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63"/>
  </p:notesMasterIdLst>
  <p:sldIdLst>
    <p:sldId id="256" r:id="rId2"/>
    <p:sldId id="257" r:id="rId3"/>
    <p:sldId id="377" r:id="rId4"/>
    <p:sldId id="418" r:id="rId5"/>
    <p:sldId id="378" r:id="rId6"/>
    <p:sldId id="261" r:id="rId7"/>
    <p:sldId id="482" r:id="rId8"/>
    <p:sldId id="266" r:id="rId9"/>
    <p:sldId id="568" r:id="rId10"/>
    <p:sldId id="527" r:id="rId11"/>
    <p:sldId id="340" r:id="rId12"/>
    <p:sldId id="528" r:id="rId13"/>
    <p:sldId id="375" r:id="rId14"/>
    <p:sldId id="483" r:id="rId15"/>
    <p:sldId id="360" r:id="rId16"/>
    <p:sldId id="484" r:id="rId17"/>
    <p:sldId id="361" r:id="rId18"/>
    <p:sldId id="485" r:id="rId19"/>
    <p:sldId id="362" r:id="rId20"/>
    <p:sldId id="359" r:id="rId21"/>
    <p:sldId id="544" r:id="rId22"/>
    <p:sldId id="540" r:id="rId23"/>
    <p:sldId id="350" r:id="rId24"/>
    <p:sldId id="351" r:id="rId25"/>
    <p:sldId id="352" r:id="rId26"/>
    <p:sldId id="541" r:id="rId27"/>
    <p:sldId id="353" r:id="rId28"/>
    <p:sldId id="542" r:id="rId29"/>
    <p:sldId id="354" r:id="rId30"/>
    <p:sldId id="427" r:id="rId31"/>
    <p:sldId id="406" r:id="rId32"/>
    <p:sldId id="536" r:id="rId33"/>
    <p:sldId id="334" r:id="rId34"/>
    <p:sldId id="335" r:id="rId35"/>
    <p:sldId id="336" r:id="rId36"/>
    <p:sldId id="337" r:id="rId37"/>
    <p:sldId id="369" r:id="rId38"/>
    <p:sldId id="345" r:id="rId39"/>
    <p:sldId id="535" r:id="rId40"/>
    <p:sldId id="338" r:id="rId41"/>
    <p:sldId id="401" r:id="rId42"/>
    <p:sldId id="562" r:id="rId43"/>
    <p:sldId id="563" r:id="rId44"/>
    <p:sldId id="564" r:id="rId45"/>
    <p:sldId id="532" r:id="rId46"/>
    <p:sldId id="566" r:id="rId47"/>
    <p:sldId id="419" r:id="rId48"/>
    <p:sldId id="275" r:id="rId49"/>
    <p:sldId id="268" r:id="rId50"/>
    <p:sldId id="565" r:id="rId51"/>
    <p:sldId id="543" r:id="rId52"/>
    <p:sldId id="281" r:id="rId53"/>
    <p:sldId id="282" r:id="rId54"/>
    <p:sldId id="283" r:id="rId55"/>
    <p:sldId id="284" r:id="rId56"/>
    <p:sldId id="285" r:id="rId57"/>
    <p:sldId id="286" r:id="rId58"/>
    <p:sldId id="475" r:id="rId59"/>
    <p:sldId id="567" r:id="rId60"/>
    <p:sldId id="481" r:id="rId61"/>
    <p:sldId id="376"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urse start" id="{F74A5D39-6B99-41AE-A90B-F905F785E5EB}">
          <p14:sldIdLst>
            <p14:sldId id="256"/>
            <p14:sldId id="257"/>
            <p14:sldId id="377"/>
          </p14:sldIdLst>
        </p14:section>
        <p14:section name="Roles and responsibilities of the first aider" id="{83D98853-E403-4D22-A2E3-5C5844FA0E1E}">
          <p14:sldIdLst>
            <p14:sldId id="418"/>
            <p14:sldId id="378"/>
            <p14:sldId id="261"/>
            <p14:sldId id="482"/>
            <p14:sldId id="266"/>
            <p14:sldId id="568"/>
          </p14:sldIdLst>
        </p14:section>
        <p14:section name="Fainting" id="{40B2D01B-4C48-4AE0-B274-266A4D7CB949}">
          <p14:sldIdLst>
            <p14:sldId id="527"/>
            <p14:sldId id="340"/>
          </p14:sldIdLst>
        </p14:section>
        <p14:section name="Hypothermia" id="{B253B789-762D-4F1C-9493-C108AC702C0C}">
          <p14:sldIdLst>
            <p14:sldId id="528"/>
            <p14:sldId id="375"/>
          </p14:sldIdLst>
        </p14:section>
        <p14:section name="Frost Bite" id="{47CFDFB0-FE68-4FC4-8BF1-CB0BAE5982F6}">
          <p14:sldIdLst>
            <p14:sldId id="483"/>
            <p14:sldId id="360"/>
          </p14:sldIdLst>
        </p14:section>
        <p14:section name="Heat Exhaustion" id="{8BEBD9C8-9AAD-4F06-B1D6-C9C5C0D25656}">
          <p14:sldIdLst>
            <p14:sldId id="484"/>
            <p14:sldId id="361"/>
          </p14:sldIdLst>
        </p14:section>
        <p14:section name="Heatstroke" id="{5999F219-4D85-4F77-80A5-57CDC5C05B74}">
          <p14:sldIdLst>
            <p14:sldId id="485"/>
            <p14:sldId id="362"/>
            <p14:sldId id="359"/>
            <p14:sldId id="544"/>
          </p14:sldIdLst>
        </p14:section>
        <p14:section name="Hypo/Hyper-glycaemia" id="{8AFC67EC-C244-408C-81DA-F551358F4C49}">
          <p14:sldIdLst>
            <p14:sldId id="540"/>
            <p14:sldId id="350"/>
            <p14:sldId id="351"/>
            <p14:sldId id="352"/>
          </p14:sldIdLst>
        </p14:section>
        <p14:section name="Poison" id="{E2D76010-A0B3-4EEA-A31C-884827177BEF}">
          <p14:sldIdLst>
            <p14:sldId id="541"/>
            <p14:sldId id="353"/>
          </p14:sldIdLst>
        </p14:section>
        <p14:section name="Asthma" id="{828DAE37-98B2-45D5-ADD7-3CFB260B7BC6}">
          <p14:sldIdLst>
            <p14:sldId id="542"/>
            <p14:sldId id="354"/>
            <p14:sldId id="427"/>
            <p14:sldId id="406"/>
          </p14:sldIdLst>
        </p14:section>
        <p14:section name="Head Injuries" id="{939D2329-8C06-4E74-B82E-B0E0A190F06B}">
          <p14:sldIdLst>
            <p14:sldId id="536"/>
            <p14:sldId id="334"/>
            <p14:sldId id="335"/>
            <p14:sldId id="336"/>
            <p14:sldId id="337"/>
            <p14:sldId id="369"/>
            <p14:sldId id="345"/>
          </p14:sldIdLst>
        </p14:section>
        <p14:section name="Spinal Injuries" id="{F26A1001-91E0-4CEF-A241-B9EEF35CB304}">
          <p14:sldIdLst>
            <p14:sldId id="535"/>
            <p14:sldId id="338"/>
            <p14:sldId id="401"/>
          </p14:sldIdLst>
        </p14:section>
        <p14:section name="Bites and Stings" id="{B69C4B0B-E1A5-448A-A2F1-43DB102BD706}">
          <p14:sldIdLst>
            <p14:sldId id="562"/>
            <p14:sldId id="563"/>
            <p14:sldId id="564"/>
            <p14:sldId id="532"/>
            <p14:sldId id="566"/>
          </p14:sldIdLst>
        </p14:section>
        <p14:section name="Casualty Handling" id="{087043B8-C114-4569-8075-85AA17380E1C}">
          <p14:sldIdLst>
            <p14:sldId id="419"/>
            <p14:sldId id="275"/>
            <p14:sldId id="268"/>
            <p14:sldId id="565"/>
            <p14:sldId id="543"/>
            <p14:sldId id="281"/>
            <p14:sldId id="282"/>
            <p14:sldId id="283"/>
            <p14:sldId id="284"/>
            <p14:sldId id="285"/>
            <p14:sldId id="286"/>
            <p14:sldId id="475"/>
            <p14:sldId id="567"/>
          </p14:sldIdLst>
        </p14:section>
        <p14:section name="Summative Assessment" id="{6F338F56-0C82-471A-88ED-A761877A936B}">
          <p14:sldIdLst>
            <p14:sldId id="481"/>
            <p14:sldId id="3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79BD"/>
    <a:srgbClr val="27B2B0"/>
    <a:srgbClr val="36E800"/>
    <a:srgbClr val="FFFF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533" autoAdjust="0"/>
    <p:restoredTop sz="94660"/>
  </p:normalViewPr>
  <p:slideViewPr>
    <p:cSldViewPr snapToGrid="0">
      <p:cViewPr varScale="1">
        <p:scale>
          <a:sx n="114" d="100"/>
          <a:sy n="114" d="100"/>
        </p:scale>
        <p:origin x="15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9093BF-67C9-425C-BF04-06F7A4D3DE47}" type="datetimeFigureOut">
              <a:rPr lang="en-GB" smtClean="0"/>
              <a:t>01/05/2019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57ABBC-67EF-4B14-8739-5E6161CC4D04}" type="slidenum">
              <a:rPr lang="en-GB" smtClean="0"/>
              <a:t>‹#›</a:t>
            </a:fld>
            <a:endParaRPr lang="en-GB"/>
          </a:p>
        </p:txBody>
      </p:sp>
    </p:spTree>
    <p:extLst>
      <p:ext uri="{BB962C8B-B14F-4D97-AF65-F5344CB8AC3E}">
        <p14:creationId xmlns:p14="http://schemas.microsoft.com/office/powerpoint/2010/main" val="934796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9B8BA-42E9-423D-AF79-CF8922EA3B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0DA7A7B-0013-4C74-89D4-6020BD1D73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3710521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3EB39-05DD-4BEE-8A39-1D177E52B2A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6D23D85-AAA1-40DB-A59E-6541A6506414}"/>
              </a:ext>
            </a:extLst>
          </p:cNvPr>
          <p:cNvSpPr>
            <a:spLocks noGrp="1"/>
          </p:cNvSpPr>
          <p:nvPr>
            <p:ph idx="1"/>
          </p:nvPr>
        </p:nvSpPr>
        <p:spPr>
          <a:xfrm>
            <a:off x="838200" y="1825625"/>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17731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30BBB-DD29-4B04-9C9D-D6600D701E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4B4EE82-605E-4E65-A561-DBAB306CE7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478690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0CBC2-58E8-4DC5-BCFA-B652E94D790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88CCFA8-6F8F-48FD-AD32-76FFFD5710D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186175E-5E6F-4D3B-B1A9-423B58093CC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9758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DA9BE-5B80-447C-8B28-34B3DFA5342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A9731B2-4C2C-47B2-9E52-F8303AAC0D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3809A6E-FDFA-4C35-AE94-1A460A5AB1E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3AA18D5-739D-456D-812C-29E1912AA8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4EFB5D5-78E0-4588-BCF2-94C5507B68A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05410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59232-555B-42EB-B8EC-178AD82D0DFE}"/>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23246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5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89483-C8A4-4618-9D56-86F4C81571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26878EE-14A2-4F92-9C2A-256A93CFD6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D04E5C4-B783-4024-A31B-1EE04C2E66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963762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5FAF7-E7C2-4ACD-AF42-ED58829283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7753E34-B998-43B9-B0E1-A461A9D3FB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D1EE933-77F1-44C9-A806-DEB991DD37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401378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D3ABF-0CFA-4ABB-B1FF-625A0C56504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A103762-0564-49C3-95A3-FD7F4AF51AC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79193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5EA5E8-7F26-4268-9667-3FB548B18DA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7C7C9A-428F-454F-A037-F60A49A8C5E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77512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4B56-4937-4360-B37E-5BED2C46CA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BDF9C1E3-32E8-49A0-B071-EC2DB2A7D9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17C8BB8D-F335-4FB8-905A-019D2D954C2C}"/>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610600" y="5510550"/>
            <a:ext cx="2743200" cy="982325"/>
          </a:xfrm>
          <a:prstGeom prst="rect">
            <a:avLst/>
          </a:prstGeom>
        </p:spPr>
      </p:pic>
      <p:sp>
        <p:nvSpPr>
          <p:cNvPr id="9" name="Rectangle 8">
            <a:extLst>
              <a:ext uri="{FF2B5EF4-FFF2-40B4-BE49-F238E27FC236}">
                <a16:creationId xmlns:a16="http://schemas.microsoft.com/office/drawing/2014/main" id="{5AA47376-A79D-4D7A-88E1-1238A7E75758}"/>
              </a:ext>
            </a:extLst>
          </p:cNvPr>
          <p:cNvSpPr/>
          <p:nvPr userDrawn="1"/>
        </p:nvSpPr>
        <p:spPr>
          <a:xfrm>
            <a:off x="0" y="6579403"/>
            <a:ext cx="12192000" cy="45719"/>
          </a:xfrm>
          <a:prstGeom prst="rect">
            <a:avLst/>
          </a:prstGeom>
          <a:solidFill>
            <a:srgbClr val="27B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2784497B-0AA6-4914-8C0C-FCB3189E0778}"/>
              </a:ext>
            </a:extLst>
          </p:cNvPr>
          <p:cNvSpPr/>
          <p:nvPr userDrawn="1"/>
        </p:nvSpPr>
        <p:spPr>
          <a:xfrm>
            <a:off x="0" y="6625122"/>
            <a:ext cx="12192000" cy="255737"/>
          </a:xfrm>
          <a:prstGeom prst="rect">
            <a:avLst/>
          </a:prstGeom>
          <a:solidFill>
            <a:srgbClr val="3A79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9986680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6.png"/><Relationship Id="rId4" Type="http://schemas.openxmlformats.org/officeDocument/2006/relationships/image" Target="../media/image1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4420998"/>
            <a:ext cx="9144000" cy="836802"/>
          </a:xfrm>
        </p:spPr>
        <p:txBody>
          <a:bodyPr/>
          <a:lstStyle/>
          <a:p>
            <a:r>
              <a:rPr lang="en-GB" dirty="0"/>
              <a:t>Course tutor: _______________________</a:t>
            </a:r>
          </a:p>
        </p:txBody>
      </p:sp>
      <p:sp>
        <p:nvSpPr>
          <p:cNvPr id="4" name="Title 1">
            <a:extLst>
              <a:ext uri="{FF2B5EF4-FFF2-40B4-BE49-F238E27FC236}">
                <a16:creationId xmlns:a16="http://schemas.microsoft.com/office/drawing/2014/main" id="{24140811-9BDD-4E78-9DEB-6EF486DBE9EF}"/>
              </a:ext>
            </a:extLst>
          </p:cNvPr>
          <p:cNvSpPr>
            <a:spLocks noGrp="1"/>
          </p:cNvSpPr>
          <p:nvPr/>
        </p:nvSpPr>
        <p:spPr>
          <a:xfrm>
            <a:off x="1524000" y="1041399"/>
            <a:ext cx="9144000" cy="238760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8000" dirty="0"/>
              <a:t>Outdoor First Aid</a:t>
            </a:r>
          </a:p>
          <a:p>
            <a:r>
              <a:rPr lang="en-GB" sz="2800" dirty="0"/>
              <a:t>(Level 3) </a:t>
            </a:r>
            <a:br>
              <a:rPr lang="en-GB" sz="2800" dirty="0"/>
            </a:br>
            <a:br>
              <a:rPr lang="en-GB" sz="2800" dirty="0"/>
            </a:br>
            <a:r>
              <a:rPr lang="en-GB" sz="2800" b="1" dirty="0"/>
              <a:t>Day 2</a:t>
            </a:r>
          </a:p>
        </p:txBody>
      </p:sp>
    </p:spTree>
    <p:extLst>
      <p:ext uri="{BB962C8B-B14F-4D97-AF65-F5344CB8AC3E}">
        <p14:creationId xmlns:p14="http://schemas.microsoft.com/office/powerpoint/2010/main" val="3858945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House Keeping </a:t>
            </a:r>
          </a:p>
        </p:txBody>
      </p:sp>
      <p:sp>
        <p:nvSpPr>
          <p:cNvPr id="3" name="Content Placeholder 2"/>
          <p:cNvSpPr>
            <a:spLocks noGrp="1"/>
          </p:cNvSpPr>
          <p:nvPr>
            <p:ph idx="1"/>
          </p:nvPr>
        </p:nvSpPr>
        <p:spPr>
          <a:xfrm>
            <a:off x="1097280" y="1858612"/>
            <a:ext cx="10058400" cy="3475566"/>
          </a:xfrm>
        </p:spPr>
        <p:txBody>
          <a:bodyPr>
            <a:normAutofit/>
          </a:bodyPr>
          <a:lstStyle/>
          <a:p>
            <a:pPr marL="0" indent="0">
              <a:buNone/>
            </a:pPr>
            <a:endParaRPr lang="en-GB" dirty="0"/>
          </a:p>
          <a:p>
            <a:pPr>
              <a:buFont typeface="Wingdings" panose="05000000000000000000" pitchFamily="2" charset="2"/>
              <a:buChar char="§"/>
            </a:pPr>
            <a:r>
              <a:rPr lang="en-GB" dirty="0"/>
              <a:t>Fire Exits</a:t>
            </a:r>
          </a:p>
          <a:p>
            <a:pPr>
              <a:buFont typeface="Wingdings" panose="05000000000000000000" pitchFamily="2" charset="2"/>
              <a:buChar char="§"/>
            </a:pPr>
            <a:r>
              <a:rPr lang="en-GB" dirty="0"/>
              <a:t>Toilets</a:t>
            </a:r>
          </a:p>
          <a:p>
            <a:pPr>
              <a:buFont typeface="Wingdings" panose="05000000000000000000" pitchFamily="2" charset="2"/>
              <a:buChar char="§"/>
            </a:pPr>
            <a:r>
              <a:rPr lang="en-GB" dirty="0"/>
              <a:t>Smoking areas</a:t>
            </a:r>
          </a:p>
          <a:p>
            <a:pPr>
              <a:buFont typeface="Wingdings" panose="05000000000000000000" pitchFamily="2" charset="2"/>
              <a:buChar char="§"/>
            </a:pPr>
            <a:r>
              <a:rPr lang="en-GB" dirty="0"/>
              <a:t>Mobile phones</a:t>
            </a:r>
          </a:p>
          <a:p>
            <a:pPr>
              <a:buFont typeface="Wingdings" panose="05000000000000000000" pitchFamily="2" charset="2"/>
              <a:buChar char="§"/>
            </a:pPr>
            <a:r>
              <a:rPr lang="en-GB" dirty="0"/>
              <a:t>Schedule for today</a:t>
            </a:r>
          </a:p>
        </p:txBody>
      </p:sp>
      <p:pic>
        <p:nvPicPr>
          <p:cNvPr id="1026" name="Picture 2" descr="Image result for toilets clipart">
            <a:extLst>
              <a:ext uri="{FF2B5EF4-FFF2-40B4-BE49-F238E27FC236}">
                <a16:creationId xmlns:a16="http://schemas.microsoft.com/office/drawing/2014/main" id="{F57D616C-326D-4CE4-A9BE-0D26AD77676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03082" y="2189360"/>
            <a:ext cx="1474611" cy="140703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fire exit clipart">
            <a:extLst>
              <a:ext uri="{FF2B5EF4-FFF2-40B4-BE49-F238E27FC236}">
                <a16:creationId xmlns:a16="http://schemas.microsoft.com/office/drawing/2014/main" id="{233265EE-2709-4F76-8CF5-84C22EB4B15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22480" y="3322377"/>
            <a:ext cx="1696762" cy="169676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smoking clipart">
            <a:extLst>
              <a:ext uri="{FF2B5EF4-FFF2-40B4-BE49-F238E27FC236}">
                <a16:creationId xmlns:a16="http://schemas.microsoft.com/office/drawing/2014/main" id="{7F887010-EE1A-4C2A-9749-CE6EAE7000C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58371" y="2290195"/>
            <a:ext cx="2080268" cy="1448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5666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Learning Outcomes</a:t>
            </a:r>
          </a:p>
        </p:txBody>
      </p:sp>
      <p:sp>
        <p:nvSpPr>
          <p:cNvPr id="3" name="Content Placeholder 2"/>
          <p:cNvSpPr>
            <a:spLocks noGrp="1"/>
          </p:cNvSpPr>
          <p:nvPr>
            <p:ph idx="1"/>
          </p:nvPr>
        </p:nvSpPr>
        <p:spPr>
          <a:xfrm>
            <a:off x="1066800" y="1625365"/>
            <a:ext cx="10058400" cy="3424807"/>
          </a:xfrm>
        </p:spPr>
        <p:txBody>
          <a:bodyPr numCol="1">
            <a:normAutofit/>
          </a:bodyPr>
          <a:lstStyle/>
          <a:p>
            <a:pPr marL="0" lvl="0" indent="0">
              <a:buNone/>
            </a:pPr>
            <a:r>
              <a:rPr lang="en-GB" sz="2000" b="1" dirty="0"/>
              <a:t>By the end of the session you will be able to:</a:t>
            </a:r>
          </a:p>
          <a:p>
            <a:pPr lvl="0">
              <a:buFont typeface="Wingdings" panose="05000000000000000000" pitchFamily="2" charset="2"/>
              <a:buChar char="§"/>
            </a:pPr>
            <a:r>
              <a:rPr lang="en-GB" sz="1400" dirty="0"/>
              <a:t>Understand the role and responsibilities of a first aider.</a:t>
            </a:r>
          </a:p>
          <a:p>
            <a:pPr lvl="0">
              <a:buFont typeface="Wingdings" panose="05000000000000000000" pitchFamily="2" charset="2"/>
              <a:buChar char="§"/>
            </a:pPr>
            <a:r>
              <a:rPr lang="en-GB" sz="1400" dirty="0"/>
              <a:t>Assess an incident.</a:t>
            </a:r>
          </a:p>
          <a:p>
            <a:pPr lvl="0">
              <a:buFont typeface="Wingdings" panose="05000000000000000000" pitchFamily="2" charset="2"/>
              <a:buChar char="§"/>
            </a:pPr>
            <a:r>
              <a:rPr lang="en-GB" sz="1400" dirty="0"/>
              <a:t>Manage a casualty who has fainted.</a:t>
            </a:r>
          </a:p>
          <a:p>
            <a:pPr lvl="0">
              <a:buFont typeface="Wingdings" panose="05000000000000000000" pitchFamily="2" charset="2"/>
              <a:buChar char="§"/>
            </a:pPr>
            <a:r>
              <a:rPr lang="en-GB" sz="1400" dirty="0"/>
              <a:t>Provide first aid to a casualty with heat or cold injuries</a:t>
            </a:r>
          </a:p>
          <a:p>
            <a:pPr lvl="0">
              <a:buFont typeface="Wingdings" panose="05000000000000000000" pitchFamily="2" charset="2"/>
              <a:buChar char="§"/>
            </a:pPr>
            <a:r>
              <a:rPr lang="en-GB" sz="1400" dirty="0"/>
              <a:t>Provide first aid to a casualty with a suspected major illness.</a:t>
            </a:r>
          </a:p>
          <a:p>
            <a:pPr lvl="0">
              <a:buFont typeface="Wingdings" panose="05000000000000000000" pitchFamily="2" charset="2"/>
              <a:buChar char="§"/>
            </a:pPr>
            <a:r>
              <a:rPr lang="en-GB" sz="1400" dirty="0"/>
              <a:t>Administer first aid to a casualty with suspected head and spinal injuries.</a:t>
            </a:r>
          </a:p>
          <a:p>
            <a:pPr lvl="0">
              <a:buFont typeface="Wingdings" panose="05000000000000000000" pitchFamily="2" charset="2"/>
              <a:buChar char="§"/>
            </a:pPr>
            <a:r>
              <a:rPr lang="en-GB" sz="1400" dirty="0"/>
              <a:t>Understand how to administer first aid to a casualty who has been bitten or stung.</a:t>
            </a:r>
          </a:p>
        </p:txBody>
      </p:sp>
    </p:spTree>
    <p:extLst>
      <p:ext uri="{BB962C8B-B14F-4D97-AF65-F5344CB8AC3E}">
        <p14:creationId xmlns:p14="http://schemas.microsoft.com/office/powerpoint/2010/main" val="2591304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Roles and Responsibilities of the First Aider</a:t>
            </a:r>
          </a:p>
        </p:txBody>
      </p:sp>
      <p:sp>
        <p:nvSpPr>
          <p:cNvPr id="5" name="Subtitle 4"/>
          <p:cNvSpPr>
            <a:spLocks noGrp="1"/>
          </p:cNvSpPr>
          <p:nvPr>
            <p:ph type="body" idx="1"/>
          </p:nvPr>
        </p:nvSpPr>
        <p:spPr/>
        <p:txBody>
          <a:bodyPr/>
          <a:lstStyle/>
          <a:p>
            <a:r>
              <a:rPr lang="en-GB" dirty="0"/>
              <a:t>Section 1</a:t>
            </a:r>
          </a:p>
        </p:txBody>
      </p:sp>
    </p:spTree>
    <p:extLst>
      <p:ext uri="{BB962C8B-B14F-4D97-AF65-F5344CB8AC3E}">
        <p14:creationId xmlns:p14="http://schemas.microsoft.com/office/powerpoint/2010/main" val="2986883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p:txBody>
          <a:bodyPr/>
          <a:lstStyle/>
          <a:p>
            <a:pPr marL="0" indent="0">
              <a:buNone/>
            </a:pPr>
            <a:r>
              <a:rPr lang="en-GB" sz="2400" b="1" dirty="0">
                <a:ln w="0"/>
                <a:solidFill>
                  <a:srgbClr val="3A79BD"/>
                </a:solidFill>
              </a:rPr>
              <a:t>Recap - Roles of the First Aider:</a:t>
            </a:r>
          </a:p>
          <a:p>
            <a:endParaRPr lang="en-GB" b="1" dirty="0"/>
          </a:p>
          <a:p>
            <a:pPr>
              <a:buFont typeface="Wingdings" panose="05000000000000000000" pitchFamily="2" charset="2"/>
              <a:buChar char="§"/>
            </a:pPr>
            <a:r>
              <a:rPr lang="en-GB" sz="1800" b="1" dirty="0"/>
              <a:t>Preserve Life – </a:t>
            </a:r>
            <a:r>
              <a:rPr lang="en-GB" sz="1800" dirty="0"/>
              <a:t>Administer immediate effective first aid to a casualty in order to save life.</a:t>
            </a:r>
          </a:p>
          <a:p>
            <a:pPr>
              <a:buFont typeface="Wingdings" panose="05000000000000000000" pitchFamily="2" charset="2"/>
              <a:buChar char="§"/>
            </a:pPr>
            <a:endParaRPr lang="en-GB" sz="1800" b="1" dirty="0"/>
          </a:p>
          <a:p>
            <a:pPr>
              <a:buFont typeface="Wingdings" panose="05000000000000000000" pitchFamily="2" charset="2"/>
              <a:buChar char="§"/>
            </a:pPr>
            <a:r>
              <a:rPr lang="en-GB" sz="1800" b="1" dirty="0"/>
              <a:t>Prevent the Condition from Worsening – </a:t>
            </a:r>
            <a:r>
              <a:rPr lang="en-GB" sz="1800" dirty="0"/>
              <a:t>Recognising and treating the cause will assist with preventing the condition from worsening.</a:t>
            </a:r>
          </a:p>
          <a:p>
            <a:pPr>
              <a:buFont typeface="Wingdings" panose="05000000000000000000" pitchFamily="2" charset="2"/>
              <a:buChar char="§"/>
            </a:pPr>
            <a:endParaRPr lang="en-GB" sz="1800" b="1" dirty="0"/>
          </a:p>
          <a:p>
            <a:pPr>
              <a:buFont typeface="Wingdings" panose="05000000000000000000" pitchFamily="2" charset="2"/>
              <a:buChar char="§"/>
            </a:pPr>
            <a:r>
              <a:rPr lang="en-GB" sz="1800" b="1" dirty="0"/>
              <a:t>Promote Recovery – </a:t>
            </a:r>
            <a:r>
              <a:rPr lang="en-GB" sz="1800" dirty="0"/>
              <a:t>Administer ongoing treatment and offer constant support until the arrival of qualified medical assistance.</a:t>
            </a:r>
            <a:endParaRPr lang="en-GB" sz="1800" b="1" dirty="0"/>
          </a:p>
        </p:txBody>
      </p:sp>
    </p:spTree>
    <p:extLst>
      <p:ext uri="{BB962C8B-B14F-4D97-AF65-F5344CB8AC3E}">
        <p14:creationId xmlns:p14="http://schemas.microsoft.com/office/powerpoint/2010/main" val="3774141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3"/>
            <a:ext cx="10058400" cy="3692181"/>
          </a:xfrm>
        </p:spPr>
        <p:txBody>
          <a:bodyPr>
            <a:normAutofit fontScale="77500" lnSpcReduction="20000"/>
          </a:bodyPr>
          <a:lstStyle/>
          <a:p>
            <a:pPr marL="0" indent="0">
              <a:buNone/>
            </a:pPr>
            <a:r>
              <a:rPr lang="en-GB" sz="3100" b="1" dirty="0">
                <a:ln w="0"/>
                <a:solidFill>
                  <a:srgbClr val="3A79BD"/>
                </a:solidFill>
              </a:rPr>
              <a:t>Recap - Responsibilities</a:t>
            </a:r>
          </a:p>
          <a:p>
            <a:pPr marL="0" indent="0">
              <a:buNone/>
            </a:pPr>
            <a:endParaRPr lang="en-GB" sz="2800" b="1" dirty="0">
              <a:ln w="0"/>
              <a:solidFill>
                <a:schemeClr val="tx1"/>
              </a:solidFill>
            </a:endParaRPr>
          </a:p>
          <a:p>
            <a:pPr marL="0" indent="0">
              <a:buNone/>
            </a:pPr>
            <a:r>
              <a:rPr lang="en-GB" sz="2300" dirty="0">
                <a:ln w="0"/>
                <a:solidFill>
                  <a:schemeClr val="tx1"/>
                </a:solidFill>
              </a:rPr>
              <a:t>The responsibilities of the first aider will be dependent on specific workplace requirements, these could include:</a:t>
            </a:r>
          </a:p>
          <a:p>
            <a:pPr>
              <a:buFont typeface="Wingdings" panose="05000000000000000000" pitchFamily="2" charset="2"/>
              <a:buChar char="§"/>
            </a:pPr>
            <a:r>
              <a:rPr lang="en-GB" sz="2300" dirty="0">
                <a:ln w="0"/>
                <a:solidFill>
                  <a:schemeClr val="tx1"/>
                </a:solidFill>
              </a:rPr>
              <a:t>Ensuring the first aid equipment is fit for purpose</a:t>
            </a:r>
          </a:p>
          <a:p>
            <a:pPr>
              <a:buFont typeface="Wingdings" panose="05000000000000000000" pitchFamily="2" charset="2"/>
              <a:buChar char="§"/>
            </a:pPr>
            <a:r>
              <a:rPr lang="en-GB" sz="2300" dirty="0">
                <a:ln w="0"/>
                <a:solidFill>
                  <a:schemeClr val="tx1"/>
                </a:solidFill>
              </a:rPr>
              <a:t>Arriving at the scene</a:t>
            </a:r>
          </a:p>
          <a:p>
            <a:pPr>
              <a:buFont typeface="Wingdings" panose="05000000000000000000" pitchFamily="2" charset="2"/>
              <a:buChar char="§"/>
            </a:pPr>
            <a:r>
              <a:rPr lang="en-GB" sz="2300" dirty="0">
                <a:ln w="0"/>
                <a:solidFill>
                  <a:schemeClr val="tx1"/>
                </a:solidFill>
              </a:rPr>
              <a:t>Ensuring the scene is safe</a:t>
            </a:r>
          </a:p>
          <a:p>
            <a:pPr>
              <a:buFont typeface="Wingdings" panose="05000000000000000000" pitchFamily="2" charset="2"/>
              <a:buChar char="§"/>
            </a:pPr>
            <a:r>
              <a:rPr lang="en-GB" sz="2300" dirty="0">
                <a:ln w="0"/>
                <a:solidFill>
                  <a:schemeClr val="tx1"/>
                </a:solidFill>
              </a:rPr>
              <a:t>Contacting the emergency services</a:t>
            </a:r>
          </a:p>
          <a:p>
            <a:pPr>
              <a:buFont typeface="Wingdings" panose="05000000000000000000" pitchFamily="2" charset="2"/>
              <a:buChar char="§"/>
            </a:pPr>
            <a:r>
              <a:rPr lang="en-GB" sz="2300" dirty="0">
                <a:ln w="0"/>
                <a:solidFill>
                  <a:schemeClr val="tx1"/>
                </a:solidFill>
              </a:rPr>
              <a:t>Prioritising the treatment of casualties</a:t>
            </a:r>
          </a:p>
          <a:p>
            <a:pPr>
              <a:buFont typeface="Wingdings" panose="05000000000000000000" pitchFamily="2" charset="2"/>
              <a:buChar char="§"/>
            </a:pPr>
            <a:r>
              <a:rPr lang="en-GB" sz="2300" dirty="0">
                <a:ln w="0"/>
                <a:solidFill>
                  <a:schemeClr val="tx1"/>
                </a:solidFill>
              </a:rPr>
              <a:t>Clearing up after an incident</a:t>
            </a:r>
          </a:p>
          <a:p>
            <a:pPr>
              <a:buFont typeface="Wingdings" panose="05000000000000000000" pitchFamily="2" charset="2"/>
              <a:buChar char="§"/>
            </a:pPr>
            <a:r>
              <a:rPr lang="en-GB" sz="2300" dirty="0">
                <a:ln w="0"/>
                <a:solidFill>
                  <a:schemeClr val="tx1"/>
                </a:solidFill>
              </a:rPr>
              <a:t>Incident reporting and recording</a:t>
            </a:r>
          </a:p>
        </p:txBody>
      </p:sp>
    </p:spTree>
    <p:extLst>
      <p:ext uri="{BB962C8B-B14F-4D97-AF65-F5344CB8AC3E}">
        <p14:creationId xmlns:p14="http://schemas.microsoft.com/office/powerpoint/2010/main" val="343622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3"/>
            <a:ext cx="10058400" cy="3692181"/>
          </a:xfrm>
        </p:spPr>
        <p:txBody>
          <a:bodyPr>
            <a:normAutofit/>
          </a:bodyPr>
          <a:lstStyle/>
          <a:p>
            <a:pPr marL="0" indent="0">
              <a:buNone/>
            </a:pPr>
            <a:r>
              <a:rPr lang="en-GB" sz="3100" b="1" dirty="0">
                <a:ln w="0"/>
                <a:solidFill>
                  <a:srgbClr val="3A79BD"/>
                </a:solidFill>
              </a:rPr>
              <a:t>In your area or outdoors…</a:t>
            </a:r>
          </a:p>
          <a:p>
            <a:pPr marL="0" indent="0">
              <a:buNone/>
            </a:pPr>
            <a:endParaRPr lang="en-GB" sz="2800" b="1" dirty="0">
              <a:ln w="0"/>
              <a:solidFill>
                <a:schemeClr val="tx1"/>
              </a:solidFill>
            </a:endParaRPr>
          </a:p>
          <a:p>
            <a:pPr marL="0" indent="0">
              <a:buNone/>
            </a:pPr>
            <a:r>
              <a:rPr lang="en-GB" sz="2300" dirty="0">
                <a:ln w="0"/>
                <a:solidFill>
                  <a:schemeClr val="tx1"/>
                </a:solidFill>
              </a:rPr>
              <a:t>Do you think there are any additional roles and responsibilities that the first aider will have?</a:t>
            </a:r>
          </a:p>
        </p:txBody>
      </p:sp>
    </p:spTree>
    <p:extLst>
      <p:ext uri="{BB962C8B-B14F-4D97-AF65-F5344CB8AC3E}">
        <p14:creationId xmlns:p14="http://schemas.microsoft.com/office/powerpoint/2010/main" val="814914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3"/>
            <a:ext cx="10058400" cy="3692181"/>
          </a:xfrm>
        </p:spPr>
        <p:txBody>
          <a:bodyPr>
            <a:normAutofit/>
          </a:bodyPr>
          <a:lstStyle/>
          <a:p>
            <a:pPr marL="0" indent="0">
              <a:buNone/>
            </a:pPr>
            <a:r>
              <a:rPr lang="en-GB" sz="2400" b="1" dirty="0">
                <a:ln w="0"/>
                <a:solidFill>
                  <a:srgbClr val="3A79BD"/>
                </a:solidFill>
              </a:rPr>
              <a:t>First Aid in Public</a:t>
            </a:r>
          </a:p>
          <a:p>
            <a:pPr marL="0" indent="0">
              <a:buNone/>
            </a:pPr>
            <a:endParaRPr lang="en-GB" sz="1800" dirty="0">
              <a:ln w="0"/>
              <a:solidFill>
                <a:schemeClr val="tx1"/>
              </a:solidFill>
            </a:endParaRPr>
          </a:p>
          <a:p>
            <a:pPr marL="0" indent="0">
              <a:buNone/>
            </a:pPr>
            <a:r>
              <a:rPr lang="en-GB" sz="1800" b="1" dirty="0">
                <a:ln w="0"/>
                <a:solidFill>
                  <a:schemeClr val="tx1"/>
                </a:solidFill>
              </a:rPr>
              <a:t>When dealing with an incident in public, the First Aider must:</a:t>
            </a:r>
          </a:p>
          <a:p>
            <a:pPr>
              <a:buFont typeface="Wingdings" panose="05000000000000000000" pitchFamily="2" charset="2"/>
              <a:buChar char="§"/>
            </a:pPr>
            <a:r>
              <a:rPr lang="en-GB" sz="1800" dirty="0">
                <a:ln w="0"/>
                <a:solidFill>
                  <a:schemeClr val="tx1"/>
                </a:solidFill>
              </a:rPr>
              <a:t>Always try to remain calm</a:t>
            </a:r>
          </a:p>
          <a:p>
            <a:pPr>
              <a:buFont typeface="Wingdings" panose="05000000000000000000" pitchFamily="2" charset="2"/>
              <a:buChar char="§"/>
            </a:pPr>
            <a:r>
              <a:rPr lang="en-GB" sz="1800" dirty="0">
                <a:ln w="0"/>
                <a:solidFill>
                  <a:schemeClr val="tx1"/>
                </a:solidFill>
              </a:rPr>
              <a:t>Take charge of the situation</a:t>
            </a:r>
          </a:p>
          <a:p>
            <a:pPr>
              <a:buFont typeface="Wingdings" panose="05000000000000000000" pitchFamily="2" charset="2"/>
              <a:buChar char="§"/>
            </a:pPr>
            <a:r>
              <a:rPr lang="en-GB" sz="1800" dirty="0">
                <a:ln w="0"/>
                <a:solidFill>
                  <a:schemeClr val="tx1"/>
                </a:solidFill>
              </a:rPr>
              <a:t>Do not allow others to encircle you if possible</a:t>
            </a:r>
          </a:p>
          <a:p>
            <a:pPr>
              <a:buFont typeface="Wingdings" panose="05000000000000000000" pitchFamily="2" charset="2"/>
              <a:buChar char="§"/>
            </a:pPr>
            <a:r>
              <a:rPr lang="en-GB" sz="1800" dirty="0">
                <a:ln w="0"/>
                <a:solidFill>
                  <a:schemeClr val="tx1"/>
                </a:solidFill>
              </a:rPr>
              <a:t>Arrange privacy for the casualty as soon as possible</a:t>
            </a:r>
          </a:p>
          <a:p>
            <a:pPr>
              <a:buFont typeface="Wingdings" panose="05000000000000000000" pitchFamily="2" charset="2"/>
              <a:buChar char="§"/>
            </a:pPr>
            <a:r>
              <a:rPr lang="en-GB" sz="1800" dirty="0">
                <a:ln w="0"/>
                <a:solidFill>
                  <a:schemeClr val="tx1"/>
                </a:solidFill>
              </a:rPr>
              <a:t>Ensure the casualties possessions remain safe</a:t>
            </a:r>
          </a:p>
          <a:p>
            <a:pPr>
              <a:buFont typeface="Wingdings" panose="05000000000000000000" pitchFamily="2" charset="2"/>
              <a:buChar char="§"/>
            </a:pPr>
            <a:r>
              <a:rPr lang="en-GB" sz="1800" dirty="0">
                <a:ln w="0"/>
              </a:rPr>
              <a:t>Allow First Aiders who are trained at a higher level take control if appropriate</a:t>
            </a:r>
            <a:endParaRPr lang="en-GB" sz="2400" dirty="0">
              <a:ln w="0"/>
              <a:solidFill>
                <a:schemeClr val="tx1"/>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8477" y="3090930"/>
            <a:ext cx="2237203" cy="2179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9484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Roles and Responsibilities of the First Aider</a:t>
            </a:r>
          </a:p>
        </p:txBody>
      </p:sp>
      <p:sp>
        <p:nvSpPr>
          <p:cNvPr id="8" name="Content Placeholder 7"/>
          <p:cNvSpPr>
            <a:spLocks noGrp="1"/>
          </p:cNvSpPr>
          <p:nvPr>
            <p:ph idx="1"/>
          </p:nvPr>
        </p:nvSpPr>
        <p:spPr>
          <a:xfrm>
            <a:off x="1097280" y="1845733"/>
            <a:ext cx="10058400" cy="3692181"/>
          </a:xfrm>
        </p:spPr>
        <p:txBody>
          <a:bodyPr>
            <a:normAutofit/>
          </a:bodyPr>
          <a:lstStyle/>
          <a:p>
            <a:pPr marL="0" indent="0">
              <a:buNone/>
            </a:pPr>
            <a:r>
              <a:rPr lang="en-GB" sz="2400" b="1" dirty="0">
                <a:ln w="0"/>
                <a:solidFill>
                  <a:srgbClr val="3A79BD"/>
                </a:solidFill>
              </a:rPr>
              <a:t>When the emergency services cannot reach you promptly</a:t>
            </a:r>
          </a:p>
          <a:p>
            <a:pPr marL="0" indent="0">
              <a:buNone/>
            </a:pPr>
            <a:endParaRPr lang="en-GB" sz="1800" dirty="0">
              <a:ln w="0"/>
              <a:solidFill>
                <a:schemeClr val="tx1"/>
              </a:solidFill>
            </a:endParaRPr>
          </a:p>
          <a:p>
            <a:pPr marL="0" indent="0">
              <a:buNone/>
            </a:pPr>
            <a:r>
              <a:rPr lang="en-GB" sz="1800" b="1" dirty="0">
                <a:ln w="0"/>
                <a:solidFill>
                  <a:schemeClr val="tx1"/>
                </a:solidFill>
              </a:rPr>
              <a:t>When dealing with an incident over a longer period of time, the First Aider must:</a:t>
            </a:r>
          </a:p>
          <a:p>
            <a:pPr>
              <a:buFont typeface="Wingdings" panose="05000000000000000000" pitchFamily="2" charset="2"/>
              <a:buChar char="§"/>
            </a:pPr>
            <a:r>
              <a:rPr lang="en-GB" sz="1800" dirty="0">
                <a:ln w="0"/>
                <a:solidFill>
                  <a:schemeClr val="tx1"/>
                </a:solidFill>
              </a:rPr>
              <a:t>Ensure the emergency services know your exact location</a:t>
            </a:r>
          </a:p>
          <a:p>
            <a:pPr lvl="1">
              <a:buFont typeface="Wingdings" panose="05000000000000000000" pitchFamily="2" charset="2"/>
              <a:buChar char="§"/>
            </a:pPr>
            <a:r>
              <a:rPr lang="en-GB" sz="1400" dirty="0">
                <a:ln w="0"/>
                <a:solidFill>
                  <a:schemeClr val="tx1"/>
                </a:solidFill>
              </a:rPr>
              <a:t>Landmarks, road names, buildings, phone signal (take special note of battery life)</a:t>
            </a:r>
          </a:p>
          <a:p>
            <a:pPr>
              <a:buFont typeface="Wingdings" panose="05000000000000000000" pitchFamily="2" charset="2"/>
              <a:buChar char="§"/>
            </a:pPr>
            <a:r>
              <a:rPr lang="en-GB" sz="1800" dirty="0">
                <a:ln w="0"/>
                <a:solidFill>
                  <a:schemeClr val="tx1"/>
                </a:solidFill>
              </a:rPr>
              <a:t>Ensure you are clearly visible to the emergency services</a:t>
            </a:r>
          </a:p>
          <a:p>
            <a:pPr lvl="1">
              <a:buFont typeface="Wingdings" panose="05000000000000000000" pitchFamily="2" charset="2"/>
              <a:buChar char="§"/>
            </a:pPr>
            <a:r>
              <a:rPr lang="en-GB" sz="1400" dirty="0">
                <a:ln w="0"/>
                <a:solidFill>
                  <a:schemeClr val="tx1"/>
                </a:solidFill>
              </a:rPr>
              <a:t>Visible from the air as well as the ground</a:t>
            </a:r>
          </a:p>
          <a:p>
            <a:pPr>
              <a:buFont typeface="Wingdings" panose="05000000000000000000" pitchFamily="2" charset="2"/>
              <a:buChar char="§"/>
            </a:pPr>
            <a:r>
              <a:rPr lang="en-GB" sz="1800" dirty="0">
                <a:ln w="0"/>
                <a:solidFill>
                  <a:schemeClr val="tx1"/>
                </a:solidFill>
              </a:rPr>
              <a:t>Ensure you are aware of how long the emergency services will take</a:t>
            </a:r>
          </a:p>
          <a:p>
            <a:pPr>
              <a:buFont typeface="Wingdings" panose="05000000000000000000" pitchFamily="2" charset="2"/>
              <a:buChar char="§"/>
            </a:pPr>
            <a:r>
              <a:rPr lang="en-GB" sz="1800" dirty="0">
                <a:ln w="0"/>
              </a:rPr>
              <a:t>Be prepared for the emergency services not being able to find you</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8477" y="3090930"/>
            <a:ext cx="2237203" cy="2179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4167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Fainting</a:t>
            </a:r>
          </a:p>
        </p:txBody>
      </p:sp>
      <p:sp>
        <p:nvSpPr>
          <p:cNvPr id="5" name="Subtitle 4"/>
          <p:cNvSpPr>
            <a:spLocks noGrp="1"/>
          </p:cNvSpPr>
          <p:nvPr>
            <p:ph type="body" idx="1"/>
          </p:nvPr>
        </p:nvSpPr>
        <p:spPr/>
        <p:txBody>
          <a:bodyPr/>
          <a:lstStyle/>
          <a:p>
            <a:r>
              <a:rPr lang="en-GB" dirty="0"/>
              <a:t>Section 2</a:t>
            </a:r>
          </a:p>
        </p:txBody>
      </p:sp>
    </p:spTree>
    <p:extLst>
      <p:ext uri="{BB962C8B-B14F-4D97-AF65-F5344CB8AC3E}">
        <p14:creationId xmlns:p14="http://schemas.microsoft.com/office/powerpoint/2010/main" val="1144679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Fainting</a:t>
            </a:r>
          </a:p>
        </p:txBody>
      </p:sp>
      <p:sp>
        <p:nvSpPr>
          <p:cNvPr id="8" name="Content Placeholder 7"/>
          <p:cNvSpPr>
            <a:spLocks noGrp="1"/>
          </p:cNvSpPr>
          <p:nvPr>
            <p:ph idx="1"/>
          </p:nvPr>
        </p:nvSpPr>
        <p:spPr>
          <a:xfrm>
            <a:off x="1097280" y="1845734"/>
            <a:ext cx="10058400" cy="1142163"/>
          </a:xfrm>
        </p:spPr>
        <p:txBody>
          <a:bodyPr>
            <a:normAutofit/>
          </a:bodyPr>
          <a:lstStyle/>
          <a:p>
            <a:pPr marL="0" indent="0">
              <a:buNone/>
            </a:pPr>
            <a:r>
              <a:rPr lang="en-GB" sz="1800" dirty="0">
                <a:ln w="0"/>
                <a:solidFill>
                  <a:schemeClr val="tx1"/>
                </a:solidFill>
              </a:rPr>
              <a:t>A lack of blood, sugar or oxygen to the brain will cause a casualty to faint. There may be other issues such as seeing blood and trauma (inc</a:t>
            </a:r>
            <a:r>
              <a:rPr lang="en-GB" sz="1800" dirty="0">
                <a:ln w="0"/>
              </a:rPr>
              <a:t>luding the sight of needles) which could cause others to faint nearby.</a:t>
            </a:r>
            <a:endParaRPr lang="en-GB" sz="1800" dirty="0">
              <a:ln w="0"/>
              <a:solidFill>
                <a:schemeClr val="tx1"/>
              </a:solidFill>
            </a:endParaRPr>
          </a:p>
        </p:txBody>
      </p:sp>
      <p:sp>
        <p:nvSpPr>
          <p:cNvPr id="4" name="Content Placeholder 4"/>
          <p:cNvSpPr txBox="1">
            <a:spLocks/>
          </p:cNvSpPr>
          <p:nvPr/>
        </p:nvSpPr>
        <p:spPr>
          <a:xfrm>
            <a:off x="1097279" y="2987897"/>
            <a:ext cx="389972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Pale, cold and clammy</a:t>
            </a:r>
          </a:p>
          <a:p>
            <a:pPr>
              <a:buClr>
                <a:srgbClr val="C00000"/>
              </a:buClr>
              <a:buFont typeface="Wingdings" panose="05000000000000000000" pitchFamily="2" charset="2"/>
              <a:buChar char="§"/>
            </a:pPr>
            <a:r>
              <a:rPr lang="en-GB" sz="1800" dirty="0">
                <a:solidFill>
                  <a:srgbClr val="C00000"/>
                </a:solidFill>
              </a:rPr>
              <a:t> Collapsing to the floor</a:t>
            </a:r>
          </a:p>
        </p:txBody>
      </p:sp>
      <p:sp>
        <p:nvSpPr>
          <p:cNvPr id="5" name="Content Placeholder 5"/>
          <p:cNvSpPr txBox="1">
            <a:spLocks/>
          </p:cNvSpPr>
          <p:nvPr/>
        </p:nvSpPr>
        <p:spPr>
          <a:xfrm>
            <a:off x="4997002" y="2987897"/>
            <a:ext cx="6158677"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sz="2200" b="1" dirty="0">
                <a:solidFill>
                  <a:srgbClr val="00B050"/>
                </a:solidFill>
              </a:rPr>
              <a:t>Treatment</a:t>
            </a:r>
          </a:p>
          <a:p>
            <a:pPr>
              <a:buClr>
                <a:srgbClr val="00B050"/>
              </a:buClr>
              <a:buFont typeface="Wingdings" panose="05000000000000000000" pitchFamily="2" charset="2"/>
              <a:buChar char="§"/>
            </a:pPr>
            <a:r>
              <a:rPr lang="en-GB" sz="1900" dirty="0">
                <a:solidFill>
                  <a:srgbClr val="00B050"/>
                </a:solidFill>
              </a:rPr>
              <a:t> Lay on the floor and raise legs above the body</a:t>
            </a:r>
          </a:p>
          <a:p>
            <a:pPr>
              <a:buClr>
                <a:srgbClr val="00B050"/>
              </a:buClr>
              <a:buFont typeface="Wingdings" panose="05000000000000000000" pitchFamily="2" charset="2"/>
              <a:buChar char="§"/>
            </a:pPr>
            <a:r>
              <a:rPr lang="en-GB" sz="1900" dirty="0">
                <a:solidFill>
                  <a:srgbClr val="00B050"/>
                </a:solidFill>
              </a:rPr>
              <a:t> Seek further medical assistance if required</a:t>
            </a:r>
          </a:p>
          <a:p>
            <a:pPr>
              <a:buClr>
                <a:srgbClr val="00B050"/>
              </a:buClr>
              <a:buFont typeface="Wingdings" panose="05000000000000000000" pitchFamily="2" charset="2"/>
              <a:buChar char="§"/>
            </a:pPr>
            <a:r>
              <a:rPr lang="en-GB" sz="1900" dirty="0">
                <a:solidFill>
                  <a:srgbClr val="00B050"/>
                </a:solidFill>
              </a:rPr>
              <a:t> When casualty regains consciousness, ask if they suffer any ailments which can cause them to faint (e.g. low blood pressure, low blood sugar etc.)</a:t>
            </a:r>
          </a:p>
        </p:txBody>
      </p:sp>
    </p:spTree>
    <p:extLst>
      <p:ext uri="{BB962C8B-B14F-4D97-AF65-F5344CB8AC3E}">
        <p14:creationId xmlns:p14="http://schemas.microsoft.com/office/powerpoint/2010/main" val="168420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E2E10-E2EE-4415-833C-9DB51780DF40}"/>
              </a:ext>
            </a:extLst>
          </p:cNvPr>
          <p:cNvSpPr>
            <a:spLocks noGrp="1"/>
          </p:cNvSpPr>
          <p:nvPr>
            <p:ph type="title"/>
          </p:nvPr>
        </p:nvSpPr>
        <p:spPr/>
        <p:txBody>
          <a:bodyPr/>
          <a:lstStyle/>
          <a:p>
            <a:r>
              <a:rPr lang="en-GB" dirty="0"/>
              <a:t>Hypothermia</a:t>
            </a:r>
          </a:p>
        </p:txBody>
      </p:sp>
      <p:sp>
        <p:nvSpPr>
          <p:cNvPr id="3" name="Text Placeholder 2">
            <a:extLst>
              <a:ext uri="{FF2B5EF4-FFF2-40B4-BE49-F238E27FC236}">
                <a16:creationId xmlns:a16="http://schemas.microsoft.com/office/drawing/2014/main" id="{A622C928-563D-47CE-8211-CB8BCCC05593}"/>
              </a:ext>
            </a:extLst>
          </p:cNvPr>
          <p:cNvSpPr>
            <a:spLocks noGrp="1"/>
          </p:cNvSpPr>
          <p:nvPr>
            <p:ph type="body" idx="1"/>
          </p:nvPr>
        </p:nvSpPr>
        <p:spPr/>
        <p:txBody>
          <a:bodyPr/>
          <a:lstStyle/>
          <a:p>
            <a:r>
              <a:rPr lang="en-GB" dirty="0"/>
              <a:t>Section 1</a:t>
            </a:r>
          </a:p>
        </p:txBody>
      </p:sp>
    </p:spTree>
    <p:extLst>
      <p:ext uri="{BB962C8B-B14F-4D97-AF65-F5344CB8AC3E}">
        <p14:creationId xmlns:p14="http://schemas.microsoft.com/office/powerpoint/2010/main" val="3755868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Hypothermia</a:t>
            </a:r>
          </a:p>
        </p:txBody>
      </p:sp>
      <p:sp>
        <p:nvSpPr>
          <p:cNvPr id="8" name="Content Placeholder 7"/>
          <p:cNvSpPr>
            <a:spLocks noGrp="1"/>
          </p:cNvSpPr>
          <p:nvPr>
            <p:ph idx="1"/>
          </p:nvPr>
        </p:nvSpPr>
        <p:spPr>
          <a:xfrm>
            <a:off x="1097280" y="1737364"/>
            <a:ext cx="10058400" cy="1044474"/>
          </a:xfrm>
        </p:spPr>
        <p:txBody>
          <a:bodyPr>
            <a:normAutofit/>
          </a:bodyPr>
          <a:lstStyle/>
          <a:p>
            <a:pPr marL="0" indent="0">
              <a:buNone/>
            </a:pPr>
            <a:r>
              <a:rPr lang="en-GB" sz="2400" b="1" dirty="0">
                <a:ln w="0"/>
                <a:solidFill>
                  <a:srgbClr val="0070C0"/>
                </a:solidFill>
              </a:rPr>
              <a:t>Hypothermia</a:t>
            </a:r>
          </a:p>
          <a:p>
            <a:pPr marL="0" indent="0">
              <a:buNone/>
            </a:pPr>
            <a:r>
              <a:rPr lang="en-GB" sz="1800" dirty="0">
                <a:ln w="0"/>
                <a:solidFill>
                  <a:schemeClr val="tx1"/>
                </a:solidFill>
              </a:rPr>
              <a:t>When the body is exposed to prolonged cold caused by weather, water etc. the bodies core temperature will drop.  If the bodies core temperature drops below 35°C then the onset of hypothermia will occur.</a:t>
            </a:r>
          </a:p>
        </p:txBody>
      </p:sp>
      <p:sp>
        <p:nvSpPr>
          <p:cNvPr id="4" name="Content Placeholder 4"/>
          <p:cNvSpPr txBox="1"/>
          <p:nvPr/>
        </p:nvSpPr>
        <p:spPr>
          <a:xfrm>
            <a:off x="1097280" y="2781837"/>
            <a:ext cx="3899722" cy="3168202"/>
          </a:xfrm>
          <a:prstGeom prst="rect">
            <a:avLst/>
          </a:prstGeom>
        </p:spPr>
        <p:txBody>
          <a:bodyPr vert="horz" lIns="0" tIns="45720" rIns="0" bIns="45720" rtlCol="0">
            <a:normAutofit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Pale, cold skin</a:t>
            </a:r>
          </a:p>
          <a:p>
            <a:pPr>
              <a:buClr>
                <a:srgbClr val="C00000"/>
              </a:buClr>
              <a:buFont typeface="Wingdings" panose="05000000000000000000" pitchFamily="2" charset="2"/>
              <a:buChar char="§"/>
            </a:pPr>
            <a:r>
              <a:rPr lang="en-GB" sz="1800" dirty="0">
                <a:solidFill>
                  <a:srgbClr val="C00000"/>
                </a:solidFill>
              </a:rPr>
              <a:t> Shivering at onset then the muscles will stiffen as the condition gets worse</a:t>
            </a:r>
          </a:p>
          <a:p>
            <a:pPr>
              <a:buClr>
                <a:srgbClr val="C00000"/>
              </a:buClr>
              <a:buFont typeface="Wingdings" panose="05000000000000000000" pitchFamily="2" charset="2"/>
              <a:buChar char="§"/>
            </a:pPr>
            <a:r>
              <a:rPr lang="en-GB" sz="1800" dirty="0">
                <a:solidFill>
                  <a:srgbClr val="C00000"/>
                </a:solidFill>
              </a:rPr>
              <a:t> Lethargic</a:t>
            </a:r>
          </a:p>
          <a:p>
            <a:pPr>
              <a:buClr>
                <a:srgbClr val="C00000"/>
              </a:buClr>
              <a:buFont typeface="Wingdings" panose="05000000000000000000" pitchFamily="2" charset="2"/>
              <a:buChar char="§"/>
            </a:pPr>
            <a:r>
              <a:rPr lang="en-GB" sz="1800" dirty="0">
                <a:solidFill>
                  <a:srgbClr val="C00000"/>
                </a:solidFill>
              </a:rPr>
              <a:t> Breathing, speech and pulse slowing</a:t>
            </a:r>
          </a:p>
          <a:p>
            <a:pPr>
              <a:buClr>
                <a:srgbClr val="C00000"/>
              </a:buClr>
              <a:buFont typeface="Wingdings" panose="05000000000000000000" pitchFamily="2" charset="2"/>
              <a:buChar char="§"/>
            </a:pPr>
            <a:r>
              <a:rPr lang="en-GB" sz="1800" dirty="0">
                <a:solidFill>
                  <a:srgbClr val="C00000"/>
                </a:solidFill>
              </a:rPr>
              <a:t> Disorientation and confusion</a:t>
            </a:r>
          </a:p>
          <a:p>
            <a:pPr>
              <a:buClr>
                <a:srgbClr val="C00000"/>
              </a:buClr>
              <a:buFont typeface="Wingdings" panose="05000000000000000000" pitchFamily="2" charset="2"/>
              <a:buChar char="§"/>
            </a:pPr>
            <a:r>
              <a:rPr lang="en-GB" sz="1800" dirty="0">
                <a:solidFill>
                  <a:srgbClr val="C00000"/>
                </a:solidFill>
              </a:rPr>
              <a:t> Diminishing level of response leading to unconsciousness and death</a:t>
            </a:r>
          </a:p>
        </p:txBody>
      </p:sp>
      <p:sp>
        <p:nvSpPr>
          <p:cNvPr id="5" name="Content Placeholder 5"/>
          <p:cNvSpPr txBox="1"/>
          <p:nvPr/>
        </p:nvSpPr>
        <p:spPr>
          <a:xfrm>
            <a:off x="4997003" y="2781835"/>
            <a:ext cx="6613360" cy="3518297"/>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600" dirty="0">
                <a:solidFill>
                  <a:srgbClr val="00B050"/>
                </a:solidFill>
              </a:rPr>
              <a:t> Remove the casualty from the source of the cold</a:t>
            </a:r>
          </a:p>
          <a:p>
            <a:pPr>
              <a:buClr>
                <a:srgbClr val="00B050"/>
              </a:buClr>
              <a:buFont typeface="Wingdings" panose="05000000000000000000" pitchFamily="2" charset="2"/>
              <a:buChar char="§"/>
            </a:pPr>
            <a:r>
              <a:rPr lang="en-GB" sz="1600" dirty="0">
                <a:solidFill>
                  <a:srgbClr val="00B050"/>
                </a:solidFill>
              </a:rPr>
              <a:t> Cover the casualty with blankets or ensure the room is warm (approx. 25°C)</a:t>
            </a:r>
          </a:p>
          <a:p>
            <a:pPr>
              <a:buClr>
                <a:srgbClr val="00B050"/>
              </a:buClr>
              <a:buFont typeface="Wingdings" panose="05000000000000000000" pitchFamily="2" charset="2"/>
              <a:buChar char="§"/>
            </a:pPr>
            <a:r>
              <a:rPr lang="en-GB" sz="1600" dirty="0">
                <a:solidFill>
                  <a:srgbClr val="00B050"/>
                </a:solidFill>
              </a:rPr>
              <a:t> If the casualty is outdoors insulate the casualty from the ground</a:t>
            </a:r>
          </a:p>
          <a:p>
            <a:pPr>
              <a:buClr>
                <a:srgbClr val="00B050"/>
              </a:buClr>
              <a:buFont typeface="Wingdings" panose="05000000000000000000" pitchFamily="2" charset="2"/>
              <a:buChar char="§"/>
            </a:pPr>
            <a:r>
              <a:rPr lang="en-GB" sz="1600" dirty="0">
                <a:solidFill>
                  <a:srgbClr val="00B050"/>
                </a:solidFill>
              </a:rPr>
              <a:t> Give warm drinks</a:t>
            </a:r>
          </a:p>
          <a:p>
            <a:pPr>
              <a:buClr>
                <a:srgbClr val="00B050"/>
              </a:buClr>
              <a:buFont typeface="Wingdings" panose="05000000000000000000" pitchFamily="2" charset="2"/>
              <a:buChar char="§"/>
            </a:pPr>
            <a:r>
              <a:rPr lang="en-GB" sz="1600" dirty="0">
                <a:solidFill>
                  <a:srgbClr val="00B050"/>
                </a:solidFill>
              </a:rPr>
              <a:t> Monitor their condition</a:t>
            </a:r>
          </a:p>
          <a:p>
            <a:pPr>
              <a:buClr>
                <a:srgbClr val="00B050"/>
              </a:buClr>
              <a:buFont typeface="Wingdings" panose="05000000000000000000" pitchFamily="2" charset="2"/>
              <a:buChar char="§"/>
            </a:pPr>
            <a:r>
              <a:rPr lang="en-GB" sz="1600" dirty="0">
                <a:solidFill>
                  <a:srgbClr val="00B050"/>
                </a:solidFill>
              </a:rPr>
              <a:t> Call for medical assistance (999/112) if there is no improvement or is elderly or young</a:t>
            </a:r>
          </a:p>
        </p:txBody>
      </p:sp>
    </p:spTree>
    <p:extLst>
      <p:ext uri="{BB962C8B-B14F-4D97-AF65-F5344CB8AC3E}">
        <p14:creationId xmlns:p14="http://schemas.microsoft.com/office/powerpoint/2010/main" val="408499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E2E10-E2EE-4415-833C-9DB51780DF40}"/>
              </a:ext>
            </a:extLst>
          </p:cNvPr>
          <p:cNvSpPr>
            <a:spLocks noGrp="1"/>
          </p:cNvSpPr>
          <p:nvPr>
            <p:ph type="title"/>
          </p:nvPr>
        </p:nvSpPr>
        <p:spPr/>
        <p:txBody>
          <a:bodyPr/>
          <a:lstStyle/>
          <a:p>
            <a:r>
              <a:rPr lang="en-GB" dirty="0"/>
              <a:t>Frostbite</a:t>
            </a:r>
          </a:p>
        </p:txBody>
      </p:sp>
      <p:sp>
        <p:nvSpPr>
          <p:cNvPr id="3" name="Text Placeholder 2">
            <a:extLst>
              <a:ext uri="{FF2B5EF4-FFF2-40B4-BE49-F238E27FC236}">
                <a16:creationId xmlns:a16="http://schemas.microsoft.com/office/drawing/2014/main" id="{A622C928-563D-47CE-8211-CB8BCCC05593}"/>
              </a:ext>
            </a:extLst>
          </p:cNvPr>
          <p:cNvSpPr>
            <a:spLocks noGrp="1"/>
          </p:cNvSpPr>
          <p:nvPr>
            <p:ph type="body" idx="1"/>
          </p:nvPr>
        </p:nvSpPr>
        <p:spPr/>
        <p:txBody>
          <a:bodyPr/>
          <a:lstStyle/>
          <a:p>
            <a:r>
              <a:rPr lang="en-GB" dirty="0"/>
              <a:t>Section 2</a:t>
            </a:r>
          </a:p>
        </p:txBody>
      </p:sp>
    </p:spTree>
    <p:extLst>
      <p:ext uri="{BB962C8B-B14F-4D97-AF65-F5344CB8AC3E}">
        <p14:creationId xmlns:p14="http://schemas.microsoft.com/office/powerpoint/2010/main" val="23336292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Frostbite</a:t>
            </a:r>
          </a:p>
        </p:txBody>
      </p:sp>
      <p:sp>
        <p:nvSpPr>
          <p:cNvPr id="8" name="Content Placeholder 7"/>
          <p:cNvSpPr>
            <a:spLocks noGrp="1"/>
          </p:cNvSpPr>
          <p:nvPr>
            <p:ph idx="1"/>
          </p:nvPr>
        </p:nvSpPr>
        <p:spPr>
          <a:xfrm>
            <a:off x="1097280" y="1737364"/>
            <a:ext cx="10058400" cy="1044474"/>
          </a:xfrm>
        </p:spPr>
        <p:txBody>
          <a:bodyPr>
            <a:normAutofit/>
          </a:bodyPr>
          <a:lstStyle/>
          <a:p>
            <a:pPr marL="0" indent="0">
              <a:buNone/>
            </a:pPr>
            <a:r>
              <a:rPr lang="en-GB" sz="2400" b="1" dirty="0">
                <a:ln w="0"/>
                <a:solidFill>
                  <a:srgbClr val="0070C0"/>
                </a:solidFill>
              </a:rPr>
              <a:t>Frostbite</a:t>
            </a:r>
          </a:p>
          <a:p>
            <a:pPr marL="0" indent="0">
              <a:buNone/>
            </a:pPr>
            <a:r>
              <a:rPr lang="en-GB" sz="1800" dirty="0">
                <a:ln w="0"/>
                <a:solidFill>
                  <a:schemeClr val="tx1"/>
                </a:solidFill>
              </a:rPr>
              <a:t>Frostbite is a serious medical condition which normally affects the extremities (fingers and toes) by causing damage to the skin due to freezing, this will eventually cause the skin to die.</a:t>
            </a:r>
          </a:p>
        </p:txBody>
      </p:sp>
      <p:sp>
        <p:nvSpPr>
          <p:cNvPr id="4" name="Content Placeholder 4"/>
          <p:cNvSpPr txBox="1"/>
          <p:nvPr/>
        </p:nvSpPr>
        <p:spPr>
          <a:xfrm>
            <a:off x="1097280" y="2781837"/>
            <a:ext cx="3899722" cy="3168202"/>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Prolonged exposure to extremely cold conditions</a:t>
            </a:r>
          </a:p>
          <a:p>
            <a:pPr>
              <a:buClr>
                <a:srgbClr val="C00000"/>
              </a:buClr>
              <a:buFont typeface="Wingdings" panose="05000000000000000000" pitchFamily="2" charset="2"/>
              <a:buChar char="§"/>
            </a:pPr>
            <a:r>
              <a:rPr lang="en-GB" sz="1800" dirty="0">
                <a:solidFill>
                  <a:srgbClr val="C00000"/>
                </a:solidFill>
              </a:rPr>
              <a:t>  Pins and needles in the first stages of frostbite</a:t>
            </a:r>
          </a:p>
          <a:p>
            <a:pPr>
              <a:buClr>
                <a:srgbClr val="C00000"/>
              </a:buClr>
              <a:buFont typeface="Wingdings" panose="05000000000000000000" pitchFamily="2" charset="2"/>
              <a:buChar char="§"/>
            </a:pPr>
            <a:r>
              <a:rPr lang="en-GB" sz="1800" dirty="0">
                <a:solidFill>
                  <a:srgbClr val="C00000"/>
                </a:solidFill>
              </a:rPr>
              <a:t>  Hardening and stiffening of the skin becoming painful</a:t>
            </a:r>
          </a:p>
          <a:p>
            <a:pPr>
              <a:buClr>
                <a:srgbClr val="C00000"/>
              </a:buClr>
              <a:buFont typeface="Wingdings" panose="05000000000000000000" pitchFamily="2" charset="2"/>
              <a:buChar char="§"/>
            </a:pPr>
            <a:r>
              <a:rPr lang="en-GB" sz="1800" dirty="0">
                <a:solidFill>
                  <a:srgbClr val="C00000"/>
                </a:solidFill>
              </a:rPr>
              <a:t>  Skin will become purple/black and extremely painful in the later stages of frostbite</a:t>
            </a:r>
          </a:p>
        </p:txBody>
      </p:sp>
      <p:sp>
        <p:nvSpPr>
          <p:cNvPr id="5" name="Content Placeholder 5"/>
          <p:cNvSpPr txBox="1"/>
          <p:nvPr/>
        </p:nvSpPr>
        <p:spPr>
          <a:xfrm>
            <a:off x="4997003" y="2781836"/>
            <a:ext cx="6158677" cy="3541690"/>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Remove the casualty from the source of the cold</a:t>
            </a:r>
          </a:p>
          <a:p>
            <a:pPr>
              <a:buClr>
                <a:srgbClr val="00B050"/>
              </a:buClr>
              <a:buFont typeface="Wingdings" panose="05000000000000000000" pitchFamily="2" charset="2"/>
              <a:buChar char="§"/>
            </a:pPr>
            <a:r>
              <a:rPr lang="en-GB" sz="1800" dirty="0">
                <a:solidFill>
                  <a:srgbClr val="00B050"/>
                </a:solidFill>
              </a:rPr>
              <a:t>  Use body heat to warm extremities (e.g. hands under arm pits)</a:t>
            </a:r>
          </a:p>
          <a:p>
            <a:pPr>
              <a:buClr>
                <a:srgbClr val="00B050"/>
              </a:buClr>
              <a:buFont typeface="Wingdings" panose="05000000000000000000" pitchFamily="2" charset="2"/>
              <a:buChar char="§"/>
            </a:pPr>
            <a:r>
              <a:rPr lang="en-GB" sz="1800" dirty="0">
                <a:solidFill>
                  <a:srgbClr val="00B050"/>
                </a:solidFill>
              </a:rPr>
              <a:t>  Cover the body and extremities with blankets</a:t>
            </a:r>
          </a:p>
          <a:p>
            <a:pPr>
              <a:buClr>
                <a:srgbClr val="00B050"/>
              </a:buClr>
              <a:buFont typeface="Wingdings" panose="05000000000000000000" pitchFamily="2" charset="2"/>
              <a:buChar char="§"/>
            </a:pPr>
            <a:r>
              <a:rPr lang="en-GB" sz="1800" dirty="0">
                <a:solidFill>
                  <a:srgbClr val="00B050"/>
                </a:solidFill>
              </a:rPr>
              <a:t>  Call for an ambulance immediately (999/112)</a:t>
            </a:r>
          </a:p>
        </p:txBody>
      </p:sp>
      <p:pic>
        <p:nvPicPr>
          <p:cNvPr id="1026" name="Picture 2" descr="Image result for frostbite">
            <a:extLst>
              <a:ext uri="{FF2B5EF4-FFF2-40B4-BE49-F238E27FC236}">
                <a16:creationId xmlns:a16="http://schemas.microsoft.com/office/drawing/2014/main" id="{8B3BC64A-0D59-420C-A5F5-9DAB8D8DA24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173" t="15414" r="12871"/>
          <a:stretch/>
        </p:blipFill>
        <p:spPr bwMode="auto">
          <a:xfrm>
            <a:off x="5612234" y="4888243"/>
            <a:ext cx="1954636" cy="1604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88698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E2E10-E2EE-4415-833C-9DB51780DF40}"/>
              </a:ext>
            </a:extLst>
          </p:cNvPr>
          <p:cNvSpPr>
            <a:spLocks noGrp="1"/>
          </p:cNvSpPr>
          <p:nvPr>
            <p:ph type="title"/>
          </p:nvPr>
        </p:nvSpPr>
        <p:spPr/>
        <p:txBody>
          <a:bodyPr/>
          <a:lstStyle/>
          <a:p>
            <a:r>
              <a:rPr lang="en-GB" dirty="0"/>
              <a:t>Heat Exhaustion</a:t>
            </a:r>
          </a:p>
        </p:txBody>
      </p:sp>
      <p:sp>
        <p:nvSpPr>
          <p:cNvPr id="3" name="Text Placeholder 2">
            <a:extLst>
              <a:ext uri="{FF2B5EF4-FFF2-40B4-BE49-F238E27FC236}">
                <a16:creationId xmlns:a16="http://schemas.microsoft.com/office/drawing/2014/main" id="{A622C928-563D-47CE-8211-CB8BCCC05593}"/>
              </a:ext>
            </a:extLst>
          </p:cNvPr>
          <p:cNvSpPr>
            <a:spLocks noGrp="1"/>
          </p:cNvSpPr>
          <p:nvPr>
            <p:ph type="body" idx="1"/>
          </p:nvPr>
        </p:nvSpPr>
        <p:spPr/>
        <p:txBody>
          <a:bodyPr/>
          <a:lstStyle/>
          <a:p>
            <a:r>
              <a:rPr lang="en-GB" dirty="0"/>
              <a:t>Section 3</a:t>
            </a:r>
          </a:p>
        </p:txBody>
      </p:sp>
    </p:spTree>
    <p:extLst>
      <p:ext uri="{BB962C8B-B14F-4D97-AF65-F5344CB8AC3E}">
        <p14:creationId xmlns:p14="http://schemas.microsoft.com/office/powerpoint/2010/main" val="2506827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Heat Exhaustion</a:t>
            </a:r>
          </a:p>
        </p:txBody>
      </p:sp>
      <p:sp>
        <p:nvSpPr>
          <p:cNvPr id="8" name="Content Placeholder 7"/>
          <p:cNvSpPr>
            <a:spLocks noGrp="1"/>
          </p:cNvSpPr>
          <p:nvPr>
            <p:ph idx="1"/>
          </p:nvPr>
        </p:nvSpPr>
        <p:spPr>
          <a:xfrm>
            <a:off x="1097280" y="1737364"/>
            <a:ext cx="10058400" cy="1044474"/>
          </a:xfrm>
        </p:spPr>
        <p:txBody>
          <a:bodyPr>
            <a:normAutofit/>
          </a:bodyPr>
          <a:lstStyle/>
          <a:p>
            <a:pPr marL="0" indent="0">
              <a:buNone/>
            </a:pPr>
            <a:r>
              <a:rPr lang="en-GB" sz="2400" b="1" dirty="0">
                <a:ln w="0"/>
                <a:solidFill>
                  <a:srgbClr val="0070C0"/>
                </a:solidFill>
              </a:rPr>
              <a:t>Heat Exhaustion</a:t>
            </a:r>
          </a:p>
          <a:p>
            <a:pPr marL="0" indent="0">
              <a:buNone/>
            </a:pPr>
            <a:r>
              <a:rPr lang="en-GB" sz="1800" dirty="0">
                <a:ln w="0"/>
                <a:solidFill>
                  <a:schemeClr val="tx1"/>
                </a:solidFill>
              </a:rPr>
              <a:t>Heat exhaustion is caused by the bodies core temperature rising above 37°C.  In attempt to cool down, excessive sweating occurs causing the body to loose vital fluids and salts.  </a:t>
            </a:r>
          </a:p>
        </p:txBody>
      </p:sp>
      <p:sp>
        <p:nvSpPr>
          <p:cNvPr id="4" name="Content Placeholder 4"/>
          <p:cNvSpPr txBox="1"/>
          <p:nvPr/>
        </p:nvSpPr>
        <p:spPr>
          <a:xfrm>
            <a:off x="1097280" y="2781837"/>
            <a:ext cx="3899722" cy="3168202"/>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Hot flushed skin</a:t>
            </a:r>
          </a:p>
          <a:p>
            <a:pPr>
              <a:buClr>
                <a:srgbClr val="C00000"/>
              </a:buClr>
              <a:buFont typeface="Wingdings" panose="05000000000000000000" pitchFamily="2" charset="2"/>
              <a:buChar char="§"/>
            </a:pPr>
            <a:r>
              <a:rPr lang="en-GB" sz="1800" dirty="0">
                <a:solidFill>
                  <a:srgbClr val="C00000"/>
                </a:solidFill>
              </a:rPr>
              <a:t>  Excessive sweating</a:t>
            </a:r>
          </a:p>
          <a:p>
            <a:pPr>
              <a:buClr>
                <a:srgbClr val="C00000"/>
              </a:buClr>
              <a:buFont typeface="Wingdings" panose="05000000000000000000" pitchFamily="2" charset="2"/>
              <a:buChar char="§"/>
            </a:pPr>
            <a:r>
              <a:rPr lang="en-GB" sz="1800" dirty="0">
                <a:solidFill>
                  <a:srgbClr val="C00000"/>
                </a:solidFill>
              </a:rPr>
              <a:t>  Fatigue</a:t>
            </a:r>
          </a:p>
          <a:p>
            <a:pPr>
              <a:buClr>
                <a:srgbClr val="C00000"/>
              </a:buClr>
              <a:buFont typeface="Wingdings" panose="05000000000000000000" pitchFamily="2" charset="2"/>
              <a:buChar char="§"/>
            </a:pPr>
            <a:r>
              <a:rPr lang="en-GB" sz="1800" dirty="0">
                <a:solidFill>
                  <a:srgbClr val="C00000"/>
                </a:solidFill>
              </a:rPr>
              <a:t>  Headache, nausea and vomiting</a:t>
            </a:r>
          </a:p>
          <a:p>
            <a:pPr>
              <a:buClr>
                <a:srgbClr val="C00000"/>
              </a:buClr>
              <a:buFont typeface="Wingdings" panose="05000000000000000000" pitchFamily="2" charset="2"/>
              <a:buChar char="§"/>
            </a:pPr>
            <a:r>
              <a:rPr lang="en-GB" sz="1800" dirty="0">
                <a:solidFill>
                  <a:srgbClr val="C00000"/>
                </a:solidFill>
              </a:rPr>
              <a:t>  Rapid pulse</a:t>
            </a:r>
          </a:p>
          <a:p>
            <a:pPr>
              <a:buClr>
                <a:srgbClr val="C00000"/>
              </a:buClr>
              <a:buFont typeface="Wingdings" panose="05000000000000000000" pitchFamily="2" charset="2"/>
              <a:buChar char="§"/>
            </a:pPr>
            <a:r>
              <a:rPr lang="en-GB" sz="1800" dirty="0">
                <a:solidFill>
                  <a:srgbClr val="C00000"/>
                </a:solidFill>
              </a:rPr>
              <a:t>  Confusion</a:t>
            </a:r>
          </a:p>
          <a:p>
            <a:pPr>
              <a:buClr>
                <a:srgbClr val="C00000"/>
              </a:buClr>
              <a:buFont typeface="Wingdings" panose="05000000000000000000" pitchFamily="2" charset="2"/>
              <a:buChar char="§"/>
            </a:pPr>
            <a:r>
              <a:rPr lang="en-GB" sz="1800" dirty="0">
                <a:solidFill>
                  <a:srgbClr val="C00000"/>
                </a:solidFill>
              </a:rPr>
              <a:t>  Urinating less (urine dark in colour)</a:t>
            </a:r>
          </a:p>
        </p:txBody>
      </p:sp>
      <p:sp>
        <p:nvSpPr>
          <p:cNvPr id="5" name="Content Placeholder 5"/>
          <p:cNvSpPr txBox="1"/>
          <p:nvPr/>
        </p:nvSpPr>
        <p:spPr>
          <a:xfrm>
            <a:off x="4997003" y="2781836"/>
            <a:ext cx="6158677" cy="3541690"/>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Move the casualty to a cool place</a:t>
            </a:r>
          </a:p>
          <a:p>
            <a:pPr>
              <a:buClr>
                <a:srgbClr val="00B050"/>
              </a:buClr>
              <a:buFont typeface="Wingdings" panose="05000000000000000000" pitchFamily="2" charset="2"/>
              <a:buChar char="§"/>
            </a:pPr>
            <a:r>
              <a:rPr lang="en-GB" sz="1800" dirty="0">
                <a:solidFill>
                  <a:srgbClr val="00B050"/>
                </a:solidFill>
              </a:rPr>
              <a:t>  Give the casualty a sports energy drink or water to rehydrate</a:t>
            </a:r>
          </a:p>
          <a:p>
            <a:pPr>
              <a:buClr>
                <a:srgbClr val="00B050"/>
              </a:buClr>
              <a:buFont typeface="Wingdings" panose="05000000000000000000" pitchFamily="2" charset="2"/>
              <a:buChar char="§"/>
            </a:pPr>
            <a:r>
              <a:rPr lang="en-GB" sz="1800" dirty="0">
                <a:solidFill>
                  <a:srgbClr val="00B050"/>
                </a:solidFill>
              </a:rPr>
              <a:t>  Remove any excessive clothing</a:t>
            </a:r>
          </a:p>
          <a:p>
            <a:pPr>
              <a:buClr>
                <a:srgbClr val="00B050"/>
              </a:buClr>
              <a:buFont typeface="Wingdings" panose="05000000000000000000" pitchFamily="2" charset="2"/>
              <a:buChar char="§"/>
            </a:pPr>
            <a:r>
              <a:rPr lang="en-GB" sz="1800" dirty="0">
                <a:solidFill>
                  <a:srgbClr val="00B050"/>
                </a:solidFill>
              </a:rPr>
              <a:t>  Monitor the casualty’s response levels</a:t>
            </a:r>
          </a:p>
          <a:p>
            <a:pPr>
              <a:buClr>
                <a:srgbClr val="00B050"/>
              </a:buClr>
              <a:buFont typeface="Wingdings" panose="05000000000000000000" pitchFamily="2" charset="2"/>
              <a:buChar char="§"/>
            </a:pPr>
            <a:r>
              <a:rPr lang="en-GB" sz="1800" dirty="0">
                <a:solidFill>
                  <a:srgbClr val="00B050"/>
                </a:solidFill>
              </a:rPr>
              <a:t>  Call for medical assistance (999/112)</a:t>
            </a:r>
          </a:p>
        </p:txBody>
      </p:sp>
    </p:spTree>
    <p:extLst>
      <p:ext uri="{BB962C8B-B14F-4D97-AF65-F5344CB8AC3E}">
        <p14:creationId xmlns:p14="http://schemas.microsoft.com/office/powerpoint/2010/main" val="16951224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E2E10-E2EE-4415-833C-9DB51780DF40}"/>
              </a:ext>
            </a:extLst>
          </p:cNvPr>
          <p:cNvSpPr>
            <a:spLocks noGrp="1"/>
          </p:cNvSpPr>
          <p:nvPr>
            <p:ph type="title"/>
          </p:nvPr>
        </p:nvSpPr>
        <p:spPr/>
        <p:txBody>
          <a:bodyPr/>
          <a:lstStyle/>
          <a:p>
            <a:r>
              <a:rPr lang="en-GB" dirty="0"/>
              <a:t>Heatstroke</a:t>
            </a:r>
          </a:p>
        </p:txBody>
      </p:sp>
      <p:sp>
        <p:nvSpPr>
          <p:cNvPr id="3" name="Text Placeholder 2">
            <a:extLst>
              <a:ext uri="{FF2B5EF4-FFF2-40B4-BE49-F238E27FC236}">
                <a16:creationId xmlns:a16="http://schemas.microsoft.com/office/drawing/2014/main" id="{A622C928-563D-47CE-8211-CB8BCCC05593}"/>
              </a:ext>
            </a:extLst>
          </p:cNvPr>
          <p:cNvSpPr>
            <a:spLocks noGrp="1"/>
          </p:cNvSpPr>
          <p:nvPr>
            <p:ph type="body" idx="1"/>
          </p:nvPr>
        </p:nvSpPr>
        <p:spPr/>
        <p:txBody>
          <a:bodyPr/>
          <a:lstStyle/>
          <a:p>
            <a:r>
              <a:rPr lang="en-GB" dirty="0"/>
              <a:t>Section 4</a:t>
            </a:r>
          </a:p>
        </p:txBody>
      </p:sp>
    </p:spTree>
    <p:extLst>
      <p:ext uri="{BB962C8B-B14F-4D97-AF65-F5344CB8AC3E}">
        <p14:creationId xmlns:p14="http://schemas.microsoft.com/office/powerpoint/2010/main" val="36279856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Heatstroke</a:t>
            </a:r>
          </a:p>
        </p:txBody>
      </p:sp>
      <p:sp>
        <p:nvSpPr>
          <p:cNvPr id="8" name="Content Placeholder 7"/>
          <p:cNvSpPr>
            <a:spLocks noGrp="1"/>
          </p:cNvSpPr>
          <p:nvPr>
            <p:ph idx="1"/>
          </p:nvPr>
        </p:nvSpPr>
        <p:spPr>
          <a:xfrm>
            <a:off x="1097280" y="1737364"/>
            <a:ext cx="10058400" cy="1405080"/>
          </a:xfrm>
        </p:spPr>
        <p:txBody>
          <a:bodyPr>
            <a:normAutofit/>
          </a:bodyPr>
          <a:lstStyle/>
          <a:p>
            <a:pPr marL="0" indent="0">
              <a:buNone/>
            </a:pPr>
            <a:r>
              <a:rPr lang="en-GB" sz="2400" b="1" dirty="0">
                <a:ln w="0"/>
                <a:solidFill>
                  <a:srgbClr val="0070C0"/>
                </a:solidFill>
              </a:rPr>
              <a:t>Heatstroke</a:t>
            </a:r>
          </a:p>
          <a:p>
            <a:pPr marL="0" indent="0">
              <a:buNone/>
            </a:pPr>
            <a:r>
              <a:rPr lang="en-GB" sz="1800" dirty="0">
                <a:ln w="0"/>
                <a:solidFill>
                  <a:schemeClr val="tx1"/>
                </a:solidFill>
              </a:rPr>
              <a:t>Heatstroke is when the hypothalamus (the bodies temperature regulator) ceases working and the body can not cool down through normal actions such as sweating.  The core temperature rises above 40°C which is very dangerous.</a:t>
            </a:r>
          </a:p>
        </p:txBody>
      </p:sp>
      <p:sp>
        <p:nvSpPr>
          <p:cNvPr id="4" name="Content Placeholder 4"/>
          <p:cNvSpPr txBox="1"/>
          <p:nvPr/>
        </p:nvSpPr>
        <p:spPr>
          <a:xfrm>
            <a:off x="1097280" y="3142444"/>
            <a:ext cx="3899722" cy="3181081"/>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High temperature and dry skin</a:t>
            </a:r>
          </a:p>
          <a:p>
            <a:pPr>
              <a:buClr>
                <a:srgbClr val="C00000"/>
              </a:buClr>
              <a:buFont typeface="Wingdings" panose="05000000000000000000" pitchFamily="2" charset="2"/>
              <a:buChar char="§"/>
            </a:pPr>
            <a:r>
              <a:rPr lang="en-GB" sz="1800" dirty="0">
                <a:solidFill>
                  <a:srgbClr val="C00000"/>
                </a:solidFill>
              </a:rPr>
              <a:t>  Nausea, dizziness and vomiting</a:t>
            </a:r>
          </a:p>
          <a:p>
            <a:pPr>
              <a:buClr>
                <a:srgbClr val="C00000"/>
              </a:buClr>
              <a:buFont typeface="Wingdings" panose="05000000000000000000" pitchFamily="2" charset="2"/>
              <a:buChar char="§"/>
            </a:pPr>
            <a:r>
              <a:rPr lang="en-GB" sz="1800" dirty="0">
                <a:solidFill>
                  <a:srgbClr val="C00000"/>
                </a:solidFill>
              </a:rPr>
              <a:t>  Intense headache</a:t>
            </a:r>
          </a:p>
          <a:p>
            <a:pPr>
              <a:buClr>
                <a:srgbClr val="C00000"/>
              </a:buClr>
              <a:buFont typeface="Wingdings" panose="05000000000000000000" pitchFamily="2" charset="2"/>
              <a:buChar char="§"/>
            </a:pPr>
            <a:r>
              <a:rPr lang="en-GB" sz="1800" dirty="0">
                <a:solidFill>
                  <a:srgbClr val="C00000"/>
                </a:solidFill>
              </a:rPr>
              <a:t>  Lower response levels</a:t>
            </a:r>
          </a:p>
          <a:p>
            <a:pPr>
              <a:buClr>
                <a:srgbClr val="C00000"/>
              </a:buClr>
              <a:buFont typeface="Wingdings" panose="05000000000000000000" pitchFamily="2" charset="2"/>
              <a:buChar char="§"/>
            </a:pPr>
            <a:r>
              <a:rPr lang="en-GB" sz="1800" dirty="0">
                <a:solidFill>
                  <a:srgbClr val="C00000"/>
                </a:solidFill>
              </a:rPr>
              <a:t>  Rapid pulse and breathing</a:t>
            </a:r>
          </a:p>
          <a:p>
            <a:pPr>
              <a:buClr>
                <a:srgbClr val="C00000"/>
              </a:buClr>
              <a:buFont typeface="Wingdings" panose="05000000000000000000" pitchFamily="2" charset="2"/>
              <a:buChar char="§"/>
            </a:pPr>
            <a:r>
              <a:rPr lang="en-GB" sz="1800" dirty="0">
                <a:solidFill>
                  <a:srgbClr val="C00000"/>
                </a:solidFill>
              </a:rPr>
              <a:t>  Muscle cramps</a:t>
            </a:r>
          </a:p>
          <a:p>
            <a:pPr>
              <a:buClr>
                <a:srgbClr val="C00000"/>
              </a:buClr>
              <a:buFont typeface="Wingdings" panose="05000000000000000000" pitchFamily="2" charset="2"/>
              <a:buChar char="§"/>
            </a:pPr>
            <a:r>
              <a:rPr lang="en-GB" sz="1800" dirty="0">
                <a:solidFill>
                  <a:srgbClr val="C00000"/>
                </a:solidFill>
              </a:rPr>
              <a:t>  Possibly unconscious</a:t>
            </a:r>
          </a:p>
          <a:p>
            <a:pPr>
              <a:buClr>
                <a:srgbClr val="C00000"/>
              </a:buClr>
              <a:buFont typeface="Wingdings" panose="05000000000000000000" pitchFamily="2" charset="2"/>
              <a:buChar char="§"/>
            </a:pPr>
            <a:endParaRPr lang="en-GB" sz="1800" dirty="0">
              <a:solidFill>
                <a:srgbClr val="C00000"/>
              </a:solidFill>
            </a:endParaRPr>
          </a:p>
        </p:txBody>
      </p:sp>
      <p:sp>
        <p:nvSpPr>
          <p:cNvPr id="5" name="Content Placeholder 5"/>
          <p:cNvSpPr txBox="1"/>
          <p:nvPr/>
        </p:nvSpPr>
        <p:spPr>
          <a:xfrm>
            <a:off x="4997003" y="3142444"/>
            <a:ext cx="6158677" cy="3181082"/>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Move the casualty to a cool place</a:t>
            </a:r>
          </a:p>
          <a:p>
            <a:pPr>
              <a:buClr>
                <a:srgbClr val="00B050"/>
              </a:buClr>
              <a:buFont typeface="Wingdings" panose="05000000000000000000" pitchFamily="2" charset="2"/>
              <a:buChar char="§"/>
            </a:pPr>
            <a:r>
              <a:rPr lang="en-GB" sz="1800" dirty="0">
                <a:solidFill>
                  <a:srgbClr val="00B050"/>
                </a:solidFill>
              </a:rPr>
              <a:t>  Call for medical assistance immediately (999/112)</a:t>
            </a:r>
          </a:p>
          <a:p>
            <a:pPr>
              <a:buClr>
                <a:srgbClr val="00B050"/>
              </a:buClr>
              <a:buFont typeface="Wingdings" panose="05000000000000000000" pitchFamily="2" charset="2"/>
              <a:buChar char="§"/>
            </a:pPr>
            <a:r>
              <a:rPr lang="en-GB" sz="1800" dirty="0">
                <a:solidFill>
                  <a:srgbClr val="00B050"/>
                </a:solidFill>
              </a:rPr>
              <a:t>  Give the casualty a sports energy drink or water to rehydrate</a:t>
            </a:r>
          </a:p>
          <a:p>
            <a:pPr>
              <a:buClr>
                <a:srgbClr val="00B050"/>
              </a:buClr>
              <a:buFont typeface="Wingdings" panose="05000000000000000000" pitchFamily="2" charset="2"/>
              <a:buChar char="§"/>
            </a:pPr>
            <a:r>
              <a:rPr lang="en-GB" sz="1800" dirty="0">
                <a:solidFill>
                  <a:srgbClr val="00B050"/>
                </a:solidFill>
              </a:rPr>
              <a:t>  Try to cool the skin by applying a damp towel or spraying with water</a:t>
            </a:r>
          </a:p>
          <a:p>
            <a:pPr>
              <a:buClr>
                <a:srgbClr val="00B050"/>
              </a:buClr>
              <a:buFont typeface="Wingdings" panose="05000000000000000000" pitchFamily="2" charset="2"/>
              <a:buChar char="§"/>
            </a:pPr>
            <a:r>
              <a:rPr lang="en-GB" sz="1800" dirty="0">
                <a:solidFill>
                  <a:srgbClr val="00B050"/>
                </a:solidFill>
              </a:rPr>
              <a:t>  Be prepared to carry out basic life support</a:t>
            </a:r>
          </a:p>
        </p:txBody>
      </p:sp>
    </p:spTree>
    <p:extLst>
      <p:ext uri="{BB962C8B-B14F-4D97-AF65-F5344CB8AC3E}">
        <p14:creationId xmlns:p14="http://schemas.microsoft.com/office/powerpoint/2010/main" val="21137531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144776" y="0"/>
            <a:ext cx="6816376" cy="6551802"/>
            <a:chOff x="3419475" y="139701"/>
            <a:chExt cx="4819650" cy="5168900"/>
          </a:xfrm>
        </p:grpSpPr>
        <p:pic>
          <p:nvPicPr>
            <p:cNvPr id="40" name="Picture 65" descr="Body-Temp-2-sided-lo-res"/>
            <p:cNvPicPr>
              <a:picLocks noChangeAspect="1" noChangeArrowheads="1"/>
            </p:cNvPicPr>
            <p:nvPr/>
          </p:nvPicPr>
          <p:blipFill rotWithShape="1">
            <a:blip r:embed="rId2">
              <a:extLst>
                <a:ext uri="{28A0092B-C50C-407E-A947-70E740481C1C}">
                  <a14:useLocalDpi xmlns:a14="http://schemas.microsoft.com/office/drawing/2010/main" val="0"/>
                </a:ext>
              </a:extLst>
            </a:blip>
            <a:srcRect b="16470"/>
            <a:stretch>
              <a:fillRect/>
            </a:stretch>
          </p:blipFill>
          <p:spPr bwMode="auto">
            <a:xfrm>
              <a:off x="3425825" y="139701"/>
              <a:ext cx="4738689" cy="516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Rectangle 66"/>
            <p:cNvSpPr>
              <a:spLocks noChangeArrowheads="1"/>
            </p:cNvSpPr>
            <p:nvPr/>
          </p:nvSpPr>
          <p:spPr bwMode="auto">
            <a:xfrm>
              <a:off x="3419475" y="1981200"/>
              <a:ext cx="15954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1000" b="1" dirty="0">
                  <a:solidFill>
                    <a:srgbClr val="004392"/>
                  </a:solidFill>
                  <a:effectLst/>
                  <a:latin typeface="Calibri" panose="020F0502020204030204" charset="0"/>
                </a:rPr>
                <a:t>Normal Body Temperature</a:t>
              </a:r>
            </a:p>
          </p:txBody>
        </p:sp>
        <p:sp>
          <p:nvSpPr>
            <p:cNvPr id="42" name="Rectangle 67"/>
            <p:cNvSpPr>
              <a:spLocks noChangeArrowheads="1"/>
            </p:cNvSpPr>
            <p:nvPr/>
          </p:nvSpPr>
          <p:spPr bwMode="auto">
            <a:xfrm>
              <a:off x="6380163" y="2282825"/>
              <a:ext cx="14668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Shivering</a:t>
              </a:r>
            </a:p>
          </p:txBody>
        </p:sp>
        <p:grpSp>
          <p:nvGrpSpPr>
            <p:cNvPr id="43" name="Group 68"/>
            <p:cNvGrpSpPr/>
            <p:nvPr/>
          </p:nvGrpSpPr>
          <p:grpSpPr bwMode="auto">
            <a:xfrm>
              <a:off x="3427413" y="2520950"/>
              <a:ext cx="4632325" cy="823913"/>
              <a:chOff x="1367" y="1892"/>
              <a:chExt cx="2918" cy="519"/>
            </a:xfrm>
          </p:grpSpPr>
          <p:sp>
            <p:nvSpPr>
              <p:cNvPr id="44" name="Rectangle 69"/>
              <p:cNvSpPr>
                <a:spLocks noChangeArrowheads="1"/>
              </p:cNvSpPr>
              <p:nvPr/>
            </p:nvSpPr>
            <p:spPr bwMode="auto">
              <a:xfrm>
                <a:off x="3227" y="1892"/>
                <a:ext cx="924"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Fatigue, slurred speech</a:t>
                </a:r>
              </a:p>
            </p:txBody>
          </p:sp>
          <p:sp>
            <p:nvSpPr>
              <p:cNvPr id="45" name="Rectangle 70"/>
              <p:cNvSpPr>
                <a:spLocks noChangeArrowheads="1"/>
              </p:cNvSpPr>
              <p:nvPr/>
            </p:nvSpPr>
            <p:spPr bwMode="auto">
              <a:xfrm>
                <a:off x="1367" y="2089"/>
                <a:ext cx="72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1000" b="1" dirty="0">
                    <a:solidFill>
                      <a:srgbClr val="004392"/>
                    </a:solidFill>
                    <a:effectLst/>
                    <a:latin typeface="Calibri" panose="020F0502020204030204" charset="0"/>
                  </a:rPr>
                  <a:t>Mild Hypothermia</a:t>
                </a:r>
              </a:p>
            </p:txBody>
          </p:sp>
          <p:sp>
            <p:nvSpPr>
              <p:cNvPr id="46" name="Rectangle 71"/>
              <p:cNvSpPr>
                <a:spLocks noChangeArrowheads="1"/>
              </p:cNvSpPr>
              <p:nvPr/>
            </p:nvSpPr>
            <p:spPr bwMode="auto">
              <a:xfrm>
                <a:off x="3227" y="1972"/>
                <a:ext cx="924"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Confusion, forgetfulness</a:t>
                </a:r>
              </a:p>
            </p:txBody>
          </p:sp>
          <p:sp>
            <p:nvSpPr>
              <p:cNvPr id="47" name="Rectangle 72"/>
              <p:cNvSpPr>
                <a:spLocks noChangeArrowheads="1"/>
              </p:cNvSpPr>
              <p:nvPr/>
            </p:nvSpPr>
            <p:spPr bwMode="auto">
              <a:xfrm>
                <a:off x="3227" y="2082"/>
                <a:ext cx="105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Shivering stops, muscle rigidity</a:t>
                </a:r>
              </a:p>
            </p:txBody>
          </p:sp>
          <p:sp>
            <p:nvSpPr>
              <p:cNvPr id="48" name="Rectangle 73"/>
              <p:cNvSpPr>
                <a:spLocks noChangeArrowheads="1"/>
              </p:cNvSpPr>
              <p:nvPr/>
            </p:nvSpPr>
            <p:spPr bwMode="auto">
              <a:xfrm>
                <a:off x="3227" y="2267"/>
                <a:ext cx="105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Noticeable drowsiness</a:t>
                </a:r>
              </a:p>
            </p:txBody>
          </p:sp>
          <p:sp>
            <p:nvSpPr>
              <p:cNvPr id="49" name="Rectangle 74"/>
              <p:cNvSpPr>
                <a:spLocks noChangeArrowheads="1"/>
              </p:cNvSpPr>
              <p:nvPr/>
            </p:nvSpPr>
            <p:spPr bwMode="auto">
              <a:xfrm>
                <a:off x="3229" y="2162"/>
                <a:ext cx="904"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eaLnBrk="1" hangingPunct="1"/>
                <a:r>
                  <a:rPr lang="en-US" altLang="en-US" sz="900" dirty="0">
                    <a:solidFill>
                      <a:srgbClr val="004392"/>
                    </a:solidFill>
                    <a:effectLst/>
                    <a:latin typeface="Calibri" panose="020F0502020204030204" charset="0"/>
                  </a:rPr>
                  <a:t>Very slow, very weak pulse</a:t>
                </a:r>
              </a:p>
            </p:txBody>
          </p:sp>
        </p:grpSp>
        <p:grpSp>
          <p:nvGrpSpPr>
            <p:cNvPr id="50" name="Group 75"/>
            <p:cNvGrpSpPr/>
            <p:nvPr/>
          </p:nvGrpSpPr>
          <p:grpSpPr bwMode="auto">
            <a:xfrm>
              <a:off x="3427413" y="3359150"/>
              <a:ext cx="4811712" cy="1397000"/>
              <a:chOff x="1367" y="2420"/>
              <a:chExt cx="3031" cy="880"/>
            </a:xfrm>
          </p:grpSpPr>
          <p:sp>
            <p:nvSpPr>
              <p:cNvPr id="51" name="Rectangle 76"/>
              <p:cNvSpPr>
                <a:spLocks noChangeArrowheads="1"/>
              </p:cNvSpPr>
              <p:nvPr/>
            </p:nvSpPr>
            <p:spPr bwMode="auto">
              <a:xfrm>
                <a:off x="1367" y="2889"/>
                <a:ext cx="92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1000" b="1" dirty="0">
                    <a:solidFill>
                      <a:srgbClr val="004392"/>
                    </a:solidFill>
                    <a:effectLst/>
                    <a:latin typeface="Calibri" panose="020F0502020204030204" charset="0"/>
                  </a:rPr>
                  <a:t>Severe Hypothermia</a:t>
                </a:r>
              </a:p>
            </p:txBody>
          </p:sp>
          <p:sp>
            <p:nvSpPr>
              <p:cNvPr id="52" name="Rectangle 77"/>
              <p:cNvSpPr>
                <a:spLocks noChangeArrowheads="1"/>
              </p:cNvSpPr>
              <p:nvPr/>
            </p:nvSpPr>
            <p:spPr bwMode="auto">
              <a:xfrm>
                <a:off x="3227" y="2420"/>
                <a:ext cx="1171"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Severe reduction in response levels</a:t>
                </a:r>
              </a:p>
            </p:txBody>
          </p:sp>
          <p:sp>
            <p:nvSpPr>
              <p:cNvPr id="53" name="Rectangle 78"/>
              <p:cNvSpPr>
                <a:spLocks noChangeArrowheads="1"/>
              </p:cNvSpPr>
              <p:nvPr/>
            </p:nvSpPr>
            <p:spPr bwMode="auto">
              <a:xfrm>
                <a:off x="3227" y="2566"/>
                <a:ext cx="1171"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Unconsciousness</a:t>
                </a:r>
              </a:p>
            </p:txBody>
          </p:sp>
          <p:sp>
            <p:nvSpPr>
              <p:cNvPr id="54" name="Rectangle 79"/>
              <p:cNvSpPr>
                <a:spLocks noChangeArrowheads="1"/>
              </p:cNvSpPr>
              <p:nvPr/>
            </p:nvSpPr>
            <p:spPr bwMode="auto">
              <a:xfrm>
                <a:off x="3227" y="2641"/>
                <a:ext cx="1171"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Dilated pupils</a:t>
                </a:r>
              </a:p>
            </p:txBody>
          </p:sp>
          <p:sp>
            <p:nvSpPr>
              <p:cNvPr id="55" name="Rectangle 80"/>
              <p:cNvSpPr>
                <a:spLocks noChangeArrowheads="1"/>
              </p:cNvSpPr>
              <p:nvPr/>
            </p:nvSpPr>
            <p:spPr bwMode="auto">
              <a:xfrm>
                <a:off x="3227" y="2716"/>
                <a:ext cx="1171"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Pulse undetectable</a:t>
                </a:r>
              </a:p>
            </p:txBody>
          </p:sp>
          <p:sp>
            <p:nvSpPr>
              <p:cNvPr id="56" name="Rectangle 81"/>
              <p:cNvSpPr>
                <a:spLocks noChangeArrowheads="1"/>
              </p:cNvSpPr>
              <p:nvPr/>
            </p:nvSpPr>
            <p:spPr bwMode="auto">
              <a:xfrm>
                <a:off x="3227" y="2867"/>
                <a:ext cx="1171"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Appearance of death</a:t>
                </a:r>
              </a:p>
            </p:txBody>
          </p:sp>
          <p:sp>
            <p:nvSpPr>
              <p:cNvPr id="57" name="Rectangle 82"/>
              <p:cNvSpPr>
                <a:spLocks noChangeArrowheads="1"/>
              </p:cNvSpPr>
              <p:nvPr/>
            </p:nvSpPr>
            <p:spPr bwMode="auto">
              <a:xfrm>
                <a:off x="3227" y="3156"/>
                <a:ext cx="111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004392"/>
                    </a:solidFill>
                    <a:effectLst/>
                    <a:latin typeface="Calibri" panose="020F0502020204030204" charset="0"/>
                  </a:rPr>
                  <a:t>Death</a:t>
                </a:r>
              </a:p>
            </p:txBody>
          </p:sp>
        </p:grpSp>
        <p:grpSp>
          <p:nvGrpSpPr>
            <p:cNvPr id="58" name="Group 83"/>
            <p:cNvGrpSpPr/>
            <p:nvPr/>
          </p:nvGrpSpPr>
          <p:grpSpPr bwMode="auto">
            <a:xfrm>
              <a:off x="3419475" y="1312863"/>
              <a:ext cx="4767263" cy="469900"/>
              <a:chOff x="1362" y="1131"/>
              <a:chExt cx="3003" cy="296"/>
            </a:xfrm>
          </p:grpSpPr>
          <p:sp>
            <p:nvSpPr>
              <p:cNvPr id="59" name="Rectangle 84"/>
              <p:cNvSpPr>
                <a:spLocks noChangeArrowheads="1"/>
              </p:cNvSpPr>
              <p:nvPr/>
            </p:nvSpPr>
            <p:spPr bwMode="auto">
              <a:xfrm>
                <a:off x="3227" y="1131"/>
                <a:ext cx="11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C1003D"/>
                    </a:solidFill>
                    <a:effectLst/>
                    <a:latin typeface="Calibri" panose="020F0502020204030204" charset="0"/>
                  </a:rPr>
                  <a:t>Cramps in stomach / arms / legs</a:t>
                </a:r>
                <a:endParaRPr lang="en-US" altLang="en-US" sz="900" dirty="0">
                  <a:solidFill>
                    <a:srgbClr val="004392"/>
                  </a:solidFill>
                  <a:effectLst/>
                  <a:latin typeface="Calibri" panose="020F0502020204030204" charset="0"/>
                </a:endParaRPr>
              </a:p>
            </p:txBody>
          </p:sp>
          <p:sp>
            <p:nvSpPr>
              <p:cNvPr id="60" name="Rectangle 85"/>
              <p:cNvSpPr>
                <a:spLocks noChangeArrowheads="1"/>
              </p:cNvSpPr>
              <p:nvPr/>
            </p:nvSpPr>
            <p:spPr bwMode="auto">
              <a:xfrm>
                <a:off x="1362" y="1214"/>
                <a:ext cx="65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1000" b="1" dirty="0">
                    <a:solidFill>
                      <a:srgbClr val="C1003D"/>
                    </a:solidFill>
                    <a:effectLst/>
                    <a:latin typeface="Calibri" panose="020F0502020204030204" charset="0"/>
                  </a:rPr>
                  <a:t>Heat Exhaustion</a:t>
                </a:r>
              </a:p>
            </p:txBody>
          </p:sp>
          <p:sp>
            <p:nvSpPr>
              <p:cNvPr id="61" name="Rectangle 86"/>
              <p:cNvSpPr>
                <a:spLocks noChangeArrowheads="1"/>
              </p:cNvSpPr>
              <p:nvPr/>
            </p:nvSpPr>
            <p:spPr bwMode="auto">
              <a:xfrm>
                <a:off x="3227" y="1208"/>
                <a:ext cx="11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C1003D"/>
                    </a:solidFill>
                    <a:effectLst/>
                    <a:latin typeface="Calibri" panose="020F0502020204030204" charset="0"/>
                  </a:rPr>
                  <a:t>Pale sweaty skin</a:t>
                </a:r>
                <a:endParaRPr lang="en-US" altLang="en-US" sz="900" dirty="0">
                  <a:solidFill>
                    <a:srgbClr val="004392"/>
                  </a:solidFill>
                  <a:effectLst/>
                  <a:latin typeface="Calibri" panose="020F0502020204030204" charset="0"/>
                </a:endParaRPr>
              </a:p>
            </p:txBody>
          </p:sp>
          <p:sp>
            <p:nvSpPr>
              <p:cNvPr id="62" name="Rectangle 87"/>
              <p:cNvSpPr>
                <a:spLocks noChangeArrowheads="1"/>
              </p:cNvSpPr>
              <p:nvPr/>
            </p:nvSpPr>
            <p:spPr bwMode="auto">
              <a:xfrm>
                <a:off x="3227" y="1283"/>
                <a:ext cx="11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C1003D"/>
                    </a:solidFill>
                    <a:effectLst/>
                    <a:latin typeface="Calibri" panose="020F0502020204030204" charset="0"/>
                  </a:rPr>
                  <a:t>Nausea / loss of appetite</a:t>
                </a:r>
                <a:endParaRPr lang="en-US" altLang="en-US" sz="900" dirty="0">
                  <a:solidFill>
                    <a:srgbClr val="004392"/>
                  </a:solidFill>
                  <a:effectLst/>
                  <a:latin typeface="Calibri" panose="020F0502020204030204" charset="0"/>
                </a:endParaRPr>
              </a:p>
            </p:txBody>
          </p:sp>
        </p:grpSp>
        <p:grpSp>
          <p:nvGrpSpPr>
            <p:cNvPr id="63" name="Group 88"/>
            <p:cNvGrpSpPr/>
            <p:nvPr/>
          </p:nvGrpSpPr>
          <p:grpSpPr bwMode="auto">
            <a:xfrm>
              <a:off x="3419475" y="642938"/>
              <a:ext cx="4767263" cy="655637"/>
              <a:chOff x="1362" y="709"/>
              <a:chExt cx="3003" cy="413"/>
            </a:xfrm>
          </p:grpSpPr>
          <p:sp>
            <p:nvSpPr>
              <p:cNvPr id="64" name="Rectangle 89"/>
              <p:cNvSpPr>
                <a:spLocks noChangeArrowheads="1"/>
              </p:cNvSpPr>
              <p:nvPr/>
            </p:nvSpPr>
            <p:spPr bwMode="auto">
              <a:xfrm>
                <a:off x="1362" y="860"/>
                <a:ext cx="50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1000" b="1" dirty="0">
                    <a:solidFill>
                      <a:srgbClr val="C1003D"/>
                    </a:solidFill>
                    <a:effectLst/>
                    <a:latin typeface="Calibri" panose="020F0502020204030204" charset="0"/>
                  </a:rPr>
                  <a:t>Heat Stroke</a:t>
                </a:r>
              </a:p>
            </p:txBody>
          </p:sp>
          <p:sp>
            <p:nvSpPr>
              <p:cNvPr id="65" name="Rectangle 90"/>
              <p:cNvSpPr>
                <a:spLocks noChangeArrowheads="1"/>
              </p:cNvSpPr>
              <p:nvPr/>
            </p:nvSpPr>
            <p:spPr bwMode="auto">
              <a:xfrm>
                <a:off x="3227" y="709"/>
                <a:ext cx="11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C1003D"/>
                    </a:solidFill>
                    <a:effectLst/>
                    <a:latin typeface="Calibri" panose="020F0502020204030204" charset="0"/>
                  </a:rPr>
                  <a:t>Unconsciousness / fitting</a:t>
                </a:r>
                <a:endParaRPr lang="en-US" altLang="en-US" sz="900" dirty="0">
                  <a:solidFill>
                    <a:srgbClr val="004392"/>
                  </a:solidFill>
                  <a:effectLst/>
                  <a:latin typeface="Calibri" panose="020F0502020204030204" charset="0"/>
                </a:endParaRPr>
              </a:p>
            </p:txBody>
          </p:sp>
          <p:sp>
            <p:nvSpPr>
              <p:cNvPr id="66" name="Rectangle 91"/>
              <p:cNvSpPr>
                <a:spLocks noChangeArrowheads="1"/>
              </p:cNvSpPr>
              <p:nvPr/>
            </p:nvSpPr>
            <p:spPr bwMode="auto">
              <a:xfrm>
                <a:off x="3227" y="775"/>
                <a:ext cx="11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C1003D"/>
                    </a:solidFill>
                    <a:effectLst/>
                    <a:latin typeface="Calibri" panose="020F0502020204030204" charset="0"/>
                  </a:rPr>
                  <a:t>Confused / restless</a:t>
                </a:r>
                <a:endParaRPr lang="en-US" altLang="en-US" sz="900" dirty="0">
                  <a:solidFill>
                    <a:srgbClr val="004392"/>
                  </a:solidFill>
                  <a:effectLst/>
                  <a:latin typeface="Calibri" panose="020F0502020204030204" charset="0"/>
                </a:endParaRPr>
              </a:p>
            </p:txBody>
          </p:sp>
          <p:sp>
            <p:nvSpPr>
              <p:cNvPr id="67" name="Rectangle 92"/>
              <p:cNvSpPr>
                <a:spLocks noChangeArrowheads="1"/>
              </p:cNvSpPr>
              <p:nvPr/>
            </p:nvSpPr>
            <p:spPr bwMode="auto">
              <a:xfrm>
                <a:off x="3227" y="839"/>
                <a:ext cx="11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C1003D"/>
                    </a:solidFill>
                    <a:effectLst/>
                    <a:latin typeface="Calibri" panose="020F0502020204030204" charset="0"/>
                  </a:rPr>
                  <a:t>Headache, dizzy, uncomfortable</a:t>
                </a:r>
                <a:endParaRPr lang="en-US" altLang="en-US" sz="900" dirty="0">
                  <a:solidFill>
                    <a:srgbClr val="004392"/>
                  </a:solidFill>
                  <a:effectLst/>
                  <a:latin typeface="Calibri" panose="020F0502020204030204" charset="0"/>
                </a:endParaRPr>
              </a:p>
            </p:txBody>
          </p:sp>
          <p:sp>
            <p:nvSpPr>
              <p:cNvPr id="68" name="Rectangle 93"/>
              <p:cNvSpPr>
                <a:spLocks noChangeArrowheads="1"/>
              </p:cNvSpPr>
              <p:nvPr/>
            </p:nvSpPr>
            <p:spPr bwMode="auto">
              <a:xfrm>
                <a:off x="3227" y="909"/>
                <a:ext cx="11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C1003D"/>
                    </a:solidFill>
                    <a:effectLst/>
                    <a:latin typeface="Calibri" panose="020F0502020204030204" charset="0"/>
                  </a:rPr>
                  <a:t>Strong bounding pulse</a:t>
                </a:r>
                <a:endParaRPr lang="en-US" altLang="en-US" sz="900" dirty="0">
                  <a:solidFill>
                    <a:srgbClr val="004392"/>
                  </a:solidFill>
                  <a:effectLst/>
                  <a:latin typeface="Calibri" panose="020F0502020204030204" charset="0"/>
                </a:endParaRPr>
              </a:p>
            </p:txBody>
          </p:sp>
          <p:sp>
            <p:nvSpPr>
              <p:cNvPr id="69" name="Rectangle 94"/>
              <p:cNvSpPr>
                <a:spLocks noChangeArrowheads="1"/>
              </p:cNvSpPr>
              <p:nvPr/>
            </p:nvSpPr>
            <p:spPr bwMode="auto">
              <a:xfrm>
                <a:off x="3227" y="978"/>
                <a:ext cx="11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1pPr>
                <a:lvl2pPr marL="742950" indent="-28575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2pPr>
                <a:lvl3pPr marL="11430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3pPr>
                <a:lvl4pPr marL="16002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4pPr>
                <a:lvl5pPr marL="2057400" indent="-228600" eaLnBrk="0" hangingPunct="0">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5pPr>
                <a:lvl6pPr marL="25146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6pPr>
                <a:lvl7pPr marL="29718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7pPr>
                <a:lvl8pPr marL="34290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8pPr>
                <a:lvl9pPr marL="3886200" indent="-228600" algn="ctr" eaLnBrk="0" fontAlgn="base" hangingPunct="0">
                  <a:spcBef>
                    <a:spcPct val="0"/>
                  </a:spcBef>
                  <a:spcAft>
                    <a:spcPct val="0"/>
                  </a:spcAft>
                  <a:defRPr sz="24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Times New Roman" panose="02020603050405020304" charset="0"/>
                    <a:ea typeface="MS PGothic" panose="020B0600070205080204" charset="-128"/>
                  </a:defRPr>
                </a:lvl9pPr>
              </a:lstStyle>
              <a:p>
                <a:pPr algn="l" eaLnBrk="1" hangingPunct="1"/>
                <a:r>
                  <a:rPr lang="en-US" altLang="en-US" sz="900" dirty="0">
                    <a:solidFill>
                      <a:srgbClr val="C1003D"/>
                    </a:solidFill>
                    <a:effectLst/>
                    <a:latin typeface="Calibri" panose="020F0502020204030204" charset="0"/>
                  </a:rPr>
                  <a:t>Flushed dry skin, hot to touch</a:t>
                </a:r>
                <a:endParaRPr lang="en-US" altLang="en-US" sz="900" dirty="0">
                  <a:solidFill>
                    <a:srgbClr val="004392"/>
                  </a:solidFill>
                  <a:effectLst/>
                  <a:latin typeface="Calibri" panose="020F0502020204030204" charset="0"/>
                </a:endParaRPr>
              </a:p>
            </p:txBody>
          </p:sp>
        </p:grpSp>
      </p:grpSp>
    </p:spTree>
    <p:extLst>
      <p:ext uri="{BB962C8B-B14F-4D97-AF65-F5344CB8AC3E}">
        <p14:creationId xmlns:p14="http://schemas.microsoft.com/office/powerpoint/2010/main" val="21598359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Comfort Break</a:t>
            </a:r>
          </a:p>
        </p:txBody>
      </p:sp>
    </p:spTree>
    <p:extLst>
      <p:ext uri="{BB962C8B-B14F-4D97-AF65-F5344CB8AC3E}">
        <p14:creationId xmlns:p14="http://schemas.microsoft.com/office/powerpoint/2010/main" val="7129209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Hypoglycaemia and Hyperglycaemia</a:t>
            </a:r>
          </a:p>
        </p:txBody>
      </p:sp>
      <p:sp>
        <p:nvSpPr>
          <p:cNvPr id="5" name="Subtitle 4"/>
          <p:cNvSpPr>
            <a:spLocks noGrp="1"/>
          </p:cNvSpPr>
          <p:nvPr>
            <p:ph type="body" idx="1"/>
          </p:nvPr>
        </p:nvSpPr>
        <p:spPr/>
        <p:txBody>
          <a:bodyPr/>
          <a:lstStyle/>
          <a:p>
            <a:r>
              <a:rPr lang="en-GB" dirty="0"/>
              <a:t>Section 9</a:t>
            </a:r>
          </a:p>
        </p:txBody>
      </p:sp>
    </p:spTree>
    <p:extLst>
      <p:ext uri="{BB962C8B-B14F-4D97-AF65-F5344CB8AC3E}">
        <p14:creationId xmlns:p14="http://schemas.microsoft.com/office/powerpoint/2010/main" val="16274502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Hypoglycaemia and Hyperglycaemia</a:t>
            </a:r>
          </a:p>
        </p:txBody>
      </p:sp>
      <p:sp>
        <p:nvSpPr>
          <p:cNvPr id="8" name="Content Placeholder 7"/>
          <p:cNvSpPr>
            <a:spLocks noGrp="1"/>
          </p:cNvSpPr>
          <p:nvPr>
            <p:ph idx="1"/>
          </p:nvPr>
        </p:nvSpPr>
        <p:spPr>
          <a:xfrm>
            <a:off x="1097280" y="1737364"/>
            <a:ext cx="10058400" cy="1134625"/>
          </a:xfrm>
        </p:spPr>
        <p:txBody>
          <a:bodyPr>
            <a:normAutofit/>
          </a:bodyPr>
          <a:lstStyle/>
          <a:p>
            <a:pPr marL="0" indent="0">
              <a:buNone/>
            </a:pPr>
            <a:r>
              <a:rPr lang="en-GB" sz="2400" b="1" dirty="0">
                <a:ln w="0"/>
                <a:solidFill>
                  <a:srgbClr val="0070C0"/>
                </a:solidFill>
              </a:rPr>
              <a:t>Diabetes</a:t>
            </a:r>
          </a:p>
          <a:p>
            <a:pPr marL="0" indent="0">
              <a:buNone/>
            </a:pPr>
            <a:r>
              <a:rPr lang="en-GB" sz="1800" dirty="0">
                <a:ln w="0"/>
                <a:solidFill>
                  <a:schemeClr val="tx1"/>
                </a:solidFill>
              </a:rPr>
              <a:t>Diabetes is caused by a failures of the bodies ability to produce insulin which regulates the blood sugar levels.</a:t>
            </a:r>
          </a:p>
        </p:txBody>
      </p:sp>
      <p:pic>
        <p:nvPicPr>
          <p:cNvPr id="28" name="Picture 100" descr="Blood-Sugar-Lev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2287" y="2548815"/>
            <a:ext cx="1106009" cy="370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 name="Group 28"/>
          <p:cNvGrpSpPr/>
          <p:nvPr/>
        </p:nvGrpSpPr>
        <p:grpSpPr>
          <a:xfrm>
            <a:off x="5016500" y="2970461"/>
            <a:ext cx="3403601" cy="2704570"/>
            <a:chOff x="5639725" y="3042349"/>
            <a:chExt cx="3463925" cy="2719181"/>
          </a:xfrm>
        </p:grpSpPr>
        <p:pic>
          <p:nvPicPr>
            <p:cNvPr id="21506" name="Picture 2" descr="https://upload.wikimedia.org/wikipedia/commons/thumb/4/4b/Balanced_scale_of_Justice_(blue).svg/1600px-Balanced_scale_of_Justice_(blue).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9725" y="3042349"/>
              <a:ext cx="3463925" cy="271918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8244840" y="4656117"/>
              <a:ext cx="608698" cy="276999"/>
            </a:xfrm>
            <a:prstGeom prst="rect">
              <a:avLst/>
            </a:prstGeom>
            <a:solidFill>
              <a:schemeClr val="bg1"/>
            </a:solidFill>
          </p:spPr>
          <p:txBody>
            <a:bodyPr wrap="square" rtlCol="0">
              <a:spAutoFit/>
            </a:bodyPr>
            <a:lstStyle/>
            <a:p>
              <a:pPr algn="ctr"/>
              <a:r>
                <a:rPr lang="en-GB" sz="1200" dirty="0"/>
                <a:t>Sugar</a:t>
              </a:r>
            </a:p>
          </p:txBody>
        </p:sp>
        <p:sp>
          <p:nvSpPr>
            <p:cNvPr id="30" name="TextBox 29"/>
            <p:cNvSpPr txBox="1"/>
            <p:nvPr/>
          </p:nvSpPr>
          <p:spPr>
            <a:xfrm>
              <a:off x="5913411" y="4656118"/>
              <a:ext cx="608698" cy="276999"/>
            </a:xfrm>
            <a:prstGeom prst="rect">
              <a:avLst/>
            </a:prstGeom>
            <a:solidFill>
              <a:schemeClr val="bg1"/>
            </a:solidFill>
          </p:spPr>
          <p:txBody>
            <a:bodyPr wrap="square" rtlCol="0">
              <a:spAutoFit/>
            </a:bodyPr>
            <a:lstStyle/>
            <a:p>
              <a:pPr algn="ctr"/>
              <a:r>
                <a:rPr lang="en-GB" sz="1200" dirty="0"/>
                <a:t>Insulin</a:t>
              </a:r>
            </a:p>
          </p:txBody>
        </p:sp>
      </p:gr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6453" y="2813679"/>
            <a:ext cx="1703728" cy="1873876"/>
          </a:xfrm>
          <a:prstGeom prst="rect">
            <a:avLst/>
          </a:prstGeom>
        </p:spPr>
      </p:pic>
    </p:spTree>
    <p:extLst>
      <p:ext uri="{BB962C8B-B14F-4D97-AF65-F5344CB8AC3E}">
        <p14:creationId xmlns:p14="http://schemas.microsoft.com/office/powerpoint/2010/main" val="7142624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Hypoglycaemia and Hyperglycaemia</a:t>
            </a:r>
          </a:p>
        </p:txBody>
      </p:sp>
      <p:sp>
        <p:nvSpPr>
          <p:cNvPr id="8" name="Content Placeholder 7"/>
          <p:cNvSpPr>
            <a:spLocks noGrp="1"/>
          </p:cNvSpPr>
          <p:nvPr>
            <p:ph idx="1"/>
          </p:nvPr>
        </p:nvSpPr>
        <p:spPr>
          <a:xfrm>
            <a:off x="1097280" y="1737364"/>
            <a:ext cx="10058400" cy="902805"/>
          </a:xfrm>
        </p:spPr>
        <p:txBody>
          <a:bodyPr>
            <a:normAutofit/>
          </a:bodyPr>
          <a:lstStyle/>
          <a:p>
            <a:pPr marL="0" indent="0">
              <a:buNone/>
            </a:pPr>
            <a:r>
              <a:rPr lang="en-GB" sz="2400" b="1" dirty="0">
                <a:ln w="0"/>
                <a:solidFill>
                  <a:srgbClr val="0070C0"/>
                </a:solidFill>
              </a:rPr>
              <a:t>Hypoglycaemia</a:t>
            </a:r>
          </a:p>
          <a:p>
            <a:pPr marL="0" indent="0">
              <a:buNone/>
            </a:pPr>
            <a:r>
              <a:rPr lang="en-GB" sz="1800" dirty="0">
                <a:ln w="0"/>
                <a:solidFill>
                  <a:schemeClr val="tx1"/>
                </a:solidFill>
              </a:rPr>
              <a:t>This is caused when the blood sugar level is too low.</a:t>
            </a:r>
          </a:p>
        </p:txBody>
      </p:sp>
      <p:sp>
        <p:nvSpPr>
          <p:cNvPr id="4" name="Content Placeholder 4"/>
          <p:cNvSpPr txBox="1"/>
          <p:nvPr/>
        </p:nvSpPr>
        <p:spPr>
          <a:xfrm>
            <a:off x="1097280" y="2640170"/>
            <a:ext cx="3899722" cy="3078050"/>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Blurred vision</a:t>
            </a:r>
          </a:p>
          <a:p>
            <a:pPr>
              <a:buClr>
                <a:srgbClr val="C00000"/>
              </a:buClr>
              <a:buFont typeface="Wingdings" panose="05000000000000000000" pitchFamily="2" charset="2"/>
              <a:buChar char="§"/>
            </a:pPr>
            <a:r>
              <a:rPr lang="en-GB" sz="1800" dirty="0">
                <a:solidFill>
                  <a:srgbClr val="C00000"/>
                </a:solidFill>
              </a:rPr>
              <a:t>  Hunger</a:t>
            </a:r>
          </a:p>
          <a:p>
            <a:pPr>
              <a:buClr>
                <a:srgbClr val="C00000"/>
              </a:buClr>
              <a:buFont typeface="Wingdings" panose="05000000000000000000" pitchFamily="2" charset="2"/>
              <a:buChar char="§"/>
            </a:pPr>
            <a:r>
              <a:rPr lang="en-GB" sz="1800" dirty="0">
                <a:solidFill>
                  <a:srgbClr val="C00000"/>
                </a:solidFill>
              </a:rPr>
              <a:t>  Tired, confused and feeling faint</a:t>
            </a:r>
          </a:p>
          <a:p>
            <a:pPr>
              <a:buClr>
                <a:srgbClr val="C00000"/>
              </a:buClr>
              <a:buFont typeface="Wingdings" panose="05000000000000000000" pitchFamily="2" charset="2"/>
              <a:buChar char="§"/>
            </a:pPr>
            <a:r>
              <a:rPr lang="en-GB" sz="1800" dirty="0">
                <a:solidFill>
                  <a:srgbClr val="C00000"/>
                </a:solidFill>
              </a:rPr>
              <a:t>  Increased heart rate</a:t>
            </a:r>
          </a:p>
          <a:p>
            <a:pPr>
              <a:buClr>
                <a:srgbClr val="C00000"/>
              </a:buClr>
              <a:buFont typeface="Wingdings" panose="05000000000000000000" pitchFamily="2" charset="2"/>
              <a:buChar char="§"/>
            </a:pPr>
            <a:r>
              <a:rPr lang="en-GB" sz="1800" dirty="0">
                <a:solidFill>
                  <a:srgbClr val="C00000"/>
                </a:solidFill>
              </a:rPr>
              <a:t>  Headache</a:t>
            </a:r>
          </a:p>
          <a:p>
            <a:pPr>
              <a:buClr>
                <a:srgbClr val="C00000"/>
              </a:buClr>
              <a:buFont typeface="Wingdings" panose="05000000000000000000" pitchFamily="2" charset="2"/>
              <a:buChar char="§"/>
            </a:pPr>
            <a:r>
              <a:rPr lang="en-GB" sz="1800" dirty="0">
                <a:solidFill>
                  <a:srgbClr val="C00000"/>
                </a:solidFill>
              </a:rPr>
              <a:t>  Tingling sensations</a:t>
            </a:r>
          </a:p>
          <a:p>
            <a:pPr>
              <a:buClr>
                <a:srgbClr val="C00000"/>
              </a:buClr>
              <a:buFont typeface="Wingdings" panose="05000000000000000000" pitchFamily="2" charset="2"/>
              <a:buChar char="§"/>
            </a:pPr>
            <a:r>
              <a:rPr lang="en-GB" sz="1800" dirty="0">
                <a:solidFill>
                  <a:srgbClr val="C00000"/>
                </a:solidFill>
              </a:rPr>
              <a:t>  Noticeable change in personality</a:t>
            </a:r>
          </a:p>
        </p:txBody>
      </p:sp>
      <p:sp>
        <p:nvSpPr>
          <p:cNvPr id="5" name="Content Placeholder 5"/>
          <p:cNvSpPr txBox="1"/>
          <p:nvPr/>
        </p:nvSpPr>
        <p:spPr>
          <a:xfrm>
            <a:off x="4997003" y="2640169"/>
            <a:ext cx="6158677" cy="3683357"/>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Sit the casualty down, calm and reassure</a:t>
            </a:r>
          </a:p>
          <a:p>
            <a:pPr>
              <a:buClr>
                <a:srgbClr val="00B050"/>
              </a:buClr>
              <a:buFont typeface="Wingdings" panose="05000000000000000000" pitchFamily="2" charset="2"/>
              <a:buChar char="§"/>
            </a:pPr>
            <a:r>
              <a:rPr lang="en-GB" sz="1800" dirty="0">
                <a:solidFill>
                  <a:srgbClr val="00B050"/>
                </a:solidFill>
              </a:rPr>
              <a:t>  Ask the casualty to take a 15 – 20g glucose tablet, sugar or sugary drink</a:t>
            </a:r>
          </a:p>
          <a:p>
            <a:pPr>
              <a:buClr>
                <a:srgbClr val="00B050"/>
              </a:buClr>
              <a:buFont typeface="Wingdings" panose="05000000000000000000" pitchFamily="2" charset="2"/>
              <a:buChar char="§"/>
            </a:pPr>
            <a:r>
              <a:rPr lang="en-GB" sz="1800" dirty="0">
                <a:solidFill>
                  <a:srgbClr val="00B050"/>
                </a:solidFill>
              </a:rPr>
              <a:t>  If there is no improvement in the casualties condition call for an ambulance (999/112)</a:t>
            </a:r>
          </a:p>
          <a:p>
            <a:pPr>
              <a:buClr>
                <a:srgbClr val="00B050"/>
              </a:buClr>
              <a:buFont typeface="Wingdings" panose="05000000000000000000" pitchFamily="2" charset="2"/>
              <a:buChar char="§"/>
            </a:pPr>
            <a:r>
              <a:rPr lang="en-GB" sz="1800" dirty="0">
                <a:solidFill>
                  <a:srgbClr val="00B050"/>
                </a:solidFill>
              </a:rPr>
              <a:t>  Monitor the casualties condition, if the casualty becomes unconscious be prepared to carry out basic life support</a:t>
            </a:r>
          </a:p>
        </p:txBody>
      </p:sp>
    </p:spTree>
    <p:extLst>
      <p:ext uri="{BB962C8B-B14F-4D97-AF65-F5344CB8AC3E}">
        <p14:creationId xmlns:p14="http://schemas.microsoft.com/office/powerpoint/2010/main" val="11417654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Hypoglycaemia and Hyperglycaemia</a:t>
            </a:r>
          </a:p>
        </p:txBody>
      </p:sp>
      <p:sp>
        <p:nvSpPr>
          <p:cNvPr id="8" name="Content Placeholder 7"/>
          <p:cNvSpPr>
            <a:spLocks noGrp="1"/>
          </p:cNvSpPr>
          <p:nvPr>
            <p:ph idx="1"/>
          </p:nvPr>
        </p:nvSpPr>
        <p:spPr>
          <a:xfrm>
            <a:off x="1097280" y="1737364"/>
            <a:ext cx="10058400" cy="902805"/>
          </a:xfrm>
        </p:spPr>
        <p:txBody>
          <a:bodyPr>
            <a:normAutofit/>
          </a:bodyPr>
          <a:lstStyle/>
          <a:p>
            <a:pPr marL="0" indent="0">
              <a:buNone/>
            </a:pPr>
            <a:r>
              <a:rPr lang="en-GB" sz="2400" b="1" dirty="0">
                <a:ln w="0"/>
                <a:solidFill>
                  <a:srgbClr val="0070C0"/>
                </a:solidFill>
              </a:rPr>
              <a:t>Hyperglycaemia</a:t>
            </a:r>
          </a:p>
          <a:p>
            <a:pPr marL="0" indent="0">
              <a:buNone/>
            </a:pPr>
            <a:r>
              <a:rPr lang="en-GB" sz="1800" dirty="0">
                <a:ln w="0"/>
                <a:solidFill>
                  <a:schemeClr val="tx1"/>
                </a:solidFill>
              </a:rPr>
              <a:t>This is caused when the blood sugar level is too high.</a:t>
            </a:r>
          </a:p>
        </p:txBody>
      </p:sp>
      <p:sp>
        <p:nvSpPr>
          <p:cNvPr id="4" name="Content Placeholder 4"/>
          <p:cNvSpPr txBox="1"/>
          <p:nvPr/>
        </p:nvSpPr>
        <p:spPr>
          <a:xfrm>
            <a:off x="1097280" y="2640170"/>
            <a:ext cx="3899722" cy="3078050"/>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Sweet fruity smelling breath</a:t>
            </a:r>
          </a:p>
          <a:p>
            <a:pPr>
              <a:buClr>
                <a:srgbClr val="C00000"/>
              </a:buClr>
              <a:buFont typeface="Wingdings" panose="05000000000000000000" pitchFamily="2" charset="2"/>
              <a:buChar char="§"/>
            </a:pPr>
            <a:r>
              <a:rPr lang="en-GB" sz="1800" dirty="0">
                <a:solidFill>
                  <a:srgbClr val="C00000"/>
                </a:solidFill>
              </a:rPr>
              <a:t>  Increased need to urinate</a:t>
            </a:r>
          </a:p>
          <a:p>
            <a:pPr>
              <a:buClr>
                <a:srgbClr val="C00000"/>
              </a:buClr>
              <a:buFont typeface="Wingdings" panose="05000000000000000000" pitchFamily="2" charset="2"/>
              <a:buChar char="§"/>
            </a:pPr>
            <a:r>
              <a:rPr lang="en-GB" sz="1800" dirty="0">
                <a:solidFill>
                  <a:srgbClr val="C00000"/>
                </a:solidFill>
              </a:rPr>
              <a:t>  Increased thirst</a:t>
            </a:r>
          </a:p>
          <a:p>
            <a:pPr>
              <a:buClr>
                <a:srgbClr val="C00000"/>
              </a:buClr>
              <a:buFont typeface="Wingdings" panose="05000000000000000000" pitchFamily="2" charset="2"/>
              <a:buChar char="§"/>
            </a:pPr>
            <a:r>
              <a:rPr lang="en-GB" sz="1800" dirty="0">
                <a:solidFill>
                  <a:srgbClr val="C00000"/>
                </a:solidFill>
              </a:rPr>
              <a:t>  Dry mouth</a:t>
            </a:r>
          </a:p>
          <a:p>
            <a:pPr>
              <a:buClr>
                <a:srgbClr val="C00000"/>
              </a:buClr>
              <a:buFont typeface="Wingdings" panose="05000000000000000000" pitchFamily="2" charset="2"/>
              <a:buChar char="§"/>
            </a:pPr>
            <a:r>
              <a:rPr lang="en-GB" sz="1800" dirty="0">
                <a:solidFill>
                  <a:srgbClr val="C00000"/>
                </a:solidFill>
              </a:rPr>
              <a:t>  Loss of appetite</a:t>
            </a:r>
          </a:p>
          <a:p>
            <a:pPr>
              <a:buClr>
                <a:srgbClr val="C00000"/>
              </a:buClr>
              <a:buFont typeface="Wingdings" panose="05000000000000000000" pitchFamily="2" charset="2"/>
              <a:buChar char="§"/>
            </a:pPr>
            <a:r>
              <a:rPr lang="en-GB" sz="1800" dirty="0">
                <a:solidFill>
                  <a:srgbClr val="C00000"/>
                </a:solidFill>
              </a:rPr>
              <a:t>  Tiredness and confused</a:t>
            </a:r>
          </a:p>
        </p:txBody>
      </p:sp>
      <p:sp>
        <p:nvSpPr>
          <p:cNvPr id="5" name="Content Placeholder 5"/>
          <p:cNvSpPr txBox="1"/>
          <p:nvPr/>
        </p:nvSpPr>
        <p:spPr>
          <a:xfrm>
            <a:off x="4997003" y="2640169"/>
            <a:ext cx="6158677" cy="3683357"/>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Sit the casualty down, calm and reassure</a:t>
            </a:r>
          </a:p>
          <a:p>
            <a:pPr>
              <a:buClr>
                <a:srgbClr val="00B050"/>
              </a:buClr>
              <a:buFont typeface="Wingdings" panose="05000000000000000000" pitchFamily="2" charset="2"/>
              <a:buChar char="§"/>
            </a:pPr>
            <a:r>
              <a:rPr lang="en-GB" sz="1800" dirty="0">
                <a:solidFill>
                  <a:srgbClr val="00B050"/>
                </a:solidFill>
              </a:rPr>
              <a:t>  Encourage the casualty to use their medication</a:t>
            </a:r>
          </a:p>
          <a:p>
            <a:pPr>
              <a:buClr>
                <a:srgbClr val="00B050"/>
              </a:buClr>
              <a:buFont typeface="Wingdings" panose="05000000000000000000" pitchFamily="2" charset="2"/>
              <a:buChar char="§"/>
            </a:pPr>
            <a:r>
              <a:rPr lang="en-GB" sz="1800" dirty="0">
                <a:solidFill>
                  <a:srgbClr val="00B050"/>
                </a:solidFill>
              </a:rPr>
              <a:t>  If they have not been previously been diagnosed with diabetes then call form medical assistance (999/112)</a:t>
            </a:r>
          </a:p>
          <a:p>
            <a:pPr>
              <a:buClr>
                <a:srgbClr val="00B050"/>
              </a:buClr>
              <a:buFont typeface="Wingdings" panose="05000000000000000000" pitchFamily="2" charset="2"/>
              <a:buChar char="§"/>
            </a:pPr>
            <a:r>
              <a:rPr lang="en-GB" sz="1800" dirty="0">
                <a:solidFill>
                  <a:srgbClr val="00B050"/>
                </a:solidFill>
              </a:rPr>
              <a:t>  Monitor the casualties condition, if the casualty becomes unconscious be prepared to carry out basic life support</a:t>
            </a:r>
          </a:p>
        </p:txBody>
      </p:sp>
    </p:spTree>
    <p:extLst>
      <p:ext uri="{BB962C8B-B14F-4D97-AF65-F5344CB8AC3E}">
        <p14:creationId xmlns:p14="http://schemas.microsoft.com/office/powerpoint/2010/main" val="4360042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Poisoning</a:t>
            </a:r>
          </a:p>
        </p:txBody>
      </p:sp>
      <p:sp>
        <p:nvSpPr>
          <p:cNvPr id="5" name="Subtitle 4"/>
          <p:cNvSpPr>
            <a:spLocks noGrp="1"/>
          </p:cNvSpPr>
          <p:nvPr>
            <p:ph type="body" idx="1"/>
          </p:nvPr>
        </p:nvSpPr>
        <p:spPr/>
        <p:txBody>
          <a:bodyPr/>
          <a:lstStyle/>
          <a:p>
            <a:r>
              <a:rPr lang="en-GB" dirty="0"/>
              <a:t>Section 10</a:t>
            </a:r>
          </a:p>
        </p:txBody>
      </p:sp>
    </p:spTree>
    <p:extLst>
      <p:ext uri="{BB962C8B-B14F-4D97-AF65-F5344CB8AC3E}">
        <p14:creationId xmlns:p14="http://schemas.microsoft.com/office/powerpoint/2010/main" val="11406954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Poisoning</a:t>
            </a:r>
          </a:p>
        </p:txBody>
      </p:sp>
      <p:sp>
        <p:nvSpPr>
          <p:cNvPr id="8" name="Content Placeholder 7"/>
          <p:cNvSpPr>
            <a:spLocks noGrp="1"/>
          </p:cNvSpPr>
          <p:nvPr>
            <p:ph idx="1"/>
          </p:nvPr>
        </p:nvSpPr>
        <p:spPr>
          <a:xfrm>
            <a:off x="1097280" y="1737364"/>
            <a:ext cx="10058400" cy="1044474"/>
          </a:xfrm>
        </p:spPr>
        <p:txBody>
          <a:bodyPr>
            <a:normAutofit/>
          </a:bodyPr>
          <a:lstStyle/>
          <a:p>
            <a:pPr marL="0" indent="0">
              <a:buNone/>
            </a:pPr>
            <a:r>
              <a:rPr lang="en-GB" sz="2400" b="1" dirty="0">
                <a:ln w="0"/>
                <a:solidFill>
                  <a:srgbClr val="0070C0"/>
                </a:solidFill>
              </a:rPr>
              <a:t>Poison</a:t>
            </a:r>
          </a:p>
          <a:p>
            <a:pPr marL="0" indent="0">
              <a:buNone/>
            </a:pPr>
            <a:r>
              <a:rPr lang="en-GB" sz="1800" dirty="0">
                <a:ln w="0"/>
                <a:solidFill>
                  <a:schemeClr val="tx1"/>
                </a:solidFill>
              </a:rPr>
              <a:t>A poison is a foreign substance that enters the body by means of </a:t>
            </a:r>
            <a:r>
              <a:rPr lang="en-GB" sz="1800" b="1" dirty="0">
                <a:ln w="0"/>
                <a:solidFill>
                  <a:schemeClr val="tx1"/>
                </a:solidFill>
              </a:rPr>
              <a:t>ingestion inhalation</a:t>
            </a:r>
            <a:r>
              <a:rPr lang="en-GB" sz="1800" dirty="0">
                <a:ln w="0"/>
                <a:solidFill>
                  <a:schemeClr val="tx1"/>
                </a:solidFill>
              </a:rPr>
              <a:t>, </a:t>
            </a:r>
            <a:r>
              <a:rPr lang="en-GB" sz="1800" b="1" dirty="0">
                <a:ln w="0"/>
                <a:solidFill>
                  <a:schemeClr val="tx1"/>
                </a:solidFill>
              </a:rPr>
              <a:t>absorption</a:t>
            </a:r>
            <a:r>
              <a:rPr lang="en-GB" sz="1800" dirty="0">
                <a:ln w="0"/>
                <a:solidFill>
                  <a:schemeClr val="tx1"/>
                </a:solidFill>
              </a:rPr>
              <a:t> or </a:t>
            </a:r>
            <a:r>
              <a:rPr lang="en-GB" sz="1800" b="1" dirty="0">
                <a:ln w="0"/>
                <a:solidFill>
                  <a:schemeClr val="tx1"/>
                </a:solidFill>
              </a:rPr>
              <a:t>injection</a:t>
            </a:r>
            <a:r>
              <a:rPr lang="en-GB" sz="1800" dirty="0">
                <a:ln w="0"/>
                <a:solidFill>
                  <a:schemeClr val="tx1"/>
                </a:solidFill>
              </a:rPr>
              <a:t> which will interfere the normal bodies function.</a:t>
            </a:r>
          </a:p>
        </p:txBody>
      </p:sp>
      <p:sp>
        <p:nvSpPr>
          <p:cNvPr id="4" name="Content Placeholder 4"/>
          <p:cNvSpPr txBox="1"/>
          <p:nvPr/>
        </p:nvSpPr>
        <p:spPr>
          <a:xfrm>
            <a:off x="1097280" y="2781837"/>
            <a:ext cx="3899722" cy="3168202"/>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Pains in the stomach</a:t>
            </a:r>
          </a:p>
          <a:p>
            <a:pPr>
              <a:buClr>
                <a:srgbClr val="C00000"/>
              </a:buClr>
              <a:buFont typeface="Wingdings" panose="05000000000000000000" pitchFamily="2" charset="2"/>
              <a:buChar char="§"/>
            </a:pPr>
            <a:r>
              <a:rPr lang="en-GB" sz="1800" dirty="0">
                <a:solidFill>
                  <a:srgbClr val="C00000"/>
                </a:solidFill>
              </a:rPr>
              <a:t>  Impaired vision</a:t>
            </a:r>
          </a:p>
          <a:p>
            <a:pPr>
              <a:buClr>
                <a:srgbClr val="C00000"/>
              </a:buClr>
              <a:buFont typeface="Wingdings" panose="05000000000000000000" pitchFamily="2" charset="2"/>
              <a:buChar char="§"/>
            </a:pPr>
            <a:r>
              <a:rPr lang="en-GB" sz="1800" dirty="0">
                <a:solidFill>
                  <a:srgbClr val="C00000"/>
                </a:solidFill>
              </a:rPr>
              <a:t>  Increased/decreased heart rate</a:t>
            </a:r>
          </a:p>
          <a:p>
            <a:pPr>
              <a:buClr>
                <a:srgbClr val="C00000"/>
              </a:buClr>
              <a:buFont typeface="Wingdings" panose="05000000000000000000" pitchFamily="2" charset="2"/>
              <a:buChar char="§"/>
            </a:pPr>
            <a:r>
              <a:rPr lang="en-GB" sz="1800" dirty="0">
                <a:solidFill>
                  <a:srgbClr val="C00000"/>
                </a:solidFill>
              </a:rPr>
              <a:t>  Smell of fumes or chemicals</a:t>
            </a:r>
          </a:p>
          <a:p>
            <a:pPr>
              <a:buClr>
                <a:srgbClr val="C00000"/>
              </a:buClr>
              <a:buFont typeface="Wingdings" panose="05000000000000000000" pitchFamily="2" charset="2"/>
              <a:buChar char="§"/>
            </a:pPr>
            <a:r>
              <a:rPr lang="en-GB" sz="1800" dirty="0">
                <a:solidFill>
                  <a:srgbClr val="C00000"/>
                </a:solidFill>
              </a:rPr>
              <a:t>  Burns and rashes</a:t>
            </a:r>
          </a:p>
          <a:p>
            <a:pPr>
              <a:buClr>
                <a:srgbClr val="C00000"/>
              </a:buClr>
              <a:buFont typeface="Wingdings" panose="05000000000000000000" pitchFamily="2" charset="2"/>
              <a:buChar char="§"/>
            </a:pPr>
            <a:r>
              <a:rPr lang="en-GB" sz="1800" dirty="0">
                <a:solidFill>
                  <a:srgbClr val="C00000"/>
                </a:solidFill>
              </a:rPr>
              <a:t>  Nausea and vomiting</a:t>
            </a:r>
          </a:p>
          <a:p>
            <a:pPr>
              <a:buClr>
                <a:srgbClr val="C00000"/>
              </a:buClr>
              <a:buFont typeface="Wingdings" panose="05000000000000000000" pitchFamily="2" charset="2"/>
              <a:buChar char="§"/>
            </a:pPr>
            <a:r>
              <a:rPr lang="en-GB" sz="1800" dirty="0">
                <a:solidFill>
                  <a:srgbClr val="C00000"/>
                </a:solidFill>
              </a:rPr>
              <a:t>  Difficulty in breathing</a:t>
            </a:r>
          </a:p>
        </p:txBody>
      </p:sp>
      <p:sp>
        <p:nvSpPr>
          <p:cNvPr id="5" name="Content Placeholder 5"/>
          <p:cNvSpPr txBox="1"/>
          <p:nvPr/>
        </p:nvSpPr>
        <p:spPr>
          <a:xfrm>
            <a:off x="4997003" y="2781836"/>
            <a:ext cx="6158677" cy="3541690"/>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Call for ambulance (999/112)</a:t>
            </a:r>
          </a:p>
          <a:p>
            <a:pPr>
              <a:buClr>
                <a:srgbClr val="00B050"/>
              </a:buClr>
              <a:buFont typeface="Wingdings" panose="05000000000000000000" pitchFamily="2" charset="2"/>
              <a:buChar char="§"/>
            </a:pPr>
            <a:r>
              <a:rPr lang="en-GB" sz="1800" dirty="0">
                <a:solidFill>
                  <a:srgbClr val="00B050"/>
                </a:solidFill>
              </a:rPr>
              <a:t>  Ensure the scene is safe</a:t>
            </a:r>
          </a:p>
          <a:p>
            <a:pPr>
              <a:buClr>
                <a:srgbClr val="00B050"/>
              </a:buClr>
              <a:buFont typeface="Wingdings" panose="05000000000000000000" pitchFamily="2" charset="2"/>
              <a:buChar char="§"/>
            </a:pPr>
            <a:r>
              <a:rPr lang="en-GB" sz="1800" dirty="0">
                <a:solidFill>
                  <a:srgbClr val="00B050"/>
                </a:solidFill>
              </a:rPr>
              <a:t>  Remove the cause or remove the casualty from the scene</a:t>
            </a:r>
          </a:p>
          <a:p>
            <a:pPr>
              <a:buClr>
                <a:srgbClr val="00B050"/>
              </a:buClr>
              <a:buFont typeface="Wingdings" panose="05000000000000000000" pitchFamily="2" charset="2"/>
              <a:buChar char="§"/>
            </a:pPr>
            <a:r>
              <a:rPr lang="en-GB" sz="1800" dirty="0">
                <a:solidFill>
                  <a:srgbClr val="00B050"/>
                </a:solidFill>
              </a:rPr>
              <a:t>  Identify the poison if possible and provide the source to the ambulance crew when they arrive</a:t>
            </a:r>
          </a:p>
          <a:p>
            <a:pPr>
              <a:buClr>
                <a:srgbClr val="00B050"/>
              </a:buClr>
              <a:buFont typeface="Wingdings" panose="05000000000000000000" pitchFamily="2" charset="2"/>
              <a:buChar char="§"/>
            </a:pPr>
            <a:r>
              <a:rPr lang="en-GB" sz="1800" dirty="0">
                <a:solidFill>
                  <a:srgbClr val="00B050"/>
                </a:solidFill>
              </a:rPr>
              <a:t>  Be prepared to carry out basic life support</a:t>
            </a:r>
          </a:p>
        </p:txBody>
      </p:sp>
    </p:spTree>
    <p:extLst>
      <p:ext uri="{BB962C8B-B14F-4D97-AF65-F5344CB8AC3E}">
        <p14:creationId xmlns:p14="http://schemas.microsoft.com/office/powerpoint/2010/main" val="35364977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Asthma</a:t>
            </a:r>
          </a:p>
        </p:txBody>
      </p:sp>
      <p:sp>
        <p:nvSpPr>
          <p:cNvPr id="5" name="Subtitle 4"/>
          <p:cNvSpPr>
            <a:spLocks noGrp="1"/>
          </p:cNvSpPr>
          <p:nvPr>
            <p:ph type="body" idx="1"/>
          </p:nvPr>
        </p:nvSpPr>
        <p:spPr/>
        <p:txBody>
          <a:bodyPr/>
          <a:lstStyle/>
          <a:p>
            <a:r>
              <a:rPr lang="en-GB" dirty="0"/>
              <a:t>Section 11</a:t>
            </a:r>
          </a:p>
        </p:txBody>
      </p:sp>
    </p:spTree>
    <p:extLst>
      <p:ext uri="{BB962C8B-B14F-4D97-AF65-F5344CB8AC3E}">
        <p14:creationId xmlns:p14="http://schemas.microsoft.com/office/powerpoint/2010/main" val="37755036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Asthma</a:t>
            </a:r>
          </a:p>
        </p:txBody>
      </p:sp>
      <p:sp>
        <p:nvSpPr>
          <p:cNvPr id="8" name="Content Placeholder 7"/>
          <p:cNvSpPr>
            <a:spLocks noGrp="1"/>
          </p:cNvSpPr>
          <p:nvPr>
            <p:ph idx="1"/>
          </p:nvPr>
        </p:nvSpPr>
        <p:spPr>
          <a:xfrm>
            <a:off x="1097280" y="1737364"/>
            <a:ext cx="10058400" cy="1044474"/>
          </a:xfrm>
        </p:spPr>
        <p:txBody>
          <a:bodyPr>
            <a:normAutofit/>
          </a:bodyPr>
          <a:lstStyle/>
          <a:p>
            <a:pPr marL="0" indent="0">
              <a:buNone/>
            </a:pPr>
            <a:r>
              <a:rPr lang="en-GB" sz="2400" b="1" dirty="0">
                <a:ln w="0"/>
                <a:solidFill>
                  <a:srgbClr val="0070C0"/>
                </a:solidFill>
              </a:rPr>
              <a:t>Asthma</a:t>
            </a:r>
          </a:p>
          <a:p>
            <a:pPr marL="0" indent="0">
              <a:buNone/>
            </a:pPr>
            <a:r>
              <a:rPr lang="en-GB" sz="1800" dirty="0">
                <a:ln w="0"/>
                <a:solidFill>
                  <a:schemeClr val="tx1"/>
                </a:solidFill>
              </a:rPr>
              <a:t>Asthma is a condition that affects the airway by inflaming it making it difficult to breathe.  There are many triggers of asthma which include; dust, pollen and pet hair.</a:t>
            </a:r>
          </a:p>
        </p:txBody>
      </p:sp>
      <p:sp>
        <p:nvSpPr>
          <p:cNvPr id="4" name="Content Placeholder 4"/>
          <p:cNvSpPr txBox="1"/>
          <p:nvPr/>
        </p:nvSpPr>
        <p:spPr>
          <a:xfrm>
            <a:off x="1097280" y="2781837"/>
            <a:ext cx="3899722" cy="3168202"/>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Breathlessness</a:t>
            </a:r>
          </a:p>
          <a:p>
            <a:pPr>
              <a:buClr>
                <a:srgbClr val="C00000"/>
              </a:buClr>
              <a:buFont typeface="Wingdings" panose="05000000000000000000" pitchFamily="2" charset="2"/>
              <a:buChar char="§"/>
            </a:pPr>
            <a:r>
              <a:rPr lang="en-GB" sz="1800" dirty="0">
                <a:solidFill>
                  <a:srgbClr val="C00000"/>
                </a:solidFill>
              </a:rPr>
              <a:t> Wheezing</a:t>
            </a:r>
          </a:p>
          <a:p>
            <a:pPr>
              <a:buClr>
                <a:srgbClr val="C00000"/>
              </a:buClr>
              <a:buFont typeface="Wingdings" panose="05000000000000000000" pitchFamily="2" charset="2"/>
              <a:buChar char="§"/>
            </a:pPr>
            <a:r>
              <a:rPr lang="en-GB" sz="1800" dirty="0">
                <a:solidFill>
                  <a:srgbClr val="C00000"/>
                </a:solidFill>
              </a:rPr>
              <a:t> Tightness around the chest</a:t>
            </a:r>
          </a:p>
          <a:p>
            <a:pPr>
              <a:buClr>
                <a:srgbClr val="C00000"/>
              </a:buClr>
              <a:buFont typeface="Wingdings" panose="05000000000000000000" pitchFamily="2" charset="2"/>
              <a:buChar char="§"/>
            </a:pPr>
            <a:r>
              <a:rPr lang="en-GB" sz="1800" dirty="0">
                <a:solidFill>
                  <a:srgbClr val="C00000"/>
                </a:solidFill>
              </a:rPr>
              <a:t> Bouts of coughing</a:t>
            </a:r>
          </a:p>
          <a:p>
            <a:pPr>
              <a:buClr>
                <a:srgbClr val="C00000"/>
              </a:buClr>
              <a:buFont typeface="Wingdings" panose="05000000000000000000" pitchFamily="2" charset="2"/>
              <a:buChar char="§"/>
            </a:pPr>
            <a:r>
              <a:rPr lang="en-GB" sz="1800" dirty="0">
                <a:solidFill>
                  <a:srgbClr val="C00000"/>
                </a:solidFill>
              </a:rPr>
              <a:t> Cyanosis (blue lips, ears and nose)</a:t>
            </a:r>
          </a:p>
          <a:p>
            <a:pPr>
              <a:buClr>
                <a:srgbClr val="C00000"/>
              </a:buClr>
              <a:buFont typeface="Wingdings" panose="05000000000000000000" pitchFamily="2" charset="2"/>
              <a:buChar char="§"/>
            </a:pPr>
            <a:r>
              <a:rPr lang="en-GB" sz="1800" dirty="0">
                <a:solidFill>
                  <a:srgbClr val="C00000"/>
                </a:solidFill>
              </a:rPr>
              <a:t> May be unconscious</a:t>
            </a:r>
          </a:p>
        </p:txBody>
      </p:sp>
      <p:sp>
        <p:nvSpPr>
          <p:cNvPr id="5" name="Content Placeholder 5"/>
          <p:cNvSpPr txBox="1"/>
          <p:nvPr/>
        </p:nvSpPr>
        <p:spPr>
          <a:xfrm>
            <a:off x="4997003" y="2781836"/>
            <a:ext cx="6158677" cy="3541690"/>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Sit the casualty down on a chair or floor away from the cause of the attack and let them get in a comfortable position</a:t>
            </a:r>
          </a:p>
          <a:p>
            <a:pPr>
              <a:buClr>
                <a:srgbClr val="00B050"/>
              </a:buClr>
              <a:buFont typeface="Wingdings" panose="05000000000000000000" pitchFamily="2" charset="2"/>
              <a:buChar char="§"/>
            </a:pPr>
            <a:r>
              <a:rPr lang="en-GB" sz="1800" dirty="0">
                <a:solidFill>
                  <a:srgbClr val="00B050"/>
                </a:solidFill>
              </a:rPr>
              <a:t> Encourage the casualty to take their medication (inhaler)</a:t>
            </a:r>
          </a:p>
          <a:p>
            <a:pPr>
              <a:buClr>
                <a:srgbClr val="00B050"/>
              </a:buClr>
              <a:buFont typeface="Wingdings" panose="05000000000000000000" pitchFamily="2" charset="2"/>
              <a:buChar char="§"/>
            </a:pPr>
            <a:r>
              <a:rPr lang="en-GB" sz="1800" dirty="0">
                <a:solidFill>
                  <a:srgbClr val="00B050"/>
                </a:solidFill>
              </a:rPr>
              <a:t> Calm and reassure the casualty</a:t>
            </a:r>
          </a:p>
          <a:p>
            <a:pPr>
              <a:buClr>
                <a:srgbClr val="00B050"/>
              </a:buClr>
              <a:buFont typeface="Wingdings" panose="05000000000000000000" pitchFamily="2" charset="2"/>
              <a:buChar char="§"/>
            </a:pPr>
            <a:r>
              <a:rPr lang="en-GB" sz="1800" dirty="0">
                <a:solidFill>
                  <a:srgbClr val="00B050"/>
                </a:solidFill>
              </a:rPr>
              <a:t> If the attack is prolonged call for medical assistance (999/112)</a:t>
            </a:r>
          </a:p>
          <a:p>
            <a:pPr>
              <a:buClr>
                <a:srgbClr val="00B050"/>
              </a:buClr>
              <a:buFont typeface="Wingdings" panose="05000000000000000000" pitchFamily="2" charset="2"/>
              <a:buChar char="§"/>
            </a:pPr>
            <a:r>
              <a:rPr lang="en-GB" sz="1800" dirty="0">
                <a:solidFill>
                  <a:srgbClr val="00B050"/>
                </a:solidFill>
              </a:rPr>
              <a:t> Be prepared to carry out basic life support</a:t>
            </a:r>
          </a:p>
        </p:txBody>
      </p:sp>
    </p:spTree>
    <p:extLst>
      <p:ext uri="{BB962C8B-B14F-4D97-AF65-F5344CB8AC3E}">
        <p14:creationId xmlns:p14="http://schemas.microsoft.com/office/powerpoint/2010/main" val="14269583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Asthma</a:t>
            </a:r>
          </a:p>
        </p:txBody>
      </p:sp>
      <p:sp>
        <p:nvSpPr>
          <p:cNvPr id="8" name="Content Placeholder 7"/>
          <p:cNvSpPr>
            <a:spLocks noGrp="1"/>
          </p:cNvSpPr>
          <p:nvPr>
            <p:ph idx="1"/>
          </p:nvPr>
        </p:nvSpPr>
        <p:spPr>
          <a:xfrm>
            <a:off x="1097280" y="1737364"/>
            <a:ext cx="10058400" cy="1044474"/>
          </a:xfrm>
        </p:spPr>
        <p:txBody>
          <a:bodyPr>
            <a:normAutofit/>
          </a:bodyPr>
          <a:lstStyle/>
          <a:p>
            <a:pPr marL="0" indent="0">
              <a:buNone/>
            </a:pPr>
            <a:r>
              <a:rPr lang="en-GB" sz="2400" b="1" dirty="0">
                <a:ln w="0"/>
                <a:solidFill>
                  <a:srgbClr val="0070C0"/>
                </a:solidFill>
              </a:rPr>
              <a:t>Asthma</a:t>
            </a:r>
          </a:p>
          <a:p>
            <a:pPr marL="0" indent="0">
              <a:buNone/>
            </a:pPr>
            <a:r>
              <a:rPr lang="en-GB" sz="1800" dirty="0">
                <a:ln w="0"/>
                <a:solidFill>
                  <a:schemeClr val="tx1"/>
                </a:solidFill>
              </a:rPr>
              <a:t>Salbutamol inhalers (blue) can now be kept in educational establishments first aid boxes, provided they follow the guidance.</a:t>
            </a:r>
          </a:p>
        </p:txBody>
      </p:sp>
      <p:pic>
        <p:nvPicPr>
          <p:cNvPr id="1026" name="Picture 2" descr="Image result for blue inha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50212" y="2737165"/>
            <a:ext cx="1130231" cy="1828315"/>
          </a:xfrm>
          <a:prstGeom prst="rect">
            <a:avLst/>
          </a:prstGeom>
          <a:noFill/>
          <a:extLst>
            <a:ext uri="{909E8E84-426E-40DD-AFC4-6F175D3DCCD1}">
              <a14:hiddenFill xmlns:a14="http://schemas.microsoft.com/office/drawing/2010/main">
                <a:solidFill>
                  <a:srgbClr val="FFFFFF"/>
                </a:solidFill>
              </a14:hiddenFill>
            </a:ext>
          </a:extLst>
        </p:spPr>
      </p:pic>
      <p:pic>
        <p:nvPicPr>
          <p:cNvPr id="2" name="How to use a large volume space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97279" y="2781837"/>
            <a:ext cx="6107019" cy="3445967"/>
          </a:xfrm>
          <a:prstGeom prst="rect">
            <a:avLst/>
          </a:prstGeom>
        </p:spPr>
      </p:pic>
      <p:sp>
        <p:nvSpPr>
          <p:cNvPr id="3" name="TextBox 2"/>
          <p:cNvSpPr txBox="1"/>
          <p:nvPr/>
        </p:nvSpPr>
        <p:spPr>
          <a:xfrm>
            <a:off x="7204298" y="4837450"/>
            <a:ext cx="2026716" cy="615553"/>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a:t>NHS Nottingham City Clinical Commissioning Group</a:t>
            </a:r>
          </a:p>
        </p:txBody>
      </p:sp>
      <p:pic>
        <p:nvPicPr>
          <p:cNvPr id="4" name="Picture 3"/>
          <p:cNvPicPr>
            <a:picLocks noChangeAspect="1"/>
          </p:cNvPicPr>
          <p:nvPr/>
        </p:nvPicPr>
        <p:blipFill>
          <a:blip r:embed="rId6"/>
          <a:stretch>
            <a:fillRect/>
          </a:stretch>
        </p:blipFill>
        <p:spPr>
          <a:xfrm>
            <a:off x="9034433" y="4837450"/>
            <a:ext cx="615779" cy="615779"/>
          </a:xfrm>
          <a:prstGeom prst="rect">
            <a:avLst/>
          </a:prstGeom>
        </p:spPr>
      </p:pic>
    </p:spTree>
    <p:extLst>
      <p:ext uri="{BB962C8B-B14F-4D97-AF65-F5344CB8AC3E}">
        <p14:creationId xmlns:p14="http://schemas.microsoft.com/office/powerpoint/2010/main" val="5339535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fullScrn="1">
              <p:cMediaNode vol="80000">
                <p:cTn id="7" fill="hold" display="0">
                  <p:stCondLst>
                    <p:cond delay="indefinite"/>
                  </p:stCondLst>
                </p:cTn>
                <p:tgtEl>
                  <p:spTgt spid="2"/>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Asthma</a:t>
            </a:r>
          </a:p>
        </p:txBody>
      </p:sp>
      <p:sp>
        <p:nvSpPr>
          <p:cNvPr id="8" name="Content Placeholder 7"/>
          <p:cNvSpPr>
            <a:spLocks noGrp="1"/>
          </p:cNvSpPr>
          <p:nvPr>
            <p:ph idx="1"/>
          </p:nvPr>
        </p:nvSpPr>
        <p:spPr>
          <a:xfrm>
            <a:off x="1097280" y="1737363"/>
            <a:ext cx="10058400" cy="1077271"/>
          </a:xfrm>
        </p:spPr>
        <p:txBody>
          <a:bodyPr>
            <a:normAutofit/>
          </a:bodyPr>
          <a:lstStyle/>
          <a:p>
            <a:pPr marL="0" indent="0">
              <a:buNone/>
            </a:pPr>
            <a:r>
              <a:rPr lang="en-GB" sz="2400" b="1" dirty="0">
                <a:ln w="0"/>
                <a:solidFill>
                  <a:srgbClr val="0070C0"/>
                </a:solidFill>
              </a:rPr>
              <a:t>Hyperventilation (HVS)</a:t>
            </a:r>
          </a:p>
          <a:p>
            <a:pPr marL="0" indent="0">
              <a:buNone/>
            </a:pPr>
            <a:r>
              <a:rPr lang="en-GB" sz="1800" dirty="0">
                <a:ln w="0"/>
                <a:solidFill>
                  <a:schemeClr val="tx1"/>
                </a:solidFill>
              </a:rPr>
              <a:t>Hyperventilation syndrome (HVS) is a name given to a collection of physical and emotional symptoms, largely brought about by hyperventilation. This happens when we over-breathe.</a:t>
            </a:r>
          </a:p>
        </p:txBody>
      </p:sp>
      <p:sp>
        <p:nvSpPr>
          <p:cNvPr id="4" name="Content Placeholder 4"/>
          <p:cNvSpPr txBox="1"/>
          <p:nvPr/>
        </p:nvSpPr>
        <p:spPr>
          <a:xfrm>
            <a:off x="1097280" y="2814634"/>
            <a:ext cx="3899722" cy="313540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dirty="0">
                <a:solidFill>
                  <a:srgbClr val="C00000"/>
                </a:solidFill>
              </a:rPr>
              <a:t> Breathlessness / fast breathing</a:t>
            </a:r>
          </a:p>
          <a:p>
            <a:pPr>
              <a:buClr>
                <a:srgbClr val="C00000"/>
              </a:buClr>
              <a:buFont typeface="Wingdings" panose="05000000000000000000" pitchFamily="2" charset="2"/>
              <a:buChar char="§"/>
            </a:pPr>
            <a:r>
              <a:rPr lang="en-GB" sz="1800" dirty="0">
                <a:solidFill>
                  <a:srgbClr val="C00000"/>
                </a:solidFill>
              </a:rPr>
              <a:t> Tightness around the chest</a:t>
            </a:r>
          </a:p>
          <a:p>
            <a:pPr>
              <a:buClr>
                <a:srgbClr val="C00000"/>
              </a:buClr>
              <a:buFont typeface="Wingdings" panose="05000000000000000000" pitchFamily="2" charset="2"/>
              <a:buChar char="§"/>
            </a:pPr>
            <a:r>
              <a:rPr lang="en-GB" sz="1800" dirty="0">
                <a:solidFill>
                  <a:srgbClr val="C00000"/>
                </a:solidFill>
              </a:rPr>
              <a:t> Tingling (e.g. in fingers, arms, mouth)</a:t>
            </a:r>
          </a:p>
          <a:p>
            <a:pPr>
              <a:buClr>
                <a:srgbClr val="C00000"/>
              </a:buClr>
              <a:buFont typeface="Wingdings" panose="05000000000000000000" pitchFamily="2" charset="2"/>
              <a:buChar char="§"/>
            </a:pPr>
            <a:r>
              <a:rPr lang="en-GB" sz="1800" dirty="0">
                <a:solidFill>
                  <a:srgbClr val="C00000"/>
                </a:solidFill>
              </a:rPr>
              <a:t> Muscle stiffness</a:t>
            </a:r>
          </a:p>
          <a:p>
            <a:pPr>
              <a:buClr>
                <a:srgbClr val="C00000"/>
              </a:buClr>
              <a:buFont typeface="Wingdings" panose="05000000000000000000" pitchFamily="2" charset="2"/>
              <a:buChar char="§"/>
            </a:pPr>
            <a:r>
              <a:rPr lang="en-GB" sz="1800" dirty="0">
                <a:solidFill>
                  <a:srgbClr val="C00000"/>
                </a:solidFill>
              </a:rPr>
              <a:t> Trembling in hands</a:t>
            </a:r>
          </a:p>
          <a:p>
            <a:pPr>
              <a:buClr>
                <a:srgbClr val="C00000"/>
              </a:buClr>
              <a:buFont typeface="Wingdings" panose="05000000000000000000" pitchFamily="2" charset="2"/>
              <a:buChar char="§"/>
            </a:pPr>
            <a:r>
              <a:rPr lang="en-GB" sz="1800" dirty="0">
                <a:solidFill>
                  <a:srgbClr val="C00000"/>
                </a:solidFill>
              </a:rPr>
              <a:t> Dizziness, blurred vision, faintness</a:t>
            </a:r>
          </a:p>
          <a:p>
            <a:pPr>
              <a:buClr>
                <a:srgbClr val="C00000"/>
              </a:buClr>
              <a:buFont typeface="Wingdings" panose="05000000000000000000" pitchFamily="2" charset="2"/>
              <a:buChar char="§"/>
            </a:pPr>
            <a:r>
              <a:rPr lang="en-GB" sz="1800" dirty="0">
                <a:solidFill>
                  <a:srgbClr val="C00000"/>
                </a:solidFill>
              </a:rPr>
              <a:t> Headaches</a:t>
            </a:r>
          </a:p>
          <a:p>
            <a:pPr>
              <a:buClr>
                <a:srgbClr val="C00000"/>
              </a:buClr>
              <a:buFont typeface="Wingdings" panose="05000000000000000000" pitchFamily="2" charset="2"/>
              <a:buChar char="§"/>
            </a:pPr>
            <a:endParaRPr lang="en-GB" sz="1800" dirty="0">
              <a:solidFill>
                <a:srgbClr val="C00000"/>
              </a:solidFill>
            </a:endParaRPr>
          </a:p>
        </p:txBody>
      </p:sp>
      <p:sp>
        <p:nvSpPr>
          <p:cNvPr id="5" name="Content Placeholder 5"/>
          <p:cNvSpPr txBox="1"/>
          <p:nvPr/>
        </p:nvSpPr>
        <p:spPr>
          <a:xfrm>
            <a:off x="4997003" y="2814634"/>
            <a:ext cx="6158677" cy="3508891"/>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Sit the casualty down on a chair or floor and let them get in a comfortable position</a:t>
            </a:r>
          </a:p>
          <a:p>
            <a:pPr>
              <a:buClr>
                <a:srgbClr val="00B050"/>
              </a:buClr>
              <a:buFont typeface="Wingdings" panose="05000000000000000000" pitchFamily="2" charset="2"/>
              <a:buChar char="§"/>
            </a:pPr>
            <a:r>
              <a:rPr lang="en-GB" sz="1800" dirty="0">
                <a:solidFill>
                  <a:srgbClr val="00B050"/>
                </a:solidFill>
              </a:rPr>
              <a:t> Calm and reassure the casualty</a:t>
            </a:r>
          </a:p>
          <a:p>
            <a:pPr>
              <a:buClr>
                <a:srgbClr val="00B050"/>
              </a:buClr>
              <a:buFont typeface="Wingdings" panose="05000000000000000000" pitchFamily="2" charset="2"/>
              <a:buChar char="§"/>
            </a:pPr>
            <a:r>
              <a:rPr lang="en-GB" sz="1800" dirty="0">
                <a:solidFill>
                  <a:srgbClr val="00B050"/>
                </a:solidFill>
              </a:rPr>
              <a:t> Encourage the casualty to slow their breathing</a:t>
            </a:r>
          </a:p>
          <a:p>
            <a:pPr>
              <a:buClr>
                <a:srgbClr val="00B050"/>
              </a:buClr>
              <a:buFont typeface="Wingdings" panose="05000000000000000000" pitchFamily="2" charset="2"/>
              <a:buChar char="§"/>
            </a:pPr>
            <a:r>
              <a:rPr lang="en-GB" sz="1800" dirty="0">
                <a:solidFill>
                  <a:srgbClr val="00B050"/>
                </a:solidFill>
              </a:rPr>
              <a:t> If the attack is prolonged call for medical assistance (999/112)</a:t>
            </a:r>
          </a:p>
        </p:txBody>
      </p:sp>
    </p:spTree>
    <p:extLst>
      <p:ext uri="{BB962C8B-B14F-4D97-AF65-F5344CB8AC3E}">
        <p14:creationId xmlns:p14="http://schemas.microsoft.com/office/powerpoint/2010/main" val="13488962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Head Injuries</a:t>
            </a:r>
          </a:p>
        </p:txBody>
      </p:sp>
      <p:sp>
        <p:nvSpPr>
          <p:cNvPr id="5" name="Subtitle 4"/>
          <p:cNvSpPr>
            <a:spLocks noGrp="1"/>
          </p:cNvSpPr>
          <p:nvPr>
            <p:ph type="body" idx="1"/>
          </p:nvPr>
        </p:nvSpPr>
        <p:spPr/>
        <p:txBody>
          <a:bodyPr/>
          <a:lstStyle/>
          <a:p>
            <a:r>
              <a:rPr lang="en-GB" dirty="0"/>
              <a:t>Section 5</a:t>
            </a:r>
          </a:p>
        </p:txBody>
      </p:sp>
    </p:spTree>
    <p:extLst>
      <p:ext uri="{BB962C8B-B14F-4D97-AF65-F5344CB8AC3E}">
        <p14:creationId xmlns:p14="http://schemas.microsoft.com/office/powerpoint/2010/main" val="27076771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Head Injuries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Head Injury</a:t>
            </a:r>
          </a:p>
          <a:p>
            <a:pPr marL="0" indent="0">
              <a:buNone/>
            </a:pPr>
            <a:endParaRPr lang="en-GB" sz="1800" dirty="0">
              <a:ln w="0"/>
              <a:solidFill>
                <a:schemeClr val="tx1"/>
              </a:solidFill>
            </a:endParaRPr>
          </a:p>
          <a:p>
            <a:pPr marL="0" indent="0">
              <a:buNone/>
            </a:pPr>
            <a:r>
              <a:rPr lang="en-GB" sz="1800" dirty="0">
                <a:ln w="0"/>
                <a:solidFill>
                  <a:schemeClr val="tx1"/>
                </a:solidFill>
              </a:rPr>
              <a:t>Head injuries have the potential to be life threatening and therefore casualties should always be examined by qualified medical personnel.  </a:t>
            </a:r>
          </a:p>
          <a:p>
            <a:pPr marL="0" indent="0">
              <a:buNone/>
            </a:pPr>
            <a:endParaRPr lang="en-GB" sz="1800" dirty="0">
              <a:ln w="0"/>
              <a:solidFill>
                <a:schemeClr val="tx1"/>
              </a:solidFill>
            </a:endParaRPr>
          </a:p>
          <a:p>
            <a:pPr marL="0" indent="0">
              <a:buNone/>
            </a:pPr>
            <a:r>
              <a:rPr lang="en-GB" sz="1800" dirty="0">
                <a:ln w="0"/>
                <a:solidFill>
                  <a:schemeClr val="tx1"/>
                </a:solidFill>
              </a:rPr>
              <a:t>Head injuries are classes into the following: </a:t>
            </a:r>
          </a:p>
          <a:p>
            <a:pPr>
              <a:buFont typeface="Wingdings" panose="05000000000000000000" pitchFamily="2" charset="2"/>
              <a:buChar char="§"/>
            </a:pPr>
            <a:r>
              <a:rPr lang="en-GB" sz="1800" dirty="0">
                <a:ln w="0"/>
                <a:solidFill>
                  <a:schemeClr val="tx1"/>
                </a:solidFill>
              </a:rPr>
              <a:t>  Concussion</a:t>
            </a:r>
          </a:p>
          <a:p>
            <a:pPr>
              <a:buFont typeface="Wingdings" panose="05000000000000000000" pitchFamily="2" charset="2"/>
              <a:buChar char="§"/>
            </a:pPr>
            <a:r>
              <a:rPr lang="en-GB" sz="1800" dirty="0">
                <a:ln w="0"/>
                <a:solidFill>
                  <a:schemeClr val="tx1"/>
                </a:solidFill>
              </a:rPr>
              <a:t>  Compression</a:t>
            </a:r>
          </a:p>
          <a:p>
            <a:pPr>
              <a:buFont typeface="Wingdings" panose="05000000000000000000" pitchFamily="2" charset="2"/>
              <a:buChar char="§"/>
            </a:pPr>
            <a:r>
              <a:rPr lang="en-GB" sz="1800" dirty="0">
                <a:ln w="0"/>
                <a:solidFill>
                  <a:schemeClr val="tx1"/>
                </a:solidFill>
              </a:rPr>
              <a:t>  Fractured skull</a:t>
            </a:r>
          </a:p>
          <a:p>
            <a:pPr>
              <a:buFont typeface="Wingdings" panose="05000000000000000000" pitchFamily="2" charset="2"/>
              <a:buChar char="§"/>
            </a:pPr>
            <a:r>
              <a:rPr lang="en-GB" sz="1800" dirty="0">
                <a:ln w="0"/>
                <a:solidFill>
                  <a:schemeClr val="tx1"/>
                </a:solidFill>
              </a:rPr>
              <a:t>  Stroke</a:t>
            </a:r>
          </a:p>
        </p:txBody>
      </p:sp>
      <p:pic>
        <p:nvPicPr>
          <p:cNvPr id="3074" name="Picture 2" descr="https://c2.staticflickr.com/4/3003/3325940191_f52cab4551_b.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57623" y="3350338"/>
            <a:ext cx="2439820" cy="1865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5681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Head Injuries</a:t>
            </a:r>
          </a:p>
        </p:txBody>
      </p:sp>
      <p:sp>
        <p:nvSpPr>
          <p:cNvPr id="8" name="Content Placeholder 7"/>
          <p:cNvSpPr>
            <a:spLocks noGrp="1"/>
          </p:cNvSpPr>
          <p:nvPr>
            <p:ph idx="1"/>
          </p:nvPr>
        </p:nvSpPr>
        <p:spPr>
          <a:xfrm>
            <a:off x="1097280" y="1845734"/>
            <a:ext cx="10058400" cy="1142163"/>
          </a:xfrm>
        </p:spPr>
        <p:txBody>
          <a:bodyPr>
            <a:normAutofit/>
          </a:bodyPr>
          <a:lstStyle/>
          <a:p>
            <a:pPr marL="0" indent="0">
              <a:buNone/>
            </a:pPr>
            <a:r>
              <a:rPr lang="en-GB" sz="2400" b="1" dirty="0">
                <a:ln w="0"/>
                <a:solidFill>
                  <a:srgbClr val="0070C0"/>
                </a:solidFill>
              </a:rPr>
              <a:t>Concussion</a:t>
            </a:r>
          </a:p>
          <a:p>
            <a:pPr marL="0" indent="0">
              <a:buNone/>
            </a:pPr>
            <a:r>
              <a:rPr lang="en-GB" sz="1800" dirty="0">
                <a:ln w="0"/>
                <a:solidFill>
                  <a:schemeClr val="tx1"/>
                </a:solidFill>
              </a:rPr>
              <a:t>Concussion is the shaking of the brain caused by a blow to the head which causes a temporary disturbance of normal brain activity.</a:t>
            </a:r>
          </a:p>
        </p:txBody>
      </p:sp>
      <p:sp>
        <p:nvSpPr>
          <p:cNvPr id="4" name="Content Placeholder 4"/>
          <p:cNvSpPr txBox="1"/>
          <p:nvPr/>
        </p:nvSpPr>
        <p:spPr>
          <a:xfrm>
            <a:off x="1097279" y="2987897"/>
            <a:ext cx="389972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Possible loss of consciousness</a:t>
            </a:r>
          </a:p>
          <a:p>
            <a:pPr>
              <a:buClr>
                <a:srgbClr val="C00000"/>
              </a:buClr>
              <a:buFont typeface="Wingdings" panose="05000000000000000000" pitchFamily="2" charset="2"/>
              <a:buChar char="§"/>
            </a:pPr>
            <a:r>
              <a:rPr lang="en-GB" sz="1800" dirty="0">
                <a:solidFill>
                  <a:srgbClr val="C00000"/>
                </a:solidFill>
              </a:rPr>
              <a:t>  Dizziness and nausea</a:t>
            </a:r>
          </a:p>
          <a:p>
            <a:pPr>
              <a:buClr>
                <a:srgbClr val="C00000"/>
              </a:buClr>
              <a:buFont typeface="Wingdings" panose="05000000000000000000" pitchFamily="2" charset="2"/>
              <a:buChar char="§"/>
            </a:pPr>
            <a:r>
              <a:rPr lang="en-GB" sz="1800" dirty="0">
                <a:solidFill>
                  <a:srgbClr val="C00000"/>
                </a:solidFill>
              </a:rPr>
              <a:t>  Headache</a:t>
            </a:r>
          </a:p>
          <a:p>
            <a:pPr>
              <a:buClr>
                <a:srgbClr val="C00000"/>
              </a:buClr>
              <a:buFont typeface="Wingdings" panose="05000000000000000000" pitchFamily="2" charset="2"/>
              <a:buChar char="§"/>
            </a:pPr>
            <a:r>
              <a:rPr lang="en-GB" sz="1800" dirty="0">
                <a:solidFill>
                  <a:srgbClr val="C00000"/>
                </a:solidFill>
              </a:rPr>
              <a:t>  Brief loss of memory</a:t>
            </a:r>
          </a:p>
          <a:p>
            <a:pPr>
              <a:buClr>
                <a:srgbClr val="C00000"/>
              </a:buClr>
              <a:buFont typeface="Wingdings" panose="05000000000000000000" pitchFamily="2" charset="2"/>
              <a:buChar char="§"/>
            </a:pPr>
            <a:r>
              <a:rPr lang="en-GB" sz="1800" dirty="0">
                <a:solidFill>
                  <a:srgbClr val="C00000"/>
                </a:solidFill>
              </a:rPr>
              <a:t>  Blurred vision</a:t>
            </a:r>
          </a:p>
        </p:txBody>
      </p:sp>
      <p:sp>
        <p:nvSpPr>
          <p:cNvPr id="5" name="Content Placeholder 5"/>
          <p:cNvSpPr txBox="1"/>
          <p:nvPr/>
        </p:nvSpPr>
        <p:spPr>
          <a:xfrm>
            <a:off x="4997002" y="2987897"/>
            <a:ext cx="6158677"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Treat any bleeding</a:t>
            </a:r>
          </a:p>
          <a:p>
            <a:pPr>
              <a:buClr>
                <a:srgbClr val="00B050"/>
              </a:buClr>
              <a:buFont typeface="Wingdings" panose="05000000000000000000" pitchFamily="2" charset="2"/>
              <a:buChar char="§"/>
            </a:pPr>
            <a:r>
              <a:rPr lang="en-GB" sz="1800" dirty="0">
                <a:solidFill>
                  <a:srgbClr val="00B050"/>
                </a:solidFill>
              </a:rPr>
              <a:t>  Call for medical assistance (999/112)</a:t>
            </a:r>
          </a:p>
          <a:p>
            <a:pPr>
              <a:buClr>
                <a:srgbClr val="00B050"/>
              </a:buClr>
              <a:buFont typeface="Wingdings" panose="05000000000000000000" pitchFamily="2" charset="2"/>
              <a:buChar char="§"/>
            </a:pPr>
            <a:r>
              <a:rPr lang="en-GB" sz="1800" dirty="0">
                <a:solidFill>
                  <a:srgbClr val="00B050"/>
                </a:solidFill>
              </a:rPr>
              <a:t>  Lay the casualty down on a flat surface and raise the head and shoulders</a:t>
            </a:r>
          </a:p>
          <a:p>
            <a:pPr>
              <a:buClr>
                <a:srgbClr val="00B050"/>
              </a:buClr>
              <a:buFont typeface="Wingdings" panose="05000000000000000000" pitchFamily="2" charset="2"/>
              <a:buChar char="§"/>
            </a:pPr>
            <a:r>
              <a:rPr lang="en-GB" sz="1800" dirty="0">
                <a:solidFill>
                  <a:srgbClr val="00B050"/>
                </a:solidFill>
              </a:rPr>
              <a:t>  Monitor the casualty and be prepared to carry out basic life support</a:t>
            </a:r>
          </a:p>
        </p:txBody>
      </p:sp>
    </p:spTree>
    <p:extLst>
      <p:ext uri="{BB962C8B-B14F-4D97-AF65-F5344CB8AC3E}">
        <p14:creationId xmlns:p14="http://schemas.microsoft.com/office/powerpoint/2010/main" val="28716085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Head Injuries</a:t>
            </a:r>
          </a:p>
        </p:txBody>
      </p:sp>
      <p:sp>
        <p:nvSpPr>
          <p:cNvPr id="8" name="Content Placeholder 7"/>
          <p:cNvSpPr>
            <a:spLocks noGrp="1"/>
          </p:cNvSpPr>
          <p:nvPr>
            <p:ph idx="1"/>
          </p:nvPr>
        </p:nvSpPr>
        <p:spPr>
          <a:xfrm>
            <a:off x="1097280" y="1845734"/>
            <a:ext cx="10058400" cy="1142163"/>
          </a:xfrm>
        </p:spPr>
        <p:txBody>
          <a:bodyPr>
            <a:normAutofit/>
          </a:bodyPr>
          <a:lstStyle/>
          <a:p>
            <a:pPr marL="0" indent="0">
              <a:buNone/>
            </a:pPr>
            <a:r>
              <a:rPr lang="en-GB" sz="2400" b="1" dirty="0">
                <a:ln w="0"/>
                <a:solidFill>
                  <a:srgbClr val="0070C0"/>
                </a:solidFill>
              </a:rPr>
              <a:t>Compression</a:t>
            </a:r>
          </a:p>
          <a:p>
            <a:pPr marL="0" indent="0">
              <a:buNone/>
            </a:pPr>
            <a:r>
              <a:rPr lang="en-GB" sz="1800" dirty="0">
                <a:ln w="0"/>
                <a:solidFill>
                  <a:schemeClr val="tx1"/>
                </a:solidFill>
              </a:rPr>
              <a:t>Compression is a build up of pressure on the brain caused by accumulation of blood or swelling.</a:t>
            </a:r>
          </a:p>
        </p:txBody>
      </p:sp>
      <p:sp>
        <p:nvSpPr>
          <p:cNvPr id="4" name="Content Placeholder 4"/>
          <p:cNvSpPr txBox="1"/>
          <p:nvPr/>
        </p:nvSpPr>
        <p:spPr>
          <a:xfrm>
            <a:off x="1097279" y="2987897"/>
            <a:ext cx="3899722" cy="2931045"/>
          </a:xfrm>
          <a:prstGeom prst="rect">
            <a:avLst/>
          </a:prstGeom>
        </p:spPr>
        <p:txBody>
          <a:bodyPr vert="horz" lIns="0" tIns="45720" rIns="0" bIns="45720" rtlCol="0">
            <a:normAutofit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Intense headache</a:t>
            </a:r>
          </a:p>
          <a:p>
            <a:pPr>
              <a:buClr>
                <a:srgbClr val="C00000"/>
              </a:buClr>
              <a:buFont typeface="Wingdings" panose="05000000000000000000" pitchFamily="2" charset="2"/>
              <a:buChar char="§"/>
            </a:pPr>
            <a:r>
              <a:rPr lang="en-GB" sz="1800" dirty="0">
                <a:solidFill>
                  <a:srgbClr val="C00000"/>
                </a:solidFill>
              </a:rPr>
              <a:t>  Drowsiness</a:t>
            </a:r>
          </a:p>
          <a:p>
            <a:pPr>
              <a:buClr>
                <a:srgbClr val="C00000"/>
              </a:buClr>
              <a:buFont typeface="Wingdings" panose="05000000000000000000" pitchFamily="2" charset="2"/>
              <a:buChar char="§"/>
            </a:pPr>
            <a:r>
              <a:rPr lang="en-GB" sz="1800" dirty="0">
                <a:solidFill>
                  <a:srgbClr val="C00000"/>
                </a:solidFill>
              </a:rPr>
              <a:t>  Unequal pupil sizes</a:t>
            </a:r>
          </a:p>
          <a:p>
            <a:pPr>
              <a:buClr>
                <a:srgbClr val="C00000"/>
              </a:buClr>
              <a:buFont typeface="Wingdings" panose="05000000000000000000" pitchFamily="2" charset="2"/>
              <a:buChar char="§"/>
            </a:pPr>
            <a:r>
              <a:rPr lang="en-GB" sz="1800" dirty="0">
                <a:solidFill>
                  <a:srgbClr val="C00000"/>
                </a:solidFill>
              </a:rPr>
              <a:t>  Slow, strong pulse</a:t>
            </a:r>
          </a:p>
          <a:p>
            <a:pPr>
              <a:buClr>
                <a:srgbClr val="C00000"/>
              </a:buClr>
              <a:buFont typeface="Wingdings" panose="05000000000000000000" pitchFamily="2" charset="2"/>
              <a:buChar char="§"/>
            </a:pPr>
            <a:r>
              <a:rPr lang="en-GB" sz="1800" dirty="0">
                <a:solidFill>
                  <a:srgbClr val="C00000"/>
                </a:solidFill>
              </a:rPr>
              <a:t>  Weakness or paralysis down one side of the body</a:t>
            </a:r>
          </a:p>
          <a:p>
            <a:pPr>
              <a:buClr>
                <a:srgbClr val="C00000"/>
              </a:buClr>
              <a:buFont typeface="Wingdings" panose="05000000000000000000" pitchFamily="2" charset="2"/>
              <a:buChar char="§"/>
            </a:pPr>
            <a:r>
              <a:rPr lang="en-GB" sz="1800" dirty="0">
                <a:solidFill>
                  <a:srgbClr val="C00000"/>
                </a:solidFill>
              </a:rPr>
              <a:t>  Noisy breathing</a:t>
            </a:r>
          </a:p>
        </p:txBody>
      </p:sp>
      <p:sp>
        <p:nvSpPr>
          <p:cNvPr id="5" name="Content Placeholder 5"/>
          <p:cNvSpPr txBox="1"/>
          <p:nvPr/>
        </p:nvSpPr>
        <p:spPr>
          <a:xfrm>
            <a:off x="4997002" y="2987897"/>
            <a:ext cx="6158677"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Treat any bleeding</a:t>
            </a:r>
          </a:p>
          <a:p>
            <a:pPr>
              <a:buClr>
                <a:srgbClr val="00B050"/>
              </a:buClr>
              <a:buFont typeface="Wingdings" panose="05000000000000000000" pitchFamily="2" charset="2"/>
              <a:buChar char="§"/>
            </a:pPr>
            <a:r>
              <a:rPr lang="en-GB" sz="1800" dirty="0">
                <a:solidFill>
                  <a:srgbClr val="00B050"/>
                </a:solidFill>
              </a:rPr>
              <a:t>  Call for medical assistance (999/112)</a:t>
            </a:r>
          </a:p>
          <a:p>
            <a:pPr>
              <a:buClr>
                <a:srgbClr val="00B050"/>
              </a:buClr>
              <a:buFont typeface="Wingdings" panose="05000000000000000000" pitchFamily="2" charset="2"/>
              <a:buChar char="§"/>
            </a:pPr>
            <a:r>
              <a:rPr lang="en-GB" sz="1800" dirty="0">
                <a:solidFill>
                  <a:srgbClr val="00B050"/>
                </a:solidFill>
              </a:rPr>
              <a:t>  Lay the casualty down on a flat surface and raise the head and shoulders</a:t>
            </a:r>
          </a:p>
          <a:p>
            <a:pPr>
              <a:buClr>
                <a:srgbClr val="00B050"/>
              </a:buClr>
              <a:buFont typeface="Wingdings" panose="05000000000000000000" pitchFamily="2" charset="2"/>
              <a:buChar char="§"/>
            </a:pPr>
            <a:r>
              <a:rPr lang="en-GB" sz="1800" dirty="0">
                <a:solidFill>
                  <a:srgbClr val="00B050"/>
                </a:solidFill>
              </a:rPr>
              <a:t>  Monitor the casualty and be prepared to carry out basic life support</a:t>
            </a:r>
          </a:p>
        </p:txBody>
      </p:sp>
    </p:spTree>
    <p:extLst>
      <p:ext uri="{BB962C8B-B14F-4D97-AF65-F5344CB8AC3E}">
        <p14:creationId xmlns:p14="http://schemas.microsoft.com/office/powerpoint/2010/main" val="33293488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Head Injuries</a:t>
            </a:r>
          </a:p>
        </p:txBody>
      </p:sp>
      <p:sp>
        <p:nvSpPr>
          <p:cNvPr id="8" name="Content Placeholder 7"/>
          <p:cNvSpPr>
            <a:spLocks noGrp="1"/>
          </p:cNvSpPr>
          <p:nvPr>
            <p:ph idx="1"/>
          </p:nvPr>
        </p:nvSpPr>
        <p:spPr>
          <a:xfrm>
            <a:off x="1097280" y="1845734"/>
            <a:ext cx="10058400" cy="1142163"/>
          </a:xfrm>
        </p:spPr>
        <p:txBody>
          <a:bodyPr>
            <a:normAutofit/>
          </a:bodyPr>
          <a:lstStyle/>
          <a:p>
            <a:pPr marL="0" indent="0">
              <a:buNone/>
            </a:pPr>
            <a:r>
              <a:rPr lang="en-GB" sz="2400" b="1" dirty="0">
                <a:ln w="0"/>
                <a:solidFill>
                  <a:srgbClr val="0070C0"/>
                </a:solidFill>
              </a:rPr>
              <a:t>Fractured Skull</a:t>
            </a:r>
          </a:p>
          <a:p>
            <a:pPr marL="0" indent="0">
              <a:buNone/>
            </a:pPr>
            <a:r>
              <a:rPr lang="en-GB" sz="1800" dirty="0">
                <a:ln w="0"/>
                <a:solidFill>
                  <a:schemeClr val="tx1"/>
                </a:solidFill>
              </a:rPr>
              <a:t>Can ether be open or closed; caused by a blow to the head.</a:t>
            </a:r>
          </a:p>
        </p:txBody>
      </p:sp>
      <p:sp>
        <p:nvSpPr>
          <p:cNvPr id="4" name="Content Placeholder 4"/>
          <p:cNvSpPr txBox="1"/>
          <p:nvPr/>
        </p:nvSpPr>
        <p:spPr>
          <a:xfrm>
            <a:off x="1097279" y="2987897"/>
            <a:ext cx="3899722"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Associated wound</a:t>
            </a:r>
          </a:p>
          <a:p>
            <a:pPr>
              <a:buClr>
                <a:srgbClr val="C00000"/>
              </a:buClr>
              <a:buFont typeface="Wingdings" panose="05000000000000000000" pitchFamily="2" charset="2"/>
              <a:buChar char="§"/>
            </a:pPr>
            <a:r>
              <a:rPr lang="en-GB" sz="1800" dirty="0">
                <a:solidFill>
                  <a:srgbClr val="C00000"/>
                </a:solidFill>
              </a:rPr>
              <a:t>  Tenderness and pain</a:t>
            </a:r>
          </a:p>
          <a:p>
            <a:pPr>
              <a:buClr>
                <a:srgbClr val="C00000"/>
              </a:buClr>
              <a:buFont typeface="Wingdings" panose="05000000000000000000" pitchFamily="2" charset="2"/>
              <a:buChar char="§"/>
            </a:pPr>
            <a:r>
              <a:rPr lang="en-GB" sz="1800" dirty="0">
                <a:solidFill>
                  <a:srgbClr val="C00000"/>
                </a:solidFill>
              </a:rPr>
              <a:t>  Depression or deformity of the skull</a:t>
            </a:r>
          </a:p>
          <a:p>
            <a:pPr>
              <a:buClr>
                <a:srgbClr val="C00000"/>
              </a:buClr>
              <a:buFont typeface="Wingdings" panose="05000000000000000000" pitchFamily="2" charset="2"/>
              <a:buChar char="§"/>
            </a:pPr>
            <a:r>
              <a:rPr lang="en-GB" sz="1800" dirty="0">
                <a:solidFill>
                  <a:srgbClr val="C00000"/>
                </a:solidFill>
              </a:rPr>
              <a:t>  Bruising and swelling at the site of the injury</a:t>
            </a:r>
          </a:p>
          <a:p>
            <a:pPr>
              <a:buClr>
                <a:srgbClr val="C00000"/>
              </a:buClr>
              <a:buFont typeface="Wingdings" panose="05000000000000000000" pitchFamily="2" charset="2"/>
              <a:buChar char="§"/>
            </a:pPr>
            <a:r>
              <a:rPr lang="en-GB" sz="1800" dirty="0">
                <a:solidFill>
                  <a:srgbClr val="C00000"/>
                </a:solidFill>
              </a:rPr>
              <a:t>  Presence of cerebral spinal fluid from ears and nose</a:t>
            </a:r>
          </a:p>
        </p:txBody>
      </p:sp>
      <p:sp>
        <p:nvSpPr>
          <p:cNvPr id="5" name="Content Placeholder 5"/>
          <p:cNvSpPr txBox="1"/>
          <p:nvPr/>
        </p:nvSpPr>
        <p:spPr>
          <a:xfrm>
            <a:off x="4997002" y="2987897"/>
            <a:ext cx="6158677"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Treat any bleeding</a:t>
            </a:r>
          </a:p>
          <a:p>
            <a:pPr>
              <a:buClr>
                <a:srgbClr val="00B050"/>
              </a:buClr>
              <a:buFont typeface="Wingdings" panose="05000000000000000000" pitchFamily="2" charset="2"/>
              <a:buChar char="§"/>
            </a:pPr>
            <a:r>
              <a:rPr lang="en-GB" sz="1800" dirty="0">
                <a:solidFill>
                  <a:srgbClr val="00B050"/>
                </a:solidFill>
              </a:rPr>
              <a:t>  Call for medical assistance (999/112)</a:t>
            </a:r>
          </a:p>
          <a:p>
            <a:pPr>
              <a:buClr>
                <a:srgbClr val="00B050"/>
              </a:buClr>
              <a:buFont typeface="Wingdings" panose="05000000000000000000" pitchFamily="2" charset="2"/>
              <a:buChar char="§"/>
            </a:pPr>
            <a:r>
              <a:rPr lang="en-GB" sz="1800" dirty="0">
                <a:solidFill>
                  <a:srgbClr val="00B050"/>
                </a:solidFill>
              </a:rPr>
              <a:t>  Lay the casualty down on a flat surface and raise the head and shoulders</a:t>
            </a:r>
          </a:p>
          <a:p>
            <a:pPr>
              <a:buClr>
                <a:srgbClr val="00B050"/>
              </a:buClr>
              <a:buFont typeface="Wingdings" panose="05000000000000000000" pitchFamily="2" charset="2"/>
              <a:buChar char="§"/>
            </a:pPr>
            <a:r>
              <a:rPr lang="en-GB" sz="1800" dirty="0">
                <a:solidFill>
                  <a:srgbClr val="00B050"/>
                </a:solidFill>
              </a:rPr>
              <a:t>  Monitor the casualty and be prepared to carry out basic life support</a:t>
            </a:r>
          </a:p>
        </p:txBody>
      </p:sp>
    </p:spTree>
    <p:extLst>
      <p:ext uri="{BB962C8B-B14F-4D97-AF65-F5344CB8AC3E}">
        <p14:creationId xmlns:p14="http://schemas.microsoft.com/office/powerpoint/2010/main" val="30600153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Head Injuries</a:t>
            </a:r>
          </a:p>
        </p:txBody>
      </p:sp>
      <p:sp>
        <p:nvSpPr>
          <p:cNvPr id="8" name="Content Placeholder 7"/>
          <p:cNvSpPr>
            <a:spLocks noGrp="1"/>
          </p:cNvSpPr>
          <p:nvPr>
            <p:ph idx="1"/>
          </p:nvPr>
        </p:nvSpPr>
        <p:spPr>
          <a:xfrm>
            <a:off x="1097280" y="1845734"/>
            <a:ext cx="10058400" cy="1039133"/>
          </a:xfrm>
        </p:spPr>
        <p:txBody>
          <a:bodyPr>
            <a:normAutofit lnSpcReduction="10000"/>
          </a:bodyPr>
          <a:lstStyle/>
          <a:p>
            <a:pPr marL="0" indent="0">
              <a:buNone/>
            </a:pPr>
            <a:r>
              <a:rPr lang="en-GB" sz="2400" b="1" dirty="0">
                <a:ln w="0"/>
                <a:solidFill>
                  <a:srgbClr val="0070C0"/>
                </a:solidFill>
              </a:rPr>
              <a:t>Stroke</a:t>
            </a:r>
          </a:p>
          <a:p>
            <a:pPr marL="0" indent="0">
              <a:buNone/>
            </a:pPr>
            <a:r>
              <a:rPr lang="en-GB" sz="1800" dirty="0">
                <a:ln w="0"/>
                <a:solidFill>
                  <a:schemeClr val="tx1"/>
                </a:solidFill>
              </a:rPr>
              <a:t>A stroke is ether short term or permanent damage to the brain and body.  If you suspect a stroke you must act FAST.</a:t>
            </a:r>
          </a:p>
        </p:txBody>
      </p:sp>
      <p:sp>
        <p:nvSpPr>
          <p:cNvPr id="4" name="Content Placeholder 4"/>
          <p:cNvSpPr txBox="1"/>
          <p:nvPr/>
        </p:nvSpPr>
        <p:spPr>
          <a:xfrm>
            <a:off x="1097280" y="2987898"/>
            <a:ext cx="4337606" cy="3052293"/>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FACE</a:t>
            </a:r>
            <a:r>
              <a:rPr lang="en-GB" sz="1800" dirty="0">
                <a:solidFill>
                  <a:srgbClr val="C00000"/>
                </a:solidFill>
              </a:rPr>
              <a:t> – has the face dropped on one side</a:t>
            </a:r>
          </a:p>
          <a:p>
            <a:pPr>
              <a:buClr>
                <a:srgbClr val="C00000"/>
              </a:buClr>
              <a:buFont typeface="Wingdings" panose="05000000000000000000" pitchFamily="2" charset="2"/>
              <a:buChar char="§"/>
            </a:pPr>
            <a:r>
              <a:rPr lang="en-GB" sz="1800" dirty="0">
                <a:solidFill>
                  <a:srgbClr val="C00000"/>
                </a:solidFill>
              </a:rPr>
              <a:t>  </a:t>
            </a:r>
            <a:r>
              <a:rPr lang="en-GB" sz="1800" b="1" dirty="0">
                <a:solidFill>
                  <a:srgbClr val="C00000"/>
                </a:solidFill>
              </a:rPr>
              <a:t>ARM</a:t>
            </a:r>
            <a:r>
              <a:rPr lang="en-GB" sz="1800" dirty="0">
                <a:solidFill>
                  <a:srgbClr val="C00000"/>
                </a:solidFill>
              </a:rPr>
              <a:t> – can the person raise both arms?</a:t>
            </a:r>
          </a:p>
          <a:p>
            <a:pPr>
              <a:buClr>
                <a:srgbClr val="C00000"/>
              </a:buClr>
              <a:buFont typeface="Wingdings" panose="05000000000000000000" pitchFamily="2" charset="2"/>
              <a:buChar char="§"/>
            </a:pPr>
            <a:r>
              <a:rPr lang="en-GB" sz="1800" dirty="0">
                <a:solidFill>
                  <a:srgbClr val="C00000"/>
                </a:solidFill>
              </a:rPr>
              <a:t>  </a:t>
            </a:r>
            <a:r>
              <a:rPr lang="en-GB" sz="1800" b="1" dirty="0">
                <a:solidFill>
                  <a:srgbClr val="C00000"/>
                </a:solidFill>
              </a:rPr>
              <a:t>SPEECH</a:t>
            </a:r>
            <a:r>
              <a:rPr lang="en-GB" sz="1800" dirty="0">
                <a:solidFill>
                  <a:srgbClr val="C00000"/>
                </a:solidFill>
              </a:rPr>
              <a:t> – can the person speak clearly and understand what you say?</a:t>
            </a:r>
          </a:p>
          <a:p>
            <a:pPr>
              <a:buClr>
                <a:srgbClr val="C00000"/>
              </a:buClr>
              <a:buFont typeface="Wingdings" panose="05000000000000000000" pitchFamily="2" charset="2"/>
              <a:buChar char="§"/>
            </a:pPr>
            <a:r>
              <a:rPr lang="en-GB" sz="1800" dirty="0">
                <a:solidFill>
                  <a:srgbClr val="C00000"/>
                </a:solidFill>
              </a:rPr>
              <a:t> </a:t>
            </a:r>
            <a:r>
              <a:rPr lang="en-GB" sz="1800" b="1" dirty="0">
                <a:solidFill>
                  <a:srgbClr val="C00000"/>
                </a:solidFill>
              </a:rPr>
              <a:t> TIME </a:t>
            </a:r>
            <a:r>
              <a:rPr lang="en-GB" sz="1800" dirty="0">
                <a:solidFill>
                  <a:srgbClr val="C00000"/>
                </a:solidFill>
              </a:rPr>
              <a:t>to call 999/112 – early treatment can help prevent further damage</a:t>
            </a:r>
          </a:p>
        </p:txBody>
      </p:sp>
      <p:sp>
        <p:nvSpPr>
          <p:cNvPr id="5" name="Content Placeholder 5"/>
          <p:cNvSpPr txBox="1"/>
          <p:nvPr/>
        </p:nvSpPr>
        <p:spPr>
          <a:xfrm>
            <a:off x="5640948" y="2987898"/>
            <a:ext cx="5514732" cy="2931045"/>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Call for an ambulance immediately (999/112)</a:t>
            </a:r>
          </a:p>
          <a:p>
            <a:pPr>
              <a:buClr>
                <a:srgbClr val="00B050"/>
              </a:buClr>
              <a:buFont typeface="Wingdings" panose="05000000000000000000" pitchFamily="2" charset="2"/>
              <a:buChar char="§"/>
            </a:pPr>
            <a:r>
              <a:rPr lang="en-GB" sz="1800" dirty="0">
                <a:solidFill>
                  <a:srgbClr val="00B050"/>
                </a:solidFill>
              </a:rPr>
              <a:t>  Lay casualty down with head and shoulders raised</a:t>
            </a:r>
          </a:p>
          <a:p>
            <a:pPr>
              <a:buClr>
                <a:srgbClr val="00B050"/>
              </a:buClr>
              <a:buFont typeface="Wingdings" panose="05000000000000000000" pitchFamily="2" charset="2"/>
              <a:buChar char="§"/>
            </a:pPr>
            <a:r>
              <a:rPr lang="en-GB" sz="1800" dirty="0">
                <a:solidFill>
                  <a:srgbClr val="00B050"/>
                </a:solidFill>
              </a:rPr>
              <a:t>  If unconscious place in recovery position</a:t>
            </a:r>
          </a:p>
          <a:p>
            <a:pPr>
              <a:buClr>
                <a:srgbClr val="00B050"/>
              </a:buClr>
              <a:buFont typeface="Wingdings" panose="05000000000000000000" pitchFamily="2" charset="2"/>
              <a:buChar char="§"/>
            </a:pPr>
            <a:r>
              <a:rPr lang="en-GB" sz="1800" dirty="0">
                <a:solidFill>
                  <a:srgbClr val="00B050"/>
                </a:solidFill>
              </a:rPr>
              <a:t>  Loosen any restrictive clothing</a:t>
            </a:r>
          </a:p>
          <a:p>
            <a:pPr>
              <a:buClr>
                <a:srgbClr val="00B050"/>
              </a:buClr>
              <a:buFont typeface="Wingdings" panose="05000000000000000000" pitchFamily="2" charset="2"/>
              <a:buChar char="§"/>
            </a:pPr>
            <a:r>
              <a:rPr lang="en-GB" sz="1800" dirty="0">
                <a:solidFill>
                  <a:srgbClr val="00B050"/>
                </a:solidFill>
              </a:rPr>
              <a:t>  Monitor airway and breathing and be prepared to perform basic life support</a:t>
            </a:r>
          </a:p>
        </p:txBody>
      </p:sp>
    </p:spTree>
    <p:extLst>
      <p:ext uri="{BB962C8B-B14F-4D97-AF65-F5344CB8AC3E}">
        <p14:creationId xmlns:p14="http://schemas.microsoft.com/office/powerpoint/2010/main" val="3574992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Head Injuries</a:t>
            </a:r>
          </a:p>
        </p:txBody>
      </p:sp>
      <p:sp>
        <p:nvSpPr>
          <p:cNvPr id="8" name="Content Placeholder 7"/>
          <p:cNvSpPr>
            <a:spLocks noGrp="1"/>
          </p:cNvSpPr>
          <p:nvPr>
            <p:ph idx="1"/>
          </p:nvPr>
        </p:nvSpPr>
        <p:spPr>
          <a:xfrm>
            <a:off x="1097280" y="1845735"/>
            <a:ext cx="10058400" cy="820192"/>
          </a:xfrm>
        </p:spPr>
        <p:txBody>
          <a:bodyPr>
            <a:normAutofit/>
          </a:bodyPr>
          <a:lstStyle/>
          <a:p>
            <a:pPr marL="0" indent="0">
              <a:buNone/>
            </a:pPr>
            <a:r>
              <a:rPr lang="en-GB" sz="2400" b="1" dirty="0">
                <a:ln w="0"/>
                <a:solidFill>
                  <a:srgbClr val="0070C0"/>
                </a:solidFill>
              </a:rPr>
              <a:t>Stroke</a:t>
            </a:r>
          </a:p>
        </p:txBody>
      </p:sp>
      <p:pic>
        <p:nvPicPr>
          <p:cNvPr id="3" name="'Act FAST' TV advert - Barbersho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97280" y="2255830"/>
            <a:ext cx="7153679" cy="4023945"/>
          </a:xfrm>
          <a:prstGeom prst="rect">
            <a:avLst/>
          </a:prstGeom>
        </p:spPr>
      </p:pic>
      <p:sp>
        <p:nvSpPr>
          <p:cNvPr id="5" name="TextBox 4"/>
          <p:cNvSpPr txBox="1"/>
          <p:nvPr/>
        </p:nvSpPr>
        <p:spPr>
          <a:xfrm>
            <a:off x="9128964" y="4970591"/>
            <a:ext cx="2026716" cy="461665"/>
          </a:xfrm>
          <a:prstGeom prst="rect">
            <a:avLst/>
          </a:prstGeom>
          <a:noFill/>
        </p:spPr>
        <p:txBody>
          <a:bodyPr wrap="square" rtlCol="0">
            <a:spAutoFit/>
          </a:bodyPr>
          <a:lstStyle/>
          <a:p>
            <a:pPr algn="ctr"/>
            <a:r>
              <a:rPr lang="en-GB" sz="1400" dirty="0">
                <a:solidFill>
                  <a:srgbClr val="7030A0"/>
                </a:solidFill>
              </a:rPr>
              <a:t>Reference:</a:t>
            </a:r>
          </a:p>
          <a:p>
            <a:pPr algn="ctr"/>
            <a:r>
              <a:rPr lang="en-GB" sz="1000" dirty="0"/>
              <a:t>NHS &amp; Stroke Association</a:t>
            </a:r>
          </a:p>
        </p:txBody>
      </p:sp>
      <p:pic>
        <p:nvPicPr>
          <p:cNvPr id="9218" name="Picture 2" descr="https://goo.gl/7y9HVz.q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831813" y="4951119"/>
            <a:ext cx="481137" cy="481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79141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hold" display="0">
                  <p:stCondLst>
                    <p:cond delay="indefinite"/>
                  </p:stCondLst>
                </p:cTn>
                <p:tgtEl>
                  <p:spTgt spid="3"/>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Spinal Injuries</a:t>
            </a:r>
          </a:p>
        </p:txBody>
      </p:sp>
      <p:sp>
        <p:nvSpPr>
          <p:cNvPr id="5" name="Subtitle 4"/>
          <p:cNvSpPr>
            <a:spLocks noGrp="1"/>
          </p:cNvSpPr>
          <p:nvPr>
            <p:ph type="body" idx="1"/>
          </p:nvPr>
        </p:nvSpPr>
        <p:spPr/>
        <p:txBody>
          <a:bodyPr/>
          <a:lstStyle/>
          <a:p>
            <a:r>
              <a:rPr lang="en-GB" dirty="0"/>
              <a:t>Section 4</a:t>
            </a:r>
          </a:p>
        </p:txBody>
      </p:sp>
    </p:spTree>
    <p:extLst>
      <p:ext uri="{BB962C8B-B14F-4D97-AF65-F5344CB8AC3E}">
        <p14:creationId xmlns:p14="http://schemas.microsoft.com/office/powerpoint/2010/main" val="11671065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Fractures and Dislocations</a:t>
            </a:r>
          </a:p>
        </p:txBody>
      </p:sp>
      <p:sp>
        <p:nvSpPr>
          <p:cNvPr id="8" name="Content Placeholder 7"/>
          <p:cNvSpPr>
            <a:spLocks noGrp="1"/>
          </p:cNvSpPr>
          <p:nvPr>
            <p:ph idx="1"/>
          </p:nvPr>
        </p:nvSpPr>
        <p:spPr>
          <a:xfrm>
            <a:off x="1097279" y="1845734"/>
            <a:ext cx="5765667" cy="4400520"/>
          </a:xfrm>
        </p:spPr>
        <p:txBody>
          <a:bodyPr>
            <a:normAutofit/>
          </a:bodyPr>
          <a:lstStyle/>
          <a:p>
            <a:pPr marL="0" indent="0">
              <a:buNone/>
            </a:pPr>
            <a:r>
              <a:rPr lang="en-GB" sz="2400" b="1" dirty="0">
                <a:ln w="0"/>
                <a:solidFill>
                  <a:srgbClr val="0070C0"/>
                </a:solidFill>
              </a:rPr>
              <a:t>Spinal Injury</a:t>
            </a:r>
          </a:p>
          <a:p>
            <a:pPr marL="0" indent="0">
              <a:buNone/>
            </a:pPr>
            <a:r>
              <a:rPr lang="en-GB" sz="1800" dirty="0">
                <a:ln w="0"/>
                <a:solidFill>
                  <a:schemeClr val="tx1"/>
                </a:solidFill>
              </a:rPr>
              <a:t>Spinal injuries are very serious as the they may cause paralysis or even death.</a:t>
            </a:r>
          </a:p>
        </p:txBody>
      </p:sp>
      <p:pic>
        <p:nvPicPr>
          <p:cNvPr id="6" name="Picture 29" descr="Spinal cor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70757" y="3087211"/>
            <a:ext cx="2218710" cy="315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8"/>
          <p:cNvGrpSpPr/>
          <p:nvPr/>
        </p:nvGrpSpPr>
        <p:grpSpPr>
          <a:xfrm>
            <a:off x="7852473" y="1523342"/>
            <a:ext cx="2747694" cy="3940936"/>
            <a:chOff x="433388" y="1000125"/>
            <a:chExt cx="3563937" cy="5349875"/>
          </a:xfrm>
        </p:grpSpPr>
        <p:pic>
          <p:nvPicPr>
            <p:cNvPr id="10" name="Picture 28" descr="Spi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82925" y="1000125"/>
              <a:ext cx="914400" cy="534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Group 30"/>
            <p:cNvGrpSpPr/>
            <p:nvPr/>
          </p:nvGrpSpPr>
          <p:grpSpPr bwMode="auto">
            <a:xfrm>
              <a:off x="871538" y="1147763"/>
              <a:ext cx="2220912" cy="744537"/>
              <a:chOff x="549" y="723"/>
              <a:chExt cx="1399" cy="469"/>
            </a:xfrm>
          </p:grpSpPr>
          <p:sp>
            <p:nvSpPr>
              <p:cNvPr id="27" name="Text Box 31"/>
              <p:cNvSpPr txBox="1">
                <a:spLocks noChangeArrowheads="1"/>
              </p:cNvSpPr>
              <p:nvPr/>
            </p:nvSpPr>
            <p:spPr bwMode="auto">
              <a:xfrm>
                <a:off x="549" y="841"/>
                <a:ext cx="87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charset="0"/>
                  </a:defRPr>
                </a:lvl1pPr>
                <a:lvl2pPr marL="742950" indent="-285750">
                  <a:spcBef>
                    <a:spcPct val="20000"/>
                  </a:spcBef>
                  <a:buChar char="–"/>
                  <a:defRPr sz="2800">
                    <a:solidFill>
                      <a:schemeClr val="tx1"/>
                    </a:solidFill>
                    <a:latin typeface="Times New Roman" panose="02020603050405020304" charset="0"/>
                  </a:defRPr>
                </a:lvl2pPr>
                <a:lvl3pPr marL="1143000" indent="-228600">
                  <a:spcBef>
                    <a:spcPct val="20000"/>
                  </a:spcBef>
                  <a:buChar char="•"/>
                  <a:defRPr sz="2400">
                    <a:solidFill>
                      <a:schemeClr val="tx1"/>
                    </a:solidFill>
                    <a:latin typeface="Times New Roman" panose="02020603050405020304" charset="0"/>
                  </a:defRPr>
                </a:lvl3pPr>
                <a:lvl4pPr marL="1600200" indent="-228600">
                  <a:spcBef>
                    <a:spcPct val="20000"/>
                  </a:spcBef>
                  <a:buChar char="–"/>
                  <a:defRPr sz="2000">
                    <a:solidFill>
                      <a:schemeClr val="tx1"/>
                    </a:solidFill>
                    <a:latin typeface="Times New Roman" panose="02020603050405020304" charset="0"/>
                  </a:defRPr>
                </a:lvl4pPr>
                <a:lvl5pPr marL="2057400" indent="-228600">
                  <a:spcBef>
                    <a:spcPct val="20000"/>
                  </a:spcBef>
                  <a:buChar char="»"/>
                  <a:defRPr sz="2000">
                    <a:solidFill>
                      <a:schemeClr val="tx1"/>
                    </a:solidFill>
                    <a:latin typeface="Times New Roman" panose="0202060305040502030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charset="0"/>
                  </a:defRPr>
                </a:lvl9pPr>
              </a:lstStyle>
              <a:p>
                <a:pPr algn="r" eaLnBrk="1" hangingPunct="1">
                  <a:spcBef>
                    <a:spcPct val="50000"/>
                  </a:spcBef>
                  <a:buFontTx/>
                  <a:buNone/>
                </a:pPr>
                <a:r>
                  <a:rPr lang="en-GB" altLang="en-US" sz="1600" b="1">
                    <a:solidFill>
                      <a:srgbClr val="626464"/>
                    </a:solidFill>
                    <a:effectLst/>
                    <a:latin typeface="Arial" panose="020B0604020202020204" pitchFamily="34" charset="0"/>
                  </a:rPr>
                  <a:t>7 Cervical</a:t>
                </a:r>
              </a:p>
            </p:txBody>
          </p:sp>
          <p:sp>
            <p:nvSpPr>
              <p:cNvPr id="28" name="Line 32"/>
              <p:cNvSpPr>
                <a:spLocks noChangeShapeType="1"/>
              </p:cNvSpPr>
              <p:nvPr/>
            </p:nvSpPr>
            <p:spPr bwMode="auto">
              <a:xfrm flipH="1">
                <a:off x="1600" y="723"/>
                <a:ext cx="348"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sp>
            <p:nvSpPr>
              <p:cNvPr id="29" name="Line 33"/>
              <p:cNvSpPr>
                <a:spLocks noChangeShapeType="1"/>
              </p:cNvSpPr>
              <p:nvPr/>
            </p:nvSpPr>
            <p:spPr bwMode="auto">
              <a:xfrm flipH="1">
                <a:off x="1600" y="1192"/>
                <a:ext cx="348"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sp>
            <p:nvSpPr>
              <p:cNvPr id="30" name="Line 34"/>
              <p:cNvSpPr>
                <a:spLocks noChangeShapeType="1"/>
              </p:cNvSpPr>
              <p:nvPr/>
            </p:nvSpPr>
            <p:spPr bwMode="auto">
              <a:xfrm flipH="1" flipV="1">
                <a:off x="1600" y="728"/>
                <a:ext cx="1" cy="464"/>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sp>
            <p:nvSpPr>
              <p:cNvPr id="31" name="Line 35"/>
              <p:cNvSpPr>
                <a:spLocks noChangeShapeType="1"/>
              </p:cNvSpPr>
              <p:nvPr/>
            </p:nvSpPr>
            <p:spPr bwMode="auto">
              <a:xfrm flipH="1">
                <a:off x="1473" y="960"/>
                <a:ext cx="122"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grpSp>
        <p:grpSp>
          <p:nvGrpSpPr>
            <p:cNvPr id="12" name="Group 36"/>
            <p:cNvGrpSpPr/>
            <p:nvPr/>
          </p:nvGrpSpPr>
          <p:grpSpPr bwMode="auto">
            <a:xfrm>
              <a:off x="774700" y="2014538"/>
              <a:ext cx="2317750" cy="1997075"/>
              <a:chOff x="488" y="1269"/>
              <a:chExt cx="1460" cy="1258"/>
            </a:xfrm>
          </p:grpSpPr>
          <p:sp>
            <p:nvSpPr>
              <p:cNvPr id="22" name="Text Box 37"/>
              <p:cNvSpPr txBox="1">
                <a:spLocks noChangeArrowheads="1"/>
              </p:cNvSpPr>
              <p:nvPr/>
            </p:nvSpPr>
            <p:spPr bwMode="auto">
              <a:xfrm>
                <a:off x="488" y="1732"/>
                <a:ext cx="94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charset="0"/>
                  </a:defRPr>
                </a:lvl1pPr>
                <a:lvl2pPr marL="742950" indent="-285750">
                  <a:spcBef>
                    <a:spcPct val="20000"/>
                  </a:spcBef>
                  <a:buChar char="–"/>
                  <a:defRPr sz="2800">
                    <a:solidFill>
                      <a:schemeClr val="tx1"/>
                    </a:solidFill>
                    <a:latin typeface="Times New Roman" panose="02020603050405020304" charset="0"/>
                  </a:defRPr>
                </a:lvl2pPr>
                <a:lvl3pPr marL="1143000" indent="-228600">
                  <a:spcBef>
                    <a:spcPct val="20000"/>
                  </a:spcBef>
                  <a:buChar char="•"/>
                  <a:defRPr sz="2400">
                    <a:solidFill>
                      <a:schemeClr val="tx1"/>
                    </a:solidFill>
                    <a:latin typeface="Times New Roman" panose="02020603050405020304" charset="0"/>
                  </a:defRPr>
                </a:lvl3pPr>
                <a:lvl4pPr marL="1600200" indent="-228600">
                  <a:spcBef>
                    <a:spcPct val="20000"/>
                  </a:spcBef>
                  <a:buChar char="–"/>
                  <a:defRPr sz="2000">
                    <a:solidFill>
                      <a:schemeClr val="tx1"/>
                    </a:solidFill>
                    <a:latin typeface="Times New Roman" panose="02020603050405020304" charset="0"/>
                  </a:defRPr>
                </a:lvl4pPr>
                <a:lvl5pPr marL="2057400" indent="-228600">
                  <a:spcBef>
                    <a:spcPct val="20000"/>
                  </a:spcBef>
                  <a:buChar char="»"/>
                  <a:defRPr sz="2000">
                    <a:solidFill>
                      <a:schemeClr val="tx1"/>
                    </a:solidFill>
                    <a:latin typeface="Times New Roman" panose="0202060305040502030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charset="0"/>
                  </a:defRPr>
                </a:lvl9pPr>
              </a:lstStyle>
              <a:p>
                <a:pPr algn="r" eaLnBrk="1" hangingPunct="1">
                  <a:spcBef>
                    <a:spcPct val="50000"/>
                  </a:spcBef>
                  <a:buFontTx/>
                  <a:buNone/>
                </a:pPr>
                <a:r>
                  <a:rPr lang="en-GB" altLang="en-US" sz="1600" b="1">
                    <a:solidFill>
                      <a:srgbClr val="626464"/>
                    </a:solidFill>
                    <a:effectLst/>
                    <a:latin typeface="Arial" panose="020B0604020202020204" pitchFamily="34" charset="0"/>
                  </a:rPr>
                  <a:t>12 Thoracic</a:t>
                </a:r>
              </a:p>
            </p:txBody>
          </p:sp>
          <p:sp>
            <p:nvSpPr>
              <p:cNvPr id="23" name="Line 38"/>
              <p:cNvSpPr>
                <a:spLocks noChangeShapeType="1"/>
              </p:cNvSpPr>
              <p:nvPr/>
            </p:nvSpPr>
            <p:spPr bwMode="auto">
              <a:xfrm flipH="1">
                <a:off x="1600" y="1269"/>
                <a:ext cx="348"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sp>
            <p:nvSpPr>
              <p:cNvPr id="24" name="Line 39"/>
              <p:cNvSpPr>
                <a:spLocks noChangeShapeType="1"/>
              </p:cNvSpPr>
              <p:nvPr/>
            </p:nvSpPr>
            <p:spPr bwMode="auto">
              <a:xfrm flipH="1">
                <a:off x="1600" y="2527"/>
                <a:ext cx="348"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sp>
            <p:nvSpPr>
              <p:cNvPr id="25" name="Line 40"/>
              <p:cNvSpPr>
                <a:spLocks noChangeShapeType="1"/>
              </p:cNvSpPr>
              <p:nvPr/>
            </p:nvSpPr>
            <p:spPr bwMode="auto">
              <a:xfrm flipH="1" flipV="1">
                <a:off x="1600" y="1274"/>
                <a:ext cx="3" cy="1253"/>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sp>
            <p:nvSpPr>
              <p:cNvPr id="26" name="Line 41"/>
              <p:cNvSpPr>
                <a:spLocks noChangeShapeType="1"/>
              </p:cNvSpPr>
              <p:nvPr/>
            </p:nvSpPr>
            <p:spPr bwMode="auto">
              <a:xfrm flipH="1">
                <a:off x="1473" y="1848"/>
                <a:ext cx="122"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grpSp>
        <p:grpSp>
          <p:nvGrpSpPr>
            <p:cNvPr id="13" name="Group 42"/>
            <p:cNvGrpSpPr/>
            <p:nvPr/>
          </p:nvGrpSpPr>
          <p:grpSpPr bwMode="auto">
            <a:xfrm>
              <a:off x="796925" y="4213225"/>
              <a:ext cx="2295525" cy="954088"/>
              <a:chOff x="502" y="2654"/>
              <a:chExt cx="1446" cy="601"/>
            </a:xfrm>
          </p:grpSpPr>
          <p:sp>
            <p:nvSpPr>
              <p:cNvPr id="17" name="Text Box 43"/>
              <p:cNvSpPr txBox="1">
                <a:spLocks noChangeArrowheads="1"/>
              </p:cNvSpPr>
              <p:nvPr/>
            </p:nvSpPr>
            <p:spPr bwMode="auto">
              <a:xfrm>
                <a:off x="502" y="2838"/>
                <a:ext cx="92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charset="0"/>
                  </a:defRPr>
                </a:lvl1pPr>
                <a:lvl2pPr marL="742950" indent="-285750">
                  <a:spcBef>
                    <a:spcPct val="20000"/>
                  </a:spcBef>
                  <a:buChar char="–"/>
                  <a:defRPr sz="2800">
                    <a:solidFill>
                      <a:schemeClr val="tx1"/>
                    </a:solidFill>
                    <a:latin typeface="Times New Roman" panose="02020603050405020304" charset="0"/>
                  </a:defRPr>
                </a:lvl2pPr>
                <a:lvl3pPr marL="1143000" indent="-228600">
                  <a:spcBef>
                    <a:spcPct val="20000"/>
                  </a:spcBef>
                  <a:buChar char="•"/>
                  <a:defRPr sz="2400">
                    <a:solidFill>
                      <a:schemeClr val="tx1"/>
                    </a:solidFill>
                    <a:latin typeface="Times New Roman" panose="02020603050405020304" charset="0"/>
                  </a:defRPr>
                </a:lvl3pPr>
                <a:lvl4pPr marL="1600200" indent="-228600">
                  <a:spcBef>
                    <a:spcPct val="20000"/>
                  </a:spcBef>
                  <a:buChar char="–"/>
                  <a:defRPr sz="2000">
                    <a:solidFill>
                      <a:schemeClr val="tx1"/>
                    </a:solidFill>
                    <a:latin typeface="Times New Roman" panose="02020603050405020304" charset="0"/>
                  </a:defRPr>
                </a:lvl4pPr>
                <a:lvl5pPr marL="2057400" indent="-228600">
                  <a:spcBef>
                    <a:spcPct val="20000"/>
                  </a:spcBef>
                  <a:buChar char="»"/>
                  <a:defRPr sz="2000">
                    <a:solidFill>
                      <a:schemeClr val="tx1"/>
                    </a:solidFill>
                    <a:latin typeface="Times New Roman" panose="0202060305040502030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charset="0"/>
                  </a:defRPr>
                </a:lvl9pPr>
              </a:lstStyle>
              <a:p>
                <a:pPr algn="r" eaLnBrk="1" hangingPunct="1">
                  <a:spcBef>
                    <a:spcPct val="50000"/>
                  </a:spcBef>
                  <a:buFontTx/>
                  <a:buNone/>
                </a:pPr>
                <a:r>
                  <a:rPr lang="en-GB" altLang="en-US" sz="1600" b="1">
                    <a:solidFill>
                      <a:srgbClr val="626464"/>
                    </a:solidFill>
                    <a:effectLst/>
                    <a:latin typeface="Arial" panose="020B0604020202020204" pitchFamily="34" charset="0"/>
                  </a:rPr>
                  <a:t>5 Lumbar</a:t>
                </a:r>
              </a:p>
            </p:txBody>
          </p:sp>
          <p:sp>
            <p:nvSpPr>
              <p:cNvPr id="18" name="Line 44"/>
              <p:cNvSpPr>
                <a:spLocks noChangeShapeType="1"/>
              </p:cNvSpPr>
              <p:nvPr/>
            </p:nvSpPr>
            <p:spPr bwMode="auto">
              <a:xfrm flipH="1">
                <a:off x="1600" y="2654"/>
                <a:ext cx="348"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sp>
            <p:nvSpPr>
              <p:cNvPr id="19" name="Line 45"/>
              <p:cNvSpPr>
                <a:spLocks noChangeShapeType="1"/>
              </p:cNvSpPr>
              <p:nvPr/>
            </p:nvSpPr>
            <p:spPr bwMode="auto">
              <a:xfrm flipH="1">
                <a:off x="1600" y="3255"/>
                <a:ext cx="348"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sp>
            <p:nvSpPr>
              <p:cNvPr id="20" name="Line 46"/>
              <p:cNvSpPr>
                <a:spLocks noChangeShapeType="1"/>
              </p:cNvSpPr>
              <p:nvPr/>
            </p:nvSpPr>
            <p:spPr bwMode="auto">
              <a:xfrm flipH="1" flipV="1">
                <a:off x="1600" y="2659"/>
                <a:ext cx="1" cy="591"/>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sp>
            <p:nvSpPr>
              <p:cNvPr id="21" name="Line 47"/>
              <p:cNvSpPr>
                <a:spLocks noChangeShapeType="1"/>
              </p:cNvSpPr>
              <p:nvPr/>
            </p:nvSpPr>
            <p:spPr bwMode="auto">
              <a:xfrm flipH="1">
                <a:off x="1473" y="2957"/>
                <a:ext cx="122"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grpSp>
        <p:grpSp>
          <p:nvGrpSpPr>
            <p:cNvPr id="14" name="Group 48"/>
            <p:cNvGrpSpPr/>
            <p:nvPr/>
          </p:nvGrpSpPr>
          <p:grpSpPr bwMode="auto">
            <a:xfrm>
              <a:off x="433388" y="5495925"/>
              <a:ext cx="2668587" cy="336550"/>
              <a:chOff x="273" y="3462"/>
              <a:chExt cx="1681" cy="212"/>
            </a:xfrm>
          </p:grpSpPr>
          <p:sp>
            <p:nvSpPr>
              <p:cNvPr id="15" name="Text Box 49"/>
              <p:cNvSpPr txBox="1">
                <a:spLocks noChangeArrowheads="1"/>
              </p:cNvSpPr>
              <p:nvPr/>
            </p:nvSpPr>
            <p:spPr bwMode="auto">
              <a:xfrm>
                <a:off x="273" y="3462"/>
                <a:ext cx="114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charset="0"/>
                  </a:defRPr>
                </a:lvl1pPr>
                <a:lvl2pPr marL="742950" indent="-285750">
                  <a:spcBef>
                    <a:spcPct val="20000"/>
                  </a:spcBef>
                  <a:buChar char="–"/>
                  <a:defRPr sz="2800">
                    <a:solidFill>
                      <a:schemeClr val="tx1"/>
                    </a:solidFill>
                    <a:latin typeface="Times New Roman" panose="02020603050405020304" charset="0"/>
                  </a:defRPr>
                </a:lvl2pPr>
                <a:lvl3pPr marL="1143000" indent="-228600">
                  <a:spcBef>
                    <a:spcPct val="20000"/>
                  </a:spcBef>
                  <a:buChar char="•"/>
                  <a:defRPr sz="2400">
                    <a:solidFill>
                      <a:schemeClr val="tx1"/>
                    </a:solidFill>
                    <a:latin typeface="Times New Roman" panose="02020603050405020304" charset="0"/>
                  </a:defRPr>
                </a:lvl3pPr>
                <a:lvl4pPr marL="1600200" indent="-228600">
                  <a:spcBef>
                    <a:spcPct val="20000"/>
                  </a:spcBef>
                  <a:buChar char="–"/>
                  <a:defRPr sz="2000">
                    <a:solidFill>
                      <a:schemeClr val="tx1"/>
                    </a:solidFill>
                    <a:latin typeface="Times New Roman" panose="02020603050405020304" charset="0"/>
                  </a:defRPr>
                </a:lvl4pPr>
                <a:lvl5pPr marL="2057400" indent="-228600">
                  <a:spcBef>
                    <a:spcPct val="20000"/>
                  </a:spcBef>
                  <a:buChar char="»"/>
                  <a:defRPr sz="2000">
                    <a:solidFill>
                      <a:schemeClr val="tx1"/>
                    </a:solidFill>
                    <a:latin typeface="Times New Roman" panose="0202060305040502030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charset="0"/>
                  </a:defRPr>
                </a:lvl9pPr>
              </a:lstStyle>
              <a:p>
                <a:pPr algn="r" eaLnBrk="1" hangingPunct="1">
                  <a:spcBef>
                    <a:spcPct val="50000"/>
                  </a:spcBef>
                  <a:buFontTx/>
                  <a:buNone/>
                </a:pPr>
                <a:r>
                  <a:rPr lang="en-GB" altLang="en-US" sz="1600" b="1">
                    <a:solidFill>
                      <a:srgbClr val="626464"/>
                    </a:solidFill>
                    <a:effectLst/>
                    <a:latin typeface="Arial" panose="020B0604020202020204" pitchFamily="34" charset="0"/>
                  </a:rPr>
                  <a:t>5 Fused Sacral</a:t>
                </a:r>
              </a:p>
            </p:txBody>
          </p:sp>
          <p:sp>
            <p:nvSpPr>
              <p:cNvPr id="16" name="Line 50"/>
              <p:cNvSpPr>
                <a:spLocks noChangeShapeType="1"/>
              </p:cNvSpPr>
              <p:nvPr/>
            </p:nvSpPr>
            <p:spPr bwMode="auto">
              <a:xfrm flipH="1">
                <a:off x="1473" y="3564"/>
                <a:ext cx="481" cy="0"/>
              </a:xfrm>
              <a:prstGeom prst="line">
                <a:avLst/>
              </a:prstGeom>
              <a:noFill/>
              <a:ln w="6350">
                <a:solidFill>
                  <a:srgbClr val="626464"/>
                </a:solidFill>
                <a:round/>
              </a:ln>
              <a:effectLst/>
            </p:spPr>
            <p:txBody>
              <a:bodyPr wrap="none" anchor="ctr"/>
              <a:lstStyle/>
              <a:p>
                <a:pPr algn="ctr" eaLnBrk="1" hangingPunct="1">
                  <a:defRPr/>
                </a:pPr>
                <a:endParaRPr lang="en-GB">
                  <a:latin typeface="Times New Roman" panose="02020603050405020304" charset="0"/>
                </a:endParaRPr>
              </a:p>
            </p:txBody>
          </p:sp>
        </p:grpSp>
      </p:grpSp>
    </p:spTree>
    <p:extLst>
      <p:ext uri="{BB962C8B-B14F-4D97-AF65-F5344CB8AC3E}">
        <p14:creationId xmlns:p14="http://schemas.microsoft.com/office/powerpoint/2010/main" val="29789355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Fractures and Dislocations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Spinal Injury</a:t>
            </a:r>
          </a:p>
          <a:p>
            <a:pPr marL="0" indent="0">
              <a:buNone/>
            </a:pPr>
            <a:r>
              <a:rPr lang="en-GB" sz="1800" dirty="0">
                <a:ln w="0"/>
                <a:solidFill>
                  <a:schemeClr val="tx1"/>
                </a:solidFill>
              </a:rPr>
              <a:t>Spinal injuries are very serious as the they may cause paralysis or even death.</a:t>
            </a:r>
          </a:p>
        </p:txBody>
      </p:sp>
      <p:sp>
        <p:nvSpPr>
          <p:cNvPr id="4" name="Content Placeholder 4"/>
          <p:cNvSpPr txBox="1"/>
          <p:nvPr/>
        </p:nvSpPr>
        <p:spPr>
          <a:xfrm>
            <a:off x="1097280" y="2987897"/>
            <a:ext cx="3432692" cy="2931045"/>
          </a:xfrm>
          <a:prstGeom prst="rect">
            <a:avLst/>
          </a:prstGeom>
        </p:spPr>
        <p:txBody>
          <a:bodyPr vert="horz" lIns="0" tIns="45720" rIns="0" bIns="45720" rtlCol="0">
            <a:normAutofit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Unusual position of the head or body</a:t>
            </a:r>
          </a:p>
          <a:p>
            <a:pPr>
              <a:buClr>
                <a:srgbClr val="C00000"/>
              </a:buClr>
              <a:buFont typeface="Wingdings" panose="05000000000000000000" pitchFamily="2" charset="2"/>
              <a:buChar char="§"/>
            </a:pPr>
            <a:r>
              <a:rPr lang="en-GB" sz="1800" dirty="0">
                <a:solidFill>
                  <a:srgbClr val="C00000"/>
                </a:solidFill>
              </a:rPr>
              <a:t>  Pain at the site of the injury</a:t>
            </a:r>
          </a:p>
          <a:p>
            <a:pPr>
              <a:buClr>
                <a:srgbClr val="C00000"/>
              </a:buClr>
              <a:buFont typeface="Wingdings" panose="05000000000000000000" pitchFamily="2" charset="2"/>
              <a:buChar char="§"/>
            </a:pPr>
            <a:r>
              <a:rPr lang="en-GB" sz="1800" dirty="0">
                <a:solidFill>
                  <a:srgbClr val="C00000"/>
                </a:solidFill>
              </a:rPr>
              <a:t>  Lack of mobility</a:t>
            </a:r>
          </a:p>
          <a:p>
            <a:pPr>
              <a:buClr>
                <a:srgbClr val="C00000"/>
              </a:buClr>
              <a:buFont typeface="Wingdings" panose="05000000000000000000" pitchFamily="2" charset="2"/>
              <a:buChar char="§"/>
            </a:pPr>
            <a:r>
              <a:rPr lang="en-GB" sz="1800" dirty="0">
                <a:solidFill>
                  <a:srgbClr val="C00000"/>
                </a:solidFill>
              </a:rPr>
              <a:t>  Weakness and tingling sensations</a:t>
            </a:r>
          </a:p>
          <a:p>
            <a:pPr>
              <a:buClr>
                <a:srgbClr val="C00000"/>
              </a:buClr>
              <a:buFont typeface="Wingdings" panose="05000000000000000000" pitchFamily="2" charset="2"/>
              <a:buChar char="§"/>
            </a:pPr>
            <a:r>
              <a:rPr lang="en-GB" sz="1800" dirty="0">
                <a:solidFill>
                  <a:srgbClr val="C00000"/>
                </a:solidFill>
              </a:rPr>
              <a:t>  Loss of bowl or bladder control</a:t>
            </a:r>
          </a:p>
          <a:p>
            <a:pPr>
              <a:buClr>
                <a:srgbClr val="C00000"/>
              </a:buClr>
              <a:buFont typeface="Wingdings" panose="05000000000000000000" pitchFamily="2" charset="2"/>
              <a:buChar char="§"/>
            </a:pPr>
            <a:r>
              <a:rPr lang="en-GB" sz="1800" dirty="0">
                <a:solidFill>
                  <a:srgbClr val="C00000"/>
                </a:solidFill>
              </a:rPr>
              <a:t>  Signs of shock</a:t>
            </a:r>
          </a:p>
        </p:txBody>
      </p:sp>
      <p:sp>
        <p:nvSpPr>
          <p:cNvPr id="5" name="Content Placeholder 5"/>
          <p:cNvSpPr txBox="1"/>
          <p:nvPr/>
        </p:nvSpPr>
        <p:spPr>
          <a:xfrm>
            <a:off x="4829576" y="2987897"/>
            <a:ext cx="6326103" cy="2931045"/>
          </a:xfrm>
          <a:prstGeom prst="rect">
            <a:avLst/>
          </a:prstGeom>
        </p:spPr>
        <p:txBody>
          <a:bodyPr>
            <a:normAutofit lnSpcReduction="10000"/>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charset="0"/>
              <a:buChar char=" "/>
              <a:defRPr sz="2000" kern="1200">
                <a:solidFill>
                  <a:schemeClr val="tx1">
                    <a:lumMod val="75000"/>
                    <a:lumOff val="25000"/>
                  </a:schemeClr>
                </a:solidFill>
                <a:latin typeface="+mn-lt"/>
                <a:ea typeface="+mn-ea"/>
                <a:cs typeface="+mn-cs"/>
              </a:defRPr>
            </a:lvl1pPr>
            <a:lvl2pPr marL="28829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800" kern="1200">
                <a:solidFill>
                  <a:schemeClr val="tx1">
                    <a:lumMod val="75000"/>
                    <a:lumOff val="25000"/>
                  </a:schemeClr>
                </a:solidFill>
                <a:latin typeface="+mn-lt"/>
                <a:ea typeface="+mn-ea"/>
                <a:cs typeface="+mn-cs"/>
              </a:defRPr>
            </a:lvl2pPr>
            <a:lvl3pPr marL="42545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3pPr>
            <a:lvl4pPr marL="56261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4pPr>
            <a:lvl5pPr marL="699770" indent="-137160" algn="l" defTabSz="685800" rtl="0" eaLnBrk="1" latinLnBrk="0" hangingPunct="1">
              <a:lnSpc>
                <a:spcPct val="90000"/>
              </a:lnSpc>
              <a:spcBef>
                <a:spcPts val="150"/>
              </a:spcBef>
              <a:spcAft>
                <a:spcPts val="300"/>
              </a:spcAft>
              <a:buClr>
                <a:schemeClr val="accent1"/>
              </a:buClr>
              <a:buFont typeface="Calibri" panose="020F0502020204030204" charset="0"/>
              <a:buChar char="◦"/>
              <a:defRPr sz="1400" kern="1200">
                <a:solidFill>
                  <a:schemeClr val="tx1">
                    <a:lumMod val="75000"/>
                    <a:lumOff val="25000"/>
                  </a:schemeClr>
                </a:solidFill>
                <a:latin typeface="+mn-lt"/>
                <a:ea typeface="+mn-ea"/>
                <a:cs typeface="+mn-cs"/>
              </a:defRPr>
            </a:lvl5pPr>
            <a:lvl6pPr marL="82486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6pPr>
            <a:lvl7pPr marL="974725"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7pPr>
            <a:lvl8pPr marL="112522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8pPr>
            <a:lvl9pPr marL="1275080" indent="-171450" algn="l" defTabSz="685800" rtl="0" eaLnBrk="1" latinLnBrk="0" hangingPunct="1">
              <a:lnSpc>
                <a:spcPct val="90000"/>
              </a:lnSpc>
              <a:spcBef>
                <a:spcPts val="150"/>
              </a:spcBef>
              <a:spcAft>
                <a:spcPts val="300"/>
              </a:spcAft>
              <a:buClr>
                <a:schemeClr val="accent1"/>
              </a:buClr>
              <a:buFont typeface="Calibri" panose="020F050202020403020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800" dirty="0">
                <a:solidFill>
                  <a:srgbClr val="00B050"/>
                </a:solidFill>
              </a:rPr>
              <a:t>  Call for medical assistance (999/112)</a:t>
            </a:r>
          </a:p>
          <a:p>
            <a:pPr>
              <a:buClr>
                <a:srgbClr val="00B050"/>
              </a:buClr>
              <a:buFont typeface="Wingdings" panose="05000000000000000000" pitchFamily="2" charset="2"/>
              <a:buChar char="§"/>
            </a:pPr>
            <a:r>
              <a:rPr lang="en-GB" sz="1800" dirty="0">
                <a:solidFill>
                  <a:srgbClr val="00B050"/>
                </a:solidFill>
              </a:rPr>
              <a:t>  Keep the casualty in the position that you found them and immobilise the head and neck</a:t>
            </a:r>
          </a:p>
          <a:p>
            <a:pPr>
              <a:buClr>
                <a:srgbClr val="00B050"/>
              </a:buClr>
              <a:buFont typeface="Wingdings" panose="05000000000000000000" pitchFamily="2" charset="2"/>
              <a:buChar char="§"/>
            </a:pPr>
            <a:r>
              <a:rPr lang="en-GB" sz="1800" dirty="0">
                <a:solidFill>
                  <a:srgbClr val="00B050"/>
                </a:solidFill>
              </a:rPr>
              <a:t>  Reassure the casualty and ask them to remain still</a:t>
            </a:r>
          </a:p>
          <a:p>
            <a:pPr>
              <a:buClr>
                <a:srgbClr val="00B050"/>
              </a:buClr>
              <a:buFont typeface="Wingdings" panose="05000000000000000000" pitchFamily="2" charset="2"/>
              <a:buChar char="§"/>
            </a:pPr>
            <a:r>
              <a:rPr lang="en-GB" sz="1800" dirty="0">
                <a:solidFill>
                  <a:srgbClr val="00B050"/>
                </a:solidFill>
              </a:rPr>
              <a:t>  Keep the casualty warm</a:t>
            </a:r>
          </a:p>
          <a:p>
            <a:pPr>
              <a:buClr>
                <a:srgbClr val="00B050"/>
              </a:buClr>
              <a:buFont typeface="Wingdings" panose="05000000000000000000" pitchFamily="2" charset="2"/>
              <a:buChar char="§"/>
            </a:pPr>
            <a:r>
              <a:rPr lang="en-GB" sz="1800" dirty="0">
                <a:solidFill>
                  <a:srgbClr val="00B050"/>
                </a:solidFill>
              </a:rPr>
              <a:t>  Keep monitoring the casualties airway and breathing</a:t>
            </a:r>
          </a:p>
          <a:p>
            <a:pPr>
              <a:buClr>
                <a:srgbClr val="00B050"/>
              </a:buClr>
              <a:buFont typeface="Wingdings" panose="05000000000000000000" pitchFamily="2" charset="2"/>
              <a:buChar char="§"/>
            </a:pPr>
            <a:r>
              <a:rPr lang="en-GB" sz="1800" dirty="0">
                <a:solidFill>
                  <a:srgbClr val="00B050"/>
                </a:solidFill>
              </a:rPr>
              <a:t>  Be prepared to perform basic life support</a:t>
            </a:r>
          </a:p>
        </p:txBody>
      </p:sp>
    </p:spTree>
    <p:extLst>
      <p:ext uri="{BB962C8B-B14F-4D97-AF65-F5344CB8AC3E}">
        <p14:creationId xmlns:p14="http://schemas.microsoft.com/office/powerpoint/2010/main" val="12037699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Bites and Stings</a:t>
            </a:r>
          </a:p>
        </p:txBody>
      </p:sp>
      <p:sp>
        <p:nvSpPr>
          <p:cNvPr id="5" name="Subtitle 4"/>
          <p:cNvSpPr>
            <a:spLocks noGrp="1"/>
          </p:cNvSpPr>
          <p:nvPr>
            <p:ph type="body" idx="1"/>
          </p:nvPr>
        </p:nvSpPr>
        <p:spPr/>
        <p:txBody>
          <a:bodyPr/>
          <a:lstStyle/>
          <a:p>
            <a:r>
              <a:rPr lang="en-GB" dirty="0"/>
              <a:t>Section 15</a:t>
            </a:r>
          </a:p>
        </p:txBody>
      </p:sp>
    </p:spTree>
    <p:extLst>
      <p:ext uri="{BB962C8B-B14F-4D97-AF65-F5344CB8AC3E}">
        <p14:creationId xmlns:p14="http://schemas.microsoft.com/office/powerpoint/2010/main" val="30593583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Bites and Stings</a:t>
            </a:r>
          </a:p>
        </p:txBody>
      </p:sp>
      <p:sp>
        <p:nvSpPr>
          <p:cNvPr id="8" name="Content Placeholder 7"/>
          <p:cNvSpPr>
            <a:spLocks noGrp="1"/>
          </p:cNvSpPr>
          <p:nvPr>
            <p:ph idx="1"/>
          </p:nvPr>
        </p:nvSpPr>
        <p:spPr>
          <a:xfrm>
            <a:off x="1097280" y="1737364"/>
            <a:ext cx="10058400" cy="4084595"/>
          </a:xfrm>
        </p:spPr>
        <p:txBody>
          <a:bodyPr>
            <a:normAutofit fontScale="92500" lnSpcReduction="10000"/>
          </a:bodyPr>
          <a:lstStyle/>
          <a:p>
            <a:pPr marL="0" indent="0">
              <a:buNone/>
            </a:pPr>
            <a:r>
              <a:rPr lang="en-GB" b="1" dirty="0">
                <a:ln w="0"/>
                <a:solidFill>
                  <a:srgbClr val="0070C0"/>
                </a:solidFill>
              </a:rPr>
              <a:t>Animal and Human Bites</a:t>
            </a:r>
          </a:p>
          <a:p>
            <a:r>
              <a:rPr lang="en-GB" sz="1900" dirty="0"/>
              <a:t>Serious animal and human bites can get infected if they're not checked and treated quickly.</a:t>
            </a:r>
          </a:p>
          <a:p>
            <a:pPr marL="0" indent="0">
              <a:buNone/>
            </a:pPr>
            <a:endParaRPr lang="en-GB" sz="900" dirty="0"/>
          </a:p>
          <a:p>
            <a:r>
              <a:rPr lang="en-GB" sz="1900" dirty="0"/>
              <a:t>Always seek medical advice if you have been bitten by an animal or person and the bite has broken the skin.</a:t>
            </a:r>
          </a:p>
          <a:p>
            <a:pPr marL="0" indent="0">
              <a:buNone/>
            </a:pPr>
            <a:endParaRPr lang="en-GB" sz="1100" dirty="0"/>
          </a:p>
          <a:p>
            <a:r>
              <a:rPr lang="en-GB" sz="1900" dirty="0"/>
              <a:t>People and animals have a lot of bacteria in their mouths, which can cause an infection if a bite breaks the skin.</a:t>
            </a:r>
          </a:p>
          <a:p>
            <a:pPr marL="0" indent="0">
              <a:buNone/>
            </a:pPr>
            <a:endParaRPr lang="en-GB" sz="900" dirty="0"/>
          </a:p>
          <a:p>
            <a:r>
              <a:rPr lang="en-GB" sz="1900" dirty="0"/>
              <a:t>These infections are rarely serious if treated quickly, but occasionally they can spread to the blood or other parts of the body.</a:t>
            </a:r>
          </a:p>
          <a:p>
            <a:pPr marL="0" indent="0">
              <a:buNone/>
            </a:pPr>
            <a:endParaRPr lang="en-GB" sz="900" dirty="0"/>
          </a:p>
          <a:p>
            <a:r>
              <a:rPr lang="en-GB" sz="1900" dirty="0"/>
              <a:t>Serious infections such as tetanus and rabies are extremely rare in the UK, but it's important to get serious bites looked at as treatment to prevent these infections may be recommended.</a:t>
            </a:r>
          </a:p>
        </p:txBody>
      </p:sp>
      <p:pic>
        <p:nvPicPr>
          <p:cNvPr id="1026" name="Picture 2" descr="Image result for cartoon angry dog">
            <a:extLst>
              <a:ext uri="{FF2B5EF4-FFF2-40B4-BE49-F238E27FC236}">
                <a16:creationId xmlns:a16="http://schemas.microsoft.com/office/drawing/2014/main" id="{6B150B10-3794-48A3-B459-0E571BA214F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28253" y="365125"/>
            <a:ext cx="2027427" cy="1733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01794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Bites and Stings</a:t>
            </a:r>
          </a:p>
        </p:txBody>
      </p:sp>
      <p:sp>
        <p:nvSpPr>
          <p:cNvPr id="8" name="Content Placeholder 7"/>
          <p:cNvSpPr>
            <a:spLocks noGrp="1"/>
          </p:cNvSpPr>
          <p:nvPr>
            <p:ph idx="1"/>
          </p:nvPr>
        </p:nvSpPr>
        <p:spPr>
          <a:xfrm>
            <a:off x="1097280" y="1737364"/>
            <a:ext cx="10058400" cy="4084595"/>
          </a:xfrm>
        </p:spPr>
        <p:txBody>
          <a:bodyPr>
            <a:normAutofit fontScale="92500" lnSpcReduction="10000"/>
          </a:bodyPr>
          <a:lstStyle/>
          <a:p>
            <a:pPr marL="0" indent="0">
              <a:buNone/>
            </a:pPr>
            <a:r>
              <a:rPr lang="en-GB" b="1" dirty="0">
                <a:ln w="0"/>
                <a:solidFill>
                  <a:srgbClr val="C00000"/>
                </a:solidFill>
              </a:rPr>
              <a:t>Treatment – Animal and Human Bites</a:t>
            </a:r>
            <a:endParaRPr lang="en-GB" sz="1900" dirty="0">
              <a:solidFill>
                <a:srgbClr val="C00000"/>
              </a:solidFill>
            </a:endParaRPr>
          </a:p>
          <a:p>
            <a:r>
              <a:rPr lang="en-GB" sz="1900" dirty="0">
                <a:solidFill>
                  <a:srgbClr val="C00000"/>
                </a:solidFill>
              </a:rPr>
              <a:t>Clean the wound immediately by running warm tap water over it for a couple of minutes – it's a good idea to do this even if the skin does not appear to be broken</a:t>
            </a:r>
          </a:p>
          <a:p>
            <a:r>
              <a:rPr lang="en-GB" sz="1900" dirty="0">
                <a:solidFill>
                  <a:srgbClr val="C00000"/>
                </a:solidFill>
              </a:rPr>
              <a:t>Remove any objects from the bite, such as teeth, hair or dirt</a:t>
            </a:r>
          </a:p>
          <a:p>
            <a:r>
              <a:rPr lang="en-GB" sz="1900" dirty="0">
                <a:solidFill>
                  <a:srgbClr val="C00000"/>
                </a:solidFill>
              </a:rPr>
              <a:t>Encourage the wound to bleed slightly by gently squeezing it, unless it's already bleeding freely</a:t>
            </a:r>
          </a:p>
          <a:p>
            <a:r>
              <a:rPr lang="en-GB" sz="1900" dirty="0">
                <a:solidFill>
                  <a:srgbClr val="C00000"/>
                </a:solidFill>
              </a:rPr>
              <a:t>If the wound is bleeding heavily, put a clean pad or sterile dressing over it and apply pressure</a:t>
            </a:r>
          </a:p>
          <a:p>
            <a:r>
              <a:rPr lang="en-GB" sz="1900" dirty="0">
                <a:solidFill>
                  <a:srgbClr val="C00000"/>
                </a:solidFill>
              </a:rPr>
              <a:t>Dry the wound and cover it with a clean dressing or plaster</a:t>
            </a:r>
          </a:p>
          <a:p>
            <a:r>
              <a:rPr lang="en-GB" sz="1900" dirty="0">
                <a:solidFill>
                  <a:srgbClr val="C00000"/>
                </a:solidFill>
              </a:rPr>
              <a:t>Take painkillers if you're in pain, such as paracetamol or ibuprofen – children under 16 years old should not take aspirin</a:t>
            </a:r>
          </a:p>
          <a:p>
            <a:r>
              <a:rPr lang="en-GB" sz="1900" dirty="0">
                <a:solidFill>
                  <a:srgbClr val="C00000"/>
                </a:solidFill>
              </a:rPr>
              <a:t>Seek medical advice, unless the wound is very minor</a:t>
            </a:r>
          </a:p>
          <a:p>
            <a:r>
              <a:rPr lang="en-GB" sz="1900" dirty="0">
                <a:solidFill>
                  <a:srgbClr val="C00000"/>
                </a:solidFill>
              </a:rPr>
              <a:t>If the bite has severed a body part like a finger or ear, wash it with tap water, wrap it in clean tissue, and store it in a plastic bag surrounded by ice so it can be transported to hospital.</a:t>
            </a:r>
          </a:p>
        </p:txBody>
      </p:sp>
      <p:pic>
        <p:nvPicPr>
          <p:cNvPr id="2050" name="Picture 2" descr="Image result for cartoon angry dog">
            <a:extLst>
              <a:ext uri="{FF2B5EF4-FFF2-40B4-BE49-F238E27FC236}">
                <a16:creationId xmlns:a16="http://schemas.microsoft.com/office/drawing/2014/main" id="{3422591B-3B70-4CBB-A182-DC85C2F61AC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91193" y="167779"/>
            <a:ext cx="1588717" cy="1975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42634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Bites and Stings</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Insect Bites</a:t>
            </a:r>
            <a:endParaRPr lang="en-GB" sz="1800" dirty="0">
              <a:ln w="0"/>
              <a:solidFill>
                <a:srgbClr val="0070C0"/>
              </a:solidFill>
            </a:endParaRPr>
          </a:p>
          <a:p>
            <a:pPr marL="0" indent="0">
              <a:buNone/>
            </a:pPr>
            <a:r>
              <a:rPr lang="en-GB" sz="1800" dirty="0">
                <a:ln w="0"/>
                <a:solidFill>
                  <a:schemeClr val="tx1"/>
                </a:solidFill>
              </a:rPr>
              <a:t>Insect bites and stings are common and usually only cause minor irritation. However, some stings can be painful and trigger a serious allergic reaction.</a:t>
            </a:r>
          </a:p>
        </p:txBody>
      </p:sp>
      <p:sp>
        <p:nvSpPr>
          <p:cNvPr id="4" name="Content Placeholder 4"/>
          <p:cNvSpPr txBox="1">
            <a:spLocks/>
          </p:cNvSpPr>
          <p:nvPr/>
        </p:nvSpPr>
        <p:spPr>
          <a:xfrm>
            <a:off x="1100671" y="3096268"/>
            <a:ext cx="4937760" cy="2931045"/>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Clr>
                <a:srgbClr val="C00000"/>
              </a:buClr>
              <a:buNone/>
            </a:pPr>
            <a:r>
              <a:rPr lang="en-GB" b="1" dirty="0">
                <a:solidFill>
                  <a:srgbClr val="C00000"/>
                </a:solidFill>
              </a:rPr>
              <a:t>Recognition</a:t>
            </a:r>
            <a:endParaRPr lang="en-GB" dirty="0">
              <a:solidFill>
                <a:srgbClr val="C00000"/>
              </a:solidFill>
            </a:endParaRPr>
          </a:p>
          <a:p>
            <a:pPr>
              <a:buClr>
                <a:srgbClr val="C00000"/>
              </a:buClr>
              <a:buFont typeface="Wingdings" panose="05000000000000000000" pitchFamily="2" charset="2"/>
              <a:buChar char="§"/>
            </a:pPr>
            <a:r>
              <a:rPr lang="en-GB" sz="1800" b="1" dirty="0">
                <a:solidFill>
                  <a:srgbClr val="C00000"/>
                </a:solidFill>
              </a:rPr>
              <a:t>  </a:t>
            </a:r>
            <a:r>
              <a:rPr lang="en-GB" sz="1800" dirty="0">
                <a:solidFill>
                  <a:srgbClr val="C00000"/>
                </a:solidFill>
              </a:rPr>
              <a:t>Skin around bite will appear red, swollen and itchy</a:t>
            </a:r>
          </a:p>
          <a:p>
            <a:pPr>
              <a:buClr>
                <a:srgbClr val="C00000"/>
              </a:buClr>
              <a:buFont typeface="Wingdings" panose="05000000000000000000" pitchFamily="2" charset="2"/>
              <a:buChar char="§"/>
            </a:pPr>
            <a:r>
              <a:rPr lang="en-GB" sz="1800" dirty="0">
                <a:solidFill>
                  <a:srgbClr val="C00000"/>
                </a:solidFill>
              </a:rPr>
              <a:t>  Severe reactions will appear as anaphylactic shock</a:t>
            </a:r>
          </a:p>
        </p:txBody>
      </p:sp>
      <p:sp>
        <p:nvSpPr>
          <p:cNvPr id="5" name="Content Placeholder 5"/>
          <p:cNvSpPr txBox="1">
            <a:spLocks/>
          </p:cNvSpPr>
          <p:nvPr/>
        </p:nvSpPr>
        <p:spPr>
          <a:xfrm>
            <a:off x="6217920" y="3096267"/>
            <a:ext cx="4937760" cy="3258357"/>
          </a:xfrm>
          <a:prstGeom prst="rect">
            <a:avLst/>
          </a:prstGeom>
        </p:spPr>
        <p:txBody>
          <a:bodyPr>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a:buNone/>
            </a:pPr>
            <a:r>
              <a:rPr lang="en-GB" b="1" dirty="0">
                <a:solidFill>
                  <a:srgbClr val="00B050"/>
                </a:solidFill>
              </a:rPr>
              <a:t>Treatment</a:t>
            </a:r>
          </a:p>
          <a:p>
            <a:pPr>
              <a:buClr>
                <a:srgbClr val="00B050"/>
              </a:buClr>
              <a:buFont typeface="Wingdings" panose="05000000000000000000" pitchFamily="2" charset="2"/>
              <a:buChar char="§"/>
            </a:pPr>
            <a:r>
              <a:rPr lang="en-GB" sz="1600" dirty="0">
                <a:solidFill>
                  <a:srgbClr val="00B050"/>
                </a:solidFill>
              </a:rPr>
              <a:t>  Remove the sting by scraping away using hard surface such as finger nails or credit card etc.    </a:t>
            </a:r>
            <a:r>
              <a:rPr lang="en-GB" sz="1600" b="1" dirty="0">
                <a:solidFill>
                  <a:srgbClr val="00B050"/>
                </a:solidFill>
              </a:rPr>
              <a:t>(Do not pinch or use tweezers)</a:t>
            </a:r>
          </a:p>
          <a:p>
            <a:pPr>
              <a:buClr>
                <a:srgbClr val="00B050"/>
              </a:buClr>
              <a:buFont typeface="Wingdings" panose="05000000000000000000" pitchFamily="2" charset="2"/>
              <a:buChar char="§"/>
            </a:pPr>
            <a:r>
              <a:rPr lang="en-GB" sz="1600" dirty="0">
                <a:solidFill>
                  <a:srgbClr val="00B050"/>
                </a:solidFill>
              </a:rPr>
              <a:t>  Wash the affected area with soap and water</a:t>
            </a:r>
          </a:p>
          <a:p>
            <a:pPr>
              <a:buClr>
                <a:srgbClr val="00B050"/>
              </a:buClr>
              <a:buFont typeface="Wingdings" panose="05000000000000000000" pitchFamily="2" charset="2"/>
              <a:buChar char="§"/>
            </a:pPr>
            <a:r>
              <a:rPr lang="en-GB" sz="1600" dirty="0">
                <a:solidFill>
                  <a:srgbClr val="00B050"/>
                </a:solidFill>
              </a:rPr>
              <a:t>  Place a cold compress (a flannel or cloth cooled with cold water) over the affected area to reduce swelling</a:t>
            </a:r>
          </a:p>
          <a:p>
            <a:pPr>
              <a:buClr>
                <a:srgbClr val="00B050"/>
              </a:buClr>
              <a:buFont typeface="Wingdings" panose="05000000000000000000" pitchFamily="2" charset="2"/>
              <a:buChar char="§"/>
            </a:pPr>
            <a:r>
              <a:rPr lang="en-GB" sz="1600" dirty="0">
                <a:solidFill>
                  <a:srgbClr val="00B050"/>
                </a:solidFill>
              </a:rPr>
              <a:t>  Call 999/112 if a severe reaction occurs    </a:t>
            </a:r>
          </a:p>
        </p:txBody>
      </p:sp>
      <p:pic>
        <p:nvPicPr>
          <p:cNvPr id="3074" name="Picture 2" descr="Image result for wasp">
            <a:extLst>
              <a:ext uri="{FF2B5EF4-FFF2-40B4-BE49-F238E27FC236}">
                <a16:creationId xmlns:a16="http://schemas.microsoft.com/office/drawing/2014/main" id="{6D6D1FC7-F3A1-4203-8A78-1159BA7B58C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10481" y="4232042"/>
            <a:ext cx="2028993" cy="2260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13017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Comfort Break</a:t>
            </a:r>
          </a:p>
        </p:txBody>
      </p:sp>
    </p:spTree>
    <p:extLst>
      <p:ext uri="{BB962C8B-B14F-4D97-AF65-F5344CB8AC3E}">
        <p14:creationId xmlns:p14="http://schemas.microsoft.com/office/powerpoint/2010/main" val="15114279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Casualty Handling and Secondary Survey</a:t>
            </a:r>
          </a:p>
        </p:txBody>
      </p:sp>
      <p:sp>
        <p:nvSpPr>
          <p:cNvPr id="5" name="Subtitle 4"/>
          <p:cNvSpPr>
            <a:spLocks noGrp="1"/>
          </p:cNvSpPr>
          <p:nvPr>
            <p:ph type="body" idx="1"/>
          </p:nvPr>
        </p:nvSpPr>
        <p:spPr/>
        <p:txBody>
          <a:bodyPr/>
          <a:lstStyle/>
          <a:p>
            <a:r>
              <a:rPr lang="en-GB" dirty="0"/>
              <a:t>Section 12</a:t>
            </a:r>
          </a:p>
        </p:txBody>
      </p:sp>
    </p:spTree>
    <p:extLst>
      <p:ext uri="{BB962C8B-B14F-4D97-AF65-F5344CB8AC3E}">
        <p14:creationId xmlns:p14="http://schemas.microsoft.com/office/powerpoint/2010/main" val="6955666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 and Secondary Survey</a:t>
            </a:r>
          </a:p>
        </p:txBody>
      </p:sp>
      <p:sp>
        <p:nvSpPr>
          <p:cNvPr id="8" name="Content Placeholder 7"/>
          <p:cNvSpPr>
            <a:spLocks noGrp="1"/>
          </p:cNvSpPr>
          <p:nvPr>
            <p:ph idx="1"/>
          </p:nvPr>
        </p:nvSpPr>
        <p:spPr>
          <a:xfrm>
            <a:off x="1097280" y="1828801"/>
            <a:ext cx="10058400" cy="476518"/>
          </a:xfrm>
        </p:spPr>
        <p:txBody>
          <a:bodyPr>
            <a:normAutofit/>
          </a:bodyPr>
          <a:lstStyle/>
          <a:p>
            <a:pPr marL="0" indent="0">
              <a:buNone/>
            </a:pPr>
            <a:r>
              <a:rPr lang="en-GB" sz="2400" b="1" dirty="0">
                <a:ln w="0"/>
                <a:solidFill>
                  <a:srgbClr val="3A79BD"/>
                </a:solidFill>
              </a:rPr>
              <a:t>D. R. A. B. C. D. (Primary Survey) - Recap</a:t>
            </a:r>
            <a:endParaRPr lang="en-GB" sz="1800" dirty="0">
              <a:ln w="0"/>
              <a:solidFill>
                <a:srgbClr val="3A79BD"/>
              </a:solidFill>
            </a:endParaRPr>
          </a:p>
          <a:p>
            <a:pPr marL="0" indent="0">
              <a:buNone/>
            </a:pPr>
            <a:endParaRPr lang="en-GB" sz="1800" dirty="0">
              <a:ln w="0"/>
              <a:solidFill>
                <a:schemeClr val="tx1"/>
              </a:solidFill>
            </a:endParaRPr>
          </a:p>
        </p:txBody>
      </p:sp>
      <p:sp>
        <p:nvSpPr>
          <p:cNvPr id="2" name="TextBox 1"/>
          <p:cNvSpPr txBox="1"/>
          <p:nvPr/>
        </p:nvSpPr>
        <p:spPr>
          <a:xfrm>
            <a:off x="1146870"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Danger</a:t>
            </a:r>
            <a:endParaRPr lang="en-GB" sz="1050" dirty="0"/>
          </a:p>
        </p:txBody>
      </p:sp>
      <p:sp>
        <p:nvSpPr>
          <p:cNvPr id="19" name="TextBox 18"/>
          <p:cNvSpPr txBox="1"/>
          <p:nvPr/>
        </p:nvSpPr>
        <p:spPr>
          <a:xfrm>
            <a:off x="2887877"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Response</a:t>
            </a:r>
            <a:endParaRPr lang="en-GB" sz="1050" dirty="0"/>
          </a:p>
        </p:txBody>
      </p:sp>
      <p:sp>
        <p:nvSpPr>
          <p:cNvPr id="20" name="TextBox 19"/>
          <p:cNvSpPr txBox="1"/>
          <p:nvPr/>
        </p:nvSpPr>
        <p:spPr>
          <a:xfrm>
            <a:off x="4627599"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Airway</a:t>
            </a:r>
            <a:endParaRPr lang="en-GB" sz="1050" dirty="0"/>
          </a:p>
        </p:txBody>
      </p:sp>
      <p:sp>
        <p:nvSpPr>
          <p:cNvPr id="21" name="TextBox 20"/>
          <p:cNvSpPr txBox="1"/>
          <p:nvPr/>
        </p:nvSpPr>
        <p:spPr>
          <a:xfrm>
            <a:off x="6315161" y="2396756"/>
            <a:ext cx="1311069"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Breathing</a:t>
            </a:r>
            <a:endParaRPr lang="en-GB" sz="1050" dirty="0"/>
          </a:p>
        </p:txBody>
      </p:sp>
      <p:sp>
        <p:nvSpPr>
          <p:cNvPr id="22" name="TextBox 21"/>
          <p:cNvSpPr txBox="1"/>
          <p:nvPr/>
        </p:nvSpPr>
        <p:spPr>
          <a:xfrm>
            <a:off x="8002723" y="2396756"/>
            <a:ext cx="1311069" cy="646331"/>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Call 999 / Circulation</a:t>
            </a:r>
            <a:endParaRPr lang="en-GB" sz="1050" dirty="0"/>
          </a:p>
        </p:txBody>
      </p:sp>
      <p:sp>
        <p:nvSpPr>
          <p:cNvPr id="23" name="TextBox 22"/>
          <p:cNvSpPr txBox="1"/>
          <p:nvPr/>
        </p:nvSpPr>
        <p:spPr>
          <a:xfrm>
            <a:off x="9743730" y="2396756"/>
            <a:ext cx="1411950" cy="369332"/>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dirty="0"/>
              <a:t>Defibrillation</a:t>
            </a:r>
            <a:endParaRPr lang="en-GB" sz="1050" dirty="0"/>
          </a:p>
        </p:txBody>
      </p:sp>
      <p:cxnSp>
        <p:nvCxnSpPr>
          <p:cNvPr id="25" name="Straight Arrow Connector 24"/>
          <p:cNvCxnSpPr>
            <a:stCxn id="2" idx="3"/>
            <a:endCxn id="19" idx="1"/>
          </p:cNvCxnSpPr>
          <p:nvPr/>
        </p:nvCxnSpPr>
        <p:spPr>
          <a:xfrm>
            <a:off x="2457939" y="2581422"/>
            <a:ext cx="429938"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9" idx="3"/>
            <a:endCxn id="20" idx="1"/>
          </p:cNvCxnSpPr>
          <p:nvPr/>
        </p:nvCxnSpPr>
        <p:spPr>
          <a:xfrm>
            <a:off x="4198946" y="2581422"/>
            <a:ext cx="42865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20" idx="3"/>
            <a:endCxn id="21" idx="1"/>
          </p:cNvCxnSpPr>
          <p:nvPr/>
        </p:nvCxnSpPr>
        <p:spPr>
          <a:xfrm>
            <a:off x="5938668" y="2581422"/>
            <a:ext cx="37649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21" idx="3"/>
          </p:cNvCxnSpPr>
          <p:nvPr/>
        </p:nvCxnSpPr>
        <p:spPr>
          <a:xfrm>
            <a:off x="7626230" y="2581422"/>
            <a:ext cx="37649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endCxn id="23" idx="1"/>
          </p:cNvCxnSpPr>
          <p:nvPr/>
        </p:nvCxnSpPr>
        <p:spPr>
          <a:xfrm>
            <a:off x="9313792" y="2581422"/>
            <a:ext cx="429938"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1146870" y="3361386"/>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Prior to approaching the casualty, ensure the safety of the casualty, yourself and any bystanders.</a:t>
            </a:r>
          </a:p>
          <a:p>
            <a:pPr algn="ctr"/>
            <a:endParaRPr lang="en-GB" sz="1200" dirty="0"/>
          </a:p>
        </p:txBody>
      </p:sp>
      <p:sp>
        <p:nvSpPr>
          <p:cNvPr id="48" name="TextBox 47"/>
          <p:cNvSpPr txBox="1"/>
          <p:nvPr/>
        </p:nvSpPr>
        <p:spPr>
          <a:xfrm>
            <a:off x="2887876" y="3361386"/>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Check the casualty for response by asking the casualty if they are ok and tap them on their shoulder.</a:t>
            </a:r>
          </a:p>
        </p:txBody>
      </p:sp>
      <p:sp>
        <p:nvSpPr>
          <p:cNvPr id="49" name="TextBox 48"/>
          <p:cNvSpPr txBox="1"/>
          <p:nvPr/>
        </p:nvSpPr>
        <p:spPr>
          <a:xfrm>
            <a:off x="4627599" y="3361385"/>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Place the casualty on their back. Open the airway using the head tilt and chin lift method.</a:t>
            </a:r>
          </a:p>
          <a:p>
            <a:pPr algn="ctr"/>
            <a:endParaRPr lang="en-GB" sz="1200" dirty="0"/>
          </a:p>
          <a:p>
            <a:pPr algn="ctr"/>
            <a:endParaRPr lang="en-GB" sz="1200" dirty="0"/>
          </a:p>
        </p:txBody>
      </p:sp>
      <p:sp>
        <p:nvSpPr>
          <p:cNvPr id="50" name="TextBox 49"/>
          <p:cNvSpPr txBox="1"/>
          <p:nvPr/>
        </p:nvSpPr>
        <p:spPr>
          <a:xfrm>
            <a:off x="6315161" y="3361385"/>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Place your cheek next to the casualties mouth; look, listen and feel for normal breathing for 10 seconds.</a:t>
            </a:r>
          </a:p>
          <a:p>
            <a:pPr algn="ctr"/>
            <a:endParaRPr lang="en-GB" sz="1200" dirty="0"/>
          </a:p>
        </p:txBody>
      </p:sp>
      <p:sp>
        <p:nvSpPr>
          <p:cNvPr id="51" name="TextBox 50"/>
          <p:cNvSpPr txBox="1"/>
          <p:nvPr/>
        </p:nvSpPr>
        <p:spPr>
          <a:xfrm>
            <a:off x="8002722" y="3361384"/>
            <a:ext cx="131106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Ask a helper to call for medical assistance.</a:t>
            </a:r>
          </a:p>
          <a:p>
            <a:pPr algn="ctr"/>
            <a:endParaRPr lang="en-GB" sz="1200" dirty="0"/>
          </a:p>
          <a:p>
            <a:pPr algn="ctr"/>
            <a:r>
              <a:rPr lang="en-GB" sz="1200" dirty="0"/>
              <a:t>Send someone to get an AED if available and start CPR.</a:t>
            </a:r>
          </a:p>
        </p:txBody>
      </p:sp>
      <p:sp>
        <p:nvSpPr>
          <p:cNvPr id="52" name="TextBox 51"/>
          <p:cNvSpPr txBox="1"/>
          <p:nvPr/>
        </p:nvSpPr>
        <p:spPr>
          <a:xfrm>
            <a:off x="9742445" y="3361385"/>
            <a:ext cx="1413235"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If an AED arrives, switch it on and follow the prompts.  </a:t>
            </a:r>
          </a:p>
          <a:p>
            <a:pPr algn="ctr"/>
            <a:endParaRPr lang="en-GB" sz="1200" dirty="0"/>
          </a:p>
          <a:p>
            <a:pPr algn="ctr"/>
            <a:r>
              <a:rPr lang="en-GB" sz="1200" dirty="0"/>
              <a:t>An AED is used in conjunction with CPR.</a:t>
            </a:r>
          </a:p>
          <a:p>
            <a:pPr algn="ctr"/>
            <a:endParaRPr lang="en-GB" sz="1200" dirty="0"/>
          </a:p>
        </p:txBody>
      </p:sp>
      <p:cxnSp>
        <p:nvCxnSpPr>
          <p:cNvPr id="54" name="Straight Connector 53"/>
          <p:cNvCxnSpPr>
            <a:stCxn id="47" idx="0"/>
            <a:endCxn id="2" idx="2"/>
          </p:cNvCxnSpPr>
          <p:nvPr/>
        </p:nvCxnSpPr>
        <p:spPr>
          <a:xfrm flipV="1">
            <a:off x="1802405" y="2766088"/>
            <a:ext cx="0" cy="595298"/>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48" idx="0"/>
            <a:endCxn id="19" idx="2"/>
          </p:cNvCxnSpPr>
          <p:nvPr/>
        </p:nvCxnSpPr>
        <p:spPr>
          <a:xfrm flipV="1">
            <a:off x="3543411" y="2766088"/>
            <a:ext cx="1" cy="595298"/>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49" idx="0"/>
            <a:endCxn id="20" idx="2"/>
          </p:cNvCxnSpPr>
          <p:nvPr/>
        </p:nvCxnSpPr>
        <p:spPr>
          <a:xfrm flipV="1">
            <a:off x="5283134" y="2766088"/>
            <a:ext cx="0" cy="595297"/>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a:stCxn id="50" idx="0"/>
            <a:endCxn id="21" idx="2"/>
          </p:cNvCxnSpPr>
          <p:nvPr/>
        </p:nvCxnSpPr>
        <p:spPr>
          <a:xfrm flipV="1">
            <a:off x="6970696" y="2766088"/>
            <a:ext cx="0" cy="595297"/>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51" idx="0"/>
            <a:endCxn id="22" idx="2"/>
          </p:cNvCxnSpPr>
          <p:nvPr/>
        </p:nvCxnSpPr>
        <p:spPr>
          <a:xfrm flipV="1">
            <a:off x="8658257" y="3043087"/>
            <a:ext cx="1" cy="318297"/>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a:stCxn id="52" idx="0"/>
            <a:endCxn id="23" idx="2"/>
          </p:cNvCxnSpPr>
          <p:nvPr/>
        </p:nvCxnSpPr>
        <p:spPr>
          <a:xfrm flipV="1">
            <a:off x="10449063" y="2766088"/>
            <a:ext cx="642" cy="59529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13384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 and Secondary Survey</a:t>
            </a:r>
          </a:p>
        </p:txBody>
      </p:sp>
      <p:sp>
        <p:nvSpPr>
          <p:cNvPr id="8" name="Content Placeholder 7"/>
          <p:cNvSpPr>
            <a:spLocks noGrp="1"/>
          </p:cNvSpPr>
          <p:nvPr>
            <p:ph idx="1"/>
          </p:nvPr>
        </p:nvSpPr>
        <p:spPr>
          <a:xfrm>
            <a:off x="1097280" y="1828800"/>
            <a:ext cx="10058400" cy="1519707"/>
          </a:xfrm>
        </p:spPr>
        <p:txBody>
          <a:bodyPr>
            <a:normAutofit/>
          </a:bodyPr>
          <a:lstStyle/>
          <a:p>
            <a:pPr marL="0" indent="0">
              <a:buNone/>
            </a:pPr>
            <a:r>
              <a:rPr lang="en-GB" sz="2400" b="1" dirty="0">
                <a:ln w="0"/>
                <a:solidFill>
                  <a:srgbClr val="0070C0"/>
                </a:solidFill>
              </a:rPr>
              <a:t>Prioritising the Treatment of the Casualties - Recap</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After conducting a primary survey and contacting the emergency services, casualties should be placed in an order of priority and treated accordingly.  This order is as follows:</a:t>
            </a:r>
          </a:p>
        </p:txBody>
      </p:sp>
      <p:sp>
        <p:nvSpPr>
          <p:cNvPr id="2" name="TextBox 1"/>
          <p:cNvSpPr txBox="1"/>
          <p:nvPr/>
        </p:nvSpPr>
        <p:spPr>
          <a:xfrm>
            <a:off x="1097280" y="4018415"/>
            <a:ext cx="1607283"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Breathing</a:t>
            </a:r>
            <a:endParaRPr lang="en-GB" sz="1400" dirty="0"/>
          </a:p>
        </p:txBody>
      </p:sp>
      <p:sp>
        <p:nvSpPr>
          <p:cNvPr id="5" name="TextBox 4"/>
          <p:cNvSpPr txBox="1"/>
          <p:nvPr/>
        </p:nvSpPr>
        <p:spPr>
          <a:xfrm>
            <a:off x="3330154" y="4019172"/>
            <a:ext cx="1458962"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Bleeding</a:t>
            </a:r>
          </a:p>
        </p:txBody>
      </p:sp>
      <p:sp>
        <p:nvSpPr>
          <p:cNvPr id="6" name="TextBox 5"/>
          <p:cNvSpPr txBox="1"/>
          <p:nvPr/>
        </p:nvSpPr>
        <p:spPr>
          <a:xfrm>
            <a:off x="5414707" y="4021094"/>
            <a:ext cx="2384899"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Bones or Burns</a:t>
            </a:r>
          </a:p>
        </p:txBody>
      </p:sp>
      <p:sp>
        <p:nvSpPr>
          <p:cNvPr id="9" name="TextBox 8"/>
          <p:cNvSpPr txBox="1"/>
          <p:nvPr/>
        </p:nvSpPr>
        <p:spPr>
          <a:xfrm>
            <a:off x="8425197" y="4018415"/>
            <a:ext cx="2618757" cy="523220"/>
          </a:xfrm>
          <a:prstGeom prst="rect">
            <a:avLst/>
          </a:prstGeom>
          <a:effectLst>
            <a:softEdge rad="63500"/>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2800" dirty="0"/>
              <a:t>Other conditions</a:t>
            </a:r>
          </a:p>
        </p:txBody>
      </p:sp>
      <p:cxnSp>
        <p:nvCxnSpPr>
          <p:cNvPr id="4" name="Straight Arrow Connector 3"/>
          <p:cNvCxnSpPr>
            <a:stCxn id="2" idx="3"/>
            <a:endCxn id="5" idx="1"/>
          </p:cNvCxnSpPr>
          <p:nvPr/>
        </p:nvCxnSpPr>
        <p:spPr>
          <a:xfrm>
            <a:off x="2704563" y="4280025"/>
            <a:ext cx="625591" cy="75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789116" y="4280025"/>
            <a:ext cx="625591" cy="75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7796707" y="4273575"/>
            <a:ext cx="625591" cy="75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70066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 and Secondary Survey</a:t>
            </a:r>
          </a:p>
        </p:txBody>
      </p:sp>
      <p:sp>
        <p:nvSpPr>
          <p:cNvPr id="8" name="Content Placeholder 7"/>
          <p:cNvSpPr>
            <a:spLocks noGrp="1"/>
          </p:cNvSpPr>
          <p:nvPr>
            <p:ph idx="1"/>
          </p:nvPr>
        </p:nvSpPr>
        <p:spPr>
          <a:xfrm>
            <a:off x="1097280" y="1845734"/>
            <a:ext cx="10058400" cy="1482352"/>
          </a:xfrm>
        </p:spPr>
        <p:txBody>
          <a:bodyPr>
            <a:normAutofit/>
          </a:bodyPr>
          <a:lstStyle/>
          <a:p>
            <a:pPr marL="0" indent="0">
              <a:buNone/>
            </a:pPr>
            <a:r>
              <a:rPr lang="en-GB" sz="2400" b="1" dirty="0">
                <a:ln w="0"/>
                <a:solidFill>
                  <a:srgbClr val="0070C0"/>
                </a:solidFill>
              </a:rPr>
              <a:t>Level of Consciousness - Recap</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The Glasgow coma scale (GCS) is how medical professionals determine how conscious a casualty is. A simplified version of this is as follows:</a:t>
            </a:r>
          </a:p>
          <a:p>
            <a:pPr marL="0" indent="0">
              <a:buNone/>
            </a:pPr>
            <a:endParaRPr lang="en-GB" sz="1800" dirty="0">
              <a:ln w="0"/>
              <a:solidFill>
                <a:schemeClr val="tx1"/>
              </a:solidFill>
            </a:endParaRPr>
          </a:p>
        </p:txBody>
      </p:sp>
      <p:sp>
        <p:nvSpPr>
          <p:cNvPr id="2" name="TextBox 1"/>
          <p:cNvSpPr txBox="1"/>
          <p:nvPr/>
        </p:nvSpPr>
        <p:spPr>
          <a:xfrm>
            <a:off x="1097280" y="3328086"/>
            <a:ext cx="630301" cy="1015663"/>
          </a:xfrm>
          <a:prstGeom prst="rect">
            <a:avLst/>
          </a:prstGeom>
          <a:noFill/>
        </p:spPr>
        <p:txBody>
          <a:bodyPr wrap="none" rtlCol="0">
            <a:spAutoFit/>
          </a:bodyPr>
          <a:lstStyle/>
          <a:p>
            <a:r>
              <a:rPr lang="en-GB" sz="6000" dirty="0">
                <a:solidFill>
                  <a:srgbClr val="C00000"/>
                </a:solidFill>
              </a:rPr>
              <a:t>A</a:t>
            </a:r>
          </a:p>
        </p:txBody>
      </p:sp>
      <p:sp>
        <p:nvSpPr>
          <p:cNvPr id="5" name="TextBox 4"/>
          <p:cNvSpPr txBox="1"/>
          <p:nvPr/>
        </p:nvSpPr>
        <p:spPr>
          <a:xfrm>
            <a:off x="4202945" y="3284234"/>
            <a:ext cx="630301" cy="1015663"/>
          </a:xfrm>
          <a:prstGeom prst="rect">
            <a:avLst/>
          </a:prstGeom>
          <a:noFill/>
        </p:spPr>
        <p:txBody>
          <a:bodyPr wrap="none" rtlCol="0">
            <a:spAutoFit/>
          </a:bodyPr>
          <a:lstStyle/>
          <a:p>
            <a:r>
              <a:rPr lang="en-GB" sz="6000" dirty="0">
                <a:solidFill>
                  <a:srgbClr val="C00000"/>
                </a:solidFill>
              </a:rPr>
              <a:t>V</a:t>
            </a:r>
          </a:p>
        </p:txBody>
      </p:sp>
      <p:sp>
        <p:nvSpPr>
          <p:cNvPr id="6" name="TextBox 5"/>
          <p:cNvSpPr txBox="1"/>
          <p:nvPr/>
        </p:nvSpPr>
        <p:spPr>
          <a:xfrm>
            <a:off x="7361797" y="3284234"/>
            <a:ext cx="582211" cy="1015663"/>
          </a:xfrm>
          <a:prstGeom prst="rect">
            <a:avLst/>
          </a:prstGeom>
          <a:noFill/>
        </p:spPr>
        <p:txBody>
          <a:bodyPr wrap="none" rtlCol="0">
            <a:spAutoFit/>
          </a:bodyPr>
          <a:lstStyle/>
          <a:p>
            <a:r>
              <a:rPr lang="en-GB" sz="6000" dirty="0">
                <a:solidFill>
                  <a:srgbClr val="C00000"/>
                </a:solidFill>
              </a:rPr>
              <a:t>P</a:t>
            </a:r>
          </a:p>
        </p:txBody>
      </p:sp>
      <p:sp>
        <p:nvSpPr>
          <p:cNvPr id="9" name="TextBox 8"/>
          <p:cNvSpPr txBox="1"/>
          <p:nvPr/>
        </p:nvSpPr>
        <p:spPr>
          <a:xfrm>
            <a:off x="10525379" y="3328085"/>
            <a:ext cx="678391" cy="1015663"/>
          </a:xfrm>
          <a:prstGeom prst="rect">
            <a:avLst/>
          </a:prstGeom>
          <a:noFill/>
        </p:spPr>
        <p:txBody>
          <a:bodyPr wrap="none" rtlCol="0">
            <a:spAutoFit/>
          </a:bodyPr>
          <a:lstStyle/>
          <a:p>
            <a:r>
              <a:rPr lang="en-GB" sz="6000" dirty="0">
                <a:solidFill>
                  <a:srgbClr val="C00000"/>
                </a:solidFill>
              </a:rPr>
              <a:t>U</a:t>
            </a:r>
          </a:p>
        </p:txBody>
      </p:sp>
      <p:cxnSp>
        <p:nvCxnSpPr>
          <p:cNvPr id="4" name="Straight Arrow Connector 3"/>
          <p:cNvCxnSpPr>
            <a:stCxn id="2" idx="2"/>
            <a:endCxn id="9" idx="2"/>
          </p:cNvCxnSpPr>
          <p:nvPr/>
        </p:nvCxnSpPr>
        <p:spPr>
          <a:xfrm flipV="1">
            <a:off x="1412431" y="4343748"/>
            <a:ext cx="9452144" cy="1"/>
          </a:xfrm>
          <a:prstGeom prst="straightConnector1">
            <a:avLst/>
          </a:prstGeom>
          <a:ln w="7620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057378" y="4625772"/>
            <a:ext cx="643125" cy="369332"/>
          </a:xfrm>
          <a:prstGeom prst="rect">
            <a:avLst/>
          </a:prstGeom>
          <a:noFill/>
        </p:spPr>
        <p:txBody>
          <a:bodyPr wrap="none" rtlCol="0">
            <a:spAutoFit/>
          </a:bodyPr>
          <a:lstStyle/>
          <a:p>
            <a:r>
              <a:rPr lang="en-GB" dirty="0"/>
              <a:t>Alert</a:t>
            </a:r>
          </a:p>
        </p:txBody>
      </p:sp>
      <p:sp>
        <p:nvSpPr>
          <p:cNvPr id="11" name="TextBox 10"/>
          <p:cNvSpPr txBox="1"/>
          <p:nvPr/>
        </p:nvSpPr>
        <p:spPr>
          <a:xfrm>
            <a:off x="10133669" y="4625772"/>
            <a:ext cx="1461810" cy="369332"/>
          </a:xfrm>
          <a:prstGeom prst="rect">
            <a:avLst/>
          </a:prstGeom>
          <a:noFill/>
        </p:spPr>
        <p:txBody>
          <a:bodyPr wrap="none" rtlCol="0">
            <a:spAutoFit/>
          </a:bodyPr>
          <a:lstStyle/>
          <a:p>
            <a:r>
              <a:rPr lang="en-GB" dirty="0"/>
              <a:t>Unresponsive</a:t>
            </a:r>
          </a:p>
        </p:txBody>
      </p:sp>
      <p:sp>
        <p:nvSpPr>
          <p:cNvPr id="12" name="TextBox 11"/>
          <p:cNvSpPr txBox="1"/>
          <p:nvPr/>
        </p:nvSpPr>
        <p:spPr>
          <a:xfrm>
            <a:off x="3797385" y="4625772"/>
            <a:ext cx="1441420" cy="923330"/>
          </a:xfrm>
          <a:prstGeom prst="rect">
            <a:avLst/>
          </a:prstGeom>
          <a:noFill/>
        </p:spPr>
        <p:txBody>
          <a:bodyPr wrap="none" rtlCol="0">
            <a:spAutoFit/>
          </a:bodyPr>
          <a:lstStyle/>
          <a:p>
            <a:r>
              <a:rPr lang="en-GB" dirty="0"/>
              <a:t>Voice</a:t>
            </a:r>
          </a:p>
          <a:p>
            <a:pPr marL="285750" indent="-285750">
              <a:buFont typeface="Arial" panose="020B0604020202020204" pitchFamily="34" charset="0"/>
              <a:buChar char="•"/>
            </a:pPr>
            <a:r>
              <a:rPr lang="en-GB" dirty="0"/>
              <a:t>Command</a:t>
            </a:r>
          </a:p>
          <a:p>
            <a:pPr marL="285750" indent="-285750">
              <a:buFont typeface="Arial" panose="020B0604020202020204" pitchFamily="34" charset="0"/>
              <a:buChar char="•"/>
            </a:pPr>
            <a:r>
              <a:rPr lang="en-GB" dirty="0"/>
              <a:t>Question</a:t>
            </a:r>
          </a:p>
        </p:txBody>
      </p:sp>
      <p:sp>
        <p:nvSpPr>
          <p:cNvPr id="13" name="TextBox 12"/>
          <p:cNvSpPr txBox="1"/>
          <p:nvPr/>
        </p:nvSpPr>
        <p:spPr>
          <a:xfrm>
            <a:off x="6965527" y="4625772"/>
            <a:ext cx="1865575" cy="923330"/>
          </a:xfrm>
          <a:prstGeom prst="rect">
            <a:avLst/>
          </a:prstGeom>
          <a:noFill/>
        </p:spPr>
        <p:txBody>
          <a:bodyPr wrap="none" rtlCol="0">
            <a:spAutoFit/>
          </a:bodyPr>
          <a:lstStyle/>
          <a:p>
            <a:r>
              <a:rPr lang="en-GB" dirty="0"/>
              <a:t>Pain</a:t>
            </a:r>
          </a:p>
          <a:p>
            <a:pPr marL="285750" indent="-285750">
              <a:buFont typeface="Arial" panose="020B0604020202020204" pitchFamily="34" charset="0"/>
              <a:buChar char="•"/>
            </a:pPr>
            <a:r>
              <a:rPr lang="en-GB" dirty="0"/>
              <a:t>When touched</a:t>
            </a:r>
          </a:p>
          <a:p>
            <a:pPr marL="285750" indent="-285750">
              <a:buFont typeface="Arial" panose="020B0604020202020204" pitchFamily="34" charset="0"/>
              <a:buChar char="•"/>
            </a:pPr>
            <a:r>
              <a:rPr lang="en-GB" dirty="0"/>
              <a:t>When moved</a:t>
            </a:r>
          </a:p>
        </p:txBody>
      </p:sp>
    </p:spTree>
    <p:extLst>
      <p:ext uri="{BB962C8B-B14F-4D97-AF65-F5344CB8AC3E}">
        <p14:creationId xmlns:p14="http://schemas.microsoft.com/office/powerpoint/2010/main" val="8231255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E68DD-0013-4621-A55A-1B70D68B6846}"/>
              </a:ext>
            </a:extLst>
          </p:cNvPr>
          <p:cNvSpPr>
            <a:spLocks noGrp="1"/>
          </p:cNvSpPr>
          <p:nvPr>
            <p:ph type="title"/>
          </p:nvPr>
        </p:nvSpPr>
        <p:spPr/>
        <p:txBody>
          <a:bodyPr/>
          <a:lstStyle/>
          <a:p>
            <a:r>
              <a:rPr lang="en-GB" dirty="0"/>
              <a:t>Emergency Medical Information – Mobile Devices</a:t>
            </a:r>
          </a:p>
        </p:txBody>
      </p:sp>
      <p:pic>
        <p:nvPicPr>
          <p:cNvPr id="6" name="iPhone's Medical ID Feature Could Save Your Life In An Emergency">
            <a:hlinkClick r:id="" action="ppaction://media"/>
            <a:extLst>
              <a:ext uri="{FF2B5EF4-FFF2-40B4-BE49-F238E27FC236}">
                <a16:creationId xmlns:a16="http://schemas.microsoft.com/office/drawing/2014/main" id="{E3ED9F9F-1E34-4405-A0CB-891CFE0DCC9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38199" y="1690688"/>
            <a:ext cx="7433967" cy="4181606"/>
          </a:xfrm>
          <a:prstGeom prst="rect">
            <a:avLst/>
          </a:prstGeom>
        </p:spPr>
      </p:pic>
    </p:spTree>
    <p:extLst>
      <p:ext uri="{BB962C8B-B14F-4D97-AF65-F5344CB8AC3E}">
        <p14:creationId xmlns:p14="http://schemas.microsoft.com/office/powerpoint/2010/main" val="246753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34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 and Secondary Survey</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Secondary Survey</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dirty="0">
                <a:ln w="0"/>
                <a:solidFill>
                  <a:schemeClr val="tx1"/>
                </a:solidFill>
              </a:rPr>
              <a:t>If the casualty is breathing normally after you check for breathing in your primary survey you should contact the emergency services and then perform a secondary survey.  </a:t>
            </a:r>
          </a:p>
          <a:p>
            <a:pPr>
              <a:buFont typeface="Wingdings" panose="05000000000000000000" pitchFamily="2" charset="2"/>
              <a:buChar char="§"/>
            </a:pPr>
            <a:endParaRPr lang="en-GB" sz="1800" dirty="0">
              <a:ln w="0"/>
              <a:solidFill>
                <a:schemeClr val="tx1"/>
              </a:solidFill>
            </a:endParaRPr>
          </a:p>
          <a:p>
            <a:pPr marL="0" indent="0">
              <a:buNone/>
            </a:pPr>
            <a:r>
              <a:rPr lang="en-GB" sz="1800" dirty="0">
                <a:ln w="0"/>
                <a:solidFill>
                  <a:schemeClr val="tx1"/>
                </a:solidFill>
              </a:rPr>
              <a:t>This examination will help you as the first aider gather more information from the casualty.</a:t>
            </a:r>
          </a:p>
          <a:p>
            <a:pPr>
              <a:buFont typeface="Wingdings" panose="05000000000000000000" pitchFamily="2" charset="2"/>
              <a:buChar char="§"/>
            </a:pPr>
            <a:endParaRPr lang="en-GB" sz="1800" dirty="0">
              <a:ln w="0"/>
              <a:solidFill>
                <a:schemeClr val="tx1"/>
              </a:solidFill>
            </a:endParaRPr>
          </a:p>
          <a:p>
            <a:pPr marL="0" indent="0">
              <a:buNone/>
            </a:pPr>
            <a:r>
              <a:rPr lang="en-GB" sz="1800" dirty="0">
                <a:ln w="0"/>
                <a:solidFill>
                  <a:schemeClr val="tx1"/>
                </a:solidFill>
              </a:rPr>
              <a:t>Talk to the casualty throughout the survey to reassure them and to tell you if they have any pain or discomfort.</a:t>
            </a: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sp>
        <p:nvSpPr>
          <p:cNvPr id="2" name="Date Placeholder 1"/>
          <p:cNvSpPr>
            <a:spLocks noGrp="1"/>
          </p:cNvSpPr>
          <p:nvPr>
            <p:ph type="dt" sz="half" idx="10"/>
          </p:nvPr>
        </p:nvSpPr>
        <p:spPr/>
        <p:txBody>
          <a:bodyPr/>
          <a:lstStyle/>
          <a:p>
            <a:fld id="{B2AC3FE5-9DD5-426D-931F-20D409287FD7}" type="datetime12">
              <a:rPr lang="en-GB" smtClean="0"/>
              <a:t>6:44 PM</a:t>
            </a:fld>
            <a:endParaRPr lang="en-GB" dirty="0"/>
          </a:p>
        </p:txBody>
      </p:sp>
    </p:spTree>
    <p:extLst>
      <p:ext uri="{BB962C8B-B14F-4D97-AF65-F5344CB8AC3E}">
        <p14:creationId xmlns:p14="http://schemas.microsoft.com/office/powerpoint/2010/main" val="7569562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 and Secondary Survey</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Secondary Survey</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b="1" dirty="0">
                <a:ln w="0"/>
                <a:solidFill>
                  <a:schemeClr val="tx1"/>
                </a:solidFill>
              </a:rPr>
              <a:t>Head and Face </a:t>
            </a:r>
          </a:p>
          <a:p>
            <a:pPr>
              <a:buFont typeface="Wingdings" panose="05000000000000000000" pitchFamily="2" charset="2"/>
              <a:buChar char="§"/>
            </a:pPr>
            <a:r>
              <a:rPr lang="en-GB" sz="1800" dirty="0">
                <a:ln w="0"/>
                <a:solidFill>
                  <a:schemeClr val="tx1"/>
                </a:solidFill>
              </a:rPr>
              <a:t>  Inspect the casualties head looking for obvious signs of injury.  </a:t>
            </a:r>
          </a:p>
          <a:p>
            <a:pPr>
              <a:buFont typeface="Wingdings" panose="05000000000000000000" pitchFamily="2" charset="2"/>
              <a:buChar char="§"/>
            </a:pPr>
            <a:r>
              <a:rPr lang="en-GB" sz="1800" dirty="0">
                <a:ln w="0"/>
                <a:solidFill>
                  <a:schemeClr val="tx1"/>
                </a:solidFill>
              </a:rPr>
              <a:t>  Remove spectacles and gently feel around the head and face for any bleeding, swelling or depressions.  </a:t>
            </a:r>
          </a:p>
          <a:p>
            <a:pPr>
              <a:buFont typeface="Wingdings" panose="05000000000000000000" pitchFamily="2" charset="2"/>
              <a:buChar char="§"/>
            </a:pPr>
            <a:r>
              <a:rPr lang="en-GB" sz="1800" dirty="0">
                <a:ln w="0"/>
                <a:solidFill>
                  <a:schemeClr val="tx1"/>
                </a:solidFill>
              </a:rPr>
              <a:t>  Look in the ears and nose for signs of bleeding or the presence of cerebrospinal fluid (CSF).</a:t>
            </a:r>
          </a:p>
          <a:p>
            <a:pPr>
              <a:buFont typeface="Wingdings" panose="05000000000000000000" pitchFamily="2" charset="2"/>
              <a:buChar char="§"/>
            </a:pPr>
            <a:r>
              <a:rPr lang="en-GB" sz="1800" dirty="0">
                <a:ln w="0"/>
                <a:solidFill>
                  <a:schemeClr val="tx1"/>
                </a:solidFill>
              </a:rPr>
              <a:t>  Gently open the eye lids together and check the pupils for any reaction to light.</a:t>
            </a:r>
          </a:p>
          <a:p>
            <a:pPr>
              <a:buFont typeface="Wingdings" panose="05000000000000000000" pitchFamily="2" charset="2"/>
              <a:buChar char="§"/>
            </a:pPr>
            <a:r>
              <a:rPr lang="en-GB" sz="1800" dirty="0">
                <a:ln w="0"/>
                <a:solidFill>
                  <a:schemeClr val="tx1"/>
                </a:solidFill>
              </a:rPr>
              <a:t>  Smell the breath for any distinct odours e.g. alcohol.</a:t>
            </a:r>
          </a:p>
          <a:p>
            <a:pPr>
              <a:buFont typeface="Wingdings" panose="05000000000000000000" pitchFamily="2" charset="2"/>
              <a:buChar char="§"/>
            </a:pPr>
            <a:r>
              <a:rPr lang="en-GB" sz="1800" dirty="0">
                <a:ln w="0"/>
                <a:solidFill>
                  <a:schemeClr val="tx1"/>
                </a:solidFill>
              </a:rPr>
              <a:t>  Feel the forehead with the back of your hand to check temperature – does it feel normal?</a:t>
            </a: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sp>
        <p:nvSpPr>
          <p:cNvPr id="2" name="Date Placeholder 1"/>
          <p:cNvSpPr>
            <a:spLocks noGrp="1"/>
          </p:cNvSpPr>
          <p:nvPr>
            <p:ph type="dt" sz="half" idx="10"/>
          </p:nvPr>
        </p:nvSpPr>
        <p:spPr/>
        <p:txBody>
          <a:bodyPr/>
          <a:lstStyle/>
          <a:p>
            <a:fld id="{EFBDBBA4-CE9E-420C-B657-EC083DDA32D3}" type="datetime12">
              <a:rPr lang="en-GB" smtClean="0"/>
              <a:t>6:44 PM</a:t>
            </a:fld>
            <a:endParaRPr lang="en-GB" dirty="0"/>
          </a:p>
        </p:txBody>
      </p:sp>
    </p:spTree>
    <p:extLst>
      <p:ext uri="{BB962C8B-B14F-4D97-AF65-F5344CB8AC3E}">
        <p14:creationId xmlns:p14="http://schemas.microsoft.com/office/powerpoint/2010/main" val="28034931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 and Secondary Survey</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Secondary Survey</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b="1" dirty="0">
                <a:ln w="0"/>
                <a:solidFill>
                  <a:schemeClr val="tx1"/>
                </a:solidFill>
              </a:rPr>
              <a:t>Neck</a:t>
            </a:r>
          </a:p>
          <a:p>
            <a:pPr>
              <a:buFont typeface="Wingdings" panose="05000000000000000000" pitchFamily="2" charset="2"/>
              <a:buChar char="§"/>
            </a:pPr>
            <a:r>
              <a:rPr lang="en-GB" sz="1800" dirty="0">
                <a:ln w="0"/>
                <a:solidFill>
                  <a:schemeClr val="tx1"/>
                </a:solidFill>
              </a:rPr>
              <a:t>  Loosen any restrictive clothing.</a:t>
            </a:r>
          </a:p>
          <a:p>
            <a:pPr>
              <a:buFont typeface="Wingdings" panose="05000000000000000000" pitchFamily="2" charset="2"/>
              <a:buChar char="§"/>
            </a:pPr>
            <a:r>
              <a:rPr lang="en-GB" sz="1800" dirty="0">
                <a:ln w="0"/>
                <a:solidFill>
                  <a:schemeClr val="tx1"/>
                </a:solidFill>
              </a:rPr>
              <a:t>  Gently feel around the back of the neck and spinal area to check for bleeding, swelling or deformity.</a:t>
            </a:r>
          </a:p>
          <a:p>
            <a:pPr>
              <a:buFont typeface="Wingdings" panose="05000000000000000000" pitchFamily="2" charset="2"/>
              <a:buChar char="§"/>
            </a:pPr>
            <a:r>
              <a:rPr lang="en-GB" sz="1800" dirty="0">
                <a:ln w="0"/>
                <a:solidFill>
                  <a:schemeClr val="tx1"/>
                </a:solidFill>
              </a:rPr>
              <a:t>  Check for medical alert necklaces.</a:t>
            </a:r>
          </a:p>
          <a:p>
            <a:pPr>
              <a:buFont typeface="Wingdings" panose="05000000000000000000" pitchFamily="2" charset="2"/>
              <a:buChar char="§"/>
            </a:pPr>
            <a:r>
              <a:rPr lang="en-GB" sz="1800" dirty="0">
                <a:ln w="0"/>
                <a:solidFill>
                  <a:schemeClr val="tx1"/>
                </a:solidFill>
              </a:rPr>
              <a:t>  Take the pulse in the neck quickly – Is it fast, slow, irregular? What does this information tell you?</a:t>
            </a:r>
          </a:p>
          <a:p>
            <a:pPr marL="0" indent="0">
              <a:buNone/>
            </a:pPr>
            <a:endParaRPr lang="en-GB" sz="1800" dirty="0">
              <a:ln w="0"/>
              <a:solidFill>
                <a:schemeClr val="tx1"/>
              </a:solidFill>
            </a:endParaRPr>
          </a:p>
          <a:p>
            <a:pPr marL="0" indent="0">
              <a:buNone/>
            </a:pPr>
            <a:endParaRPr lang="en-GB" sz="1800" dirty="0">
              <a:ln w="0"/>
              <a:solidFill>
                <a:schemeClr val="tx1"/>
              </a:solidFill>
            </a:endParaRPr>
          </a:p>
        </p:txBody>
      </p:sp>
      <p:sp>
        <p:nvSpPr>
          <p:cNvPr id="2" name="Date Placeholder 1"/>
          <p:cNvSpPr>
            <a:spLocks noGrp="1"/>
          </p:cNvSpPr>
          <p:nvPr>
            <p:ph type="dt" sz="half" idx="10"/>
          </p:nvPr>
        </p:nvSpPr>
        <p:spPr/>
        <p:txBody>
          <a:bodyPr/>
          <a:lstStyle/>
          <a:p>
            <a:fld id="{38BED740-4498-4CA8-ADDF-3ED489DA9EBA}" type="datetime12">
              <a:rPr lang="en-GB" smtClean="0"/>
              <a:t>6:44 PM</a:t>
            </a:fld>
            <a:endParaRPr lang="en-GB" dirty="0"/>
          </a:p>
        </p:txBody>
      </p:sp>
    </p:spTree>
    <p:extLst>
      <p:ext uri="{BB962C8B-B14F-4D97-AF65-F5344CB8AC3E}">
        <p14:creationId xmlns:p14="http://schemas.microsoft.com/office/powerpoint/2010/main" val="35292104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 and Secondary Survey</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Secondary Survey</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b="1" dirty="0">
                <a:ln w="0"/>
                <a:solidFill>
                  <a:schemeClr val="tx1"/>
                </a:solidFill>
              </a:rPr>
              <a:t>Chest and Shoulders</a:t>
            </a:r>
          </a:p>
          <a:p>
            <a:pPr>
              <a:buFont typeface="Wingdings" panose="05000000000000000000" pitchFamily="2" charset="2"/>
              <a:buChar char="§"/>
            </a:pPr>
            <a:r>
              <a:rPr lang="en-GB" sz="1800" dirty="0">
                <a:ln w="0"/>
                <a:solidFill>
                  <a:schemeClr val="tx1"/>
                </a:solidFill>
              </a:rPr>
              <a:t>  Gently feel around the shoulders to check for signs of deformity and bleeding.</a:t>
            </a:r>
          </a:p>
          <a:p>
            <a:pPr>
              <a:buFont typeface="Wingdings" panose="05000000000000000000" pitchFamily="2" charset="2"/>
              <a:buChar char="§"/>
            </a:pPr>
            <a:r>
              <a:rPr lang="en-GB" sz="1800" dirty="0">
                <a:ln w="0"/>
                <a:solidFill>
                  <a:schemeClr val="tx1"/>
                </a:solidFill>
              </a:rPr>
              <a:t>  Check the chest for signs of deformity and bleeding.</a:t>
            </a:r>
          </a:p>
          <a:p>
            <a:pPr marL="0" indent="0">
              <a:buNone/>
            </a:pPr>
            <a:endParaRPr lang="en-GB" sz="1800" dirty="0">
              <a:ln w="0"/>
              <a:solidFill>
                <a:schemeClr val="tx1"/>
              </a:solidFill>
            </a:endParaRPr>
          </a:p>
          <a:p>
            <a:pPr marL="0" indent="0">
              <a:buNone/>
            </a:pPr>
            <a:r>
              <a:rPr lang="en-GB" sz="1800" b="1" dirty="0">
                <a:ln w="0"/>
                <a:solidFill>
                  <a:schemeClr val="tx1"/>
                </a:solidFill>
              </a:rPr>
              <a:t>Abdomen</a:t>
            </a:r>
          </a:p>
          <a:p>
            <a:pPr>
              <a:buFont typeface="Wingdings" panose="05000000000000000000" pitchFamily="2" charset="2"/>
              <a:buChar char="§"/>
            </a:pPr>
            <a:r>
              <a:rPr lang="en-GB" sz="1800" dirty="0">
                <a:ln w="0"/>
                <a:solidFill>
                  <a:schemeClr val="tx1"/>
                </a:solidFill>
              </a:rPr>
              <a:t>  Gently check the abdomen for signs of bleeding, swelling or unnatural softness.</a:t>
            </a:r>
          </a:p>
          <a:p>
            <a:pPr>
              <a:buFont typeface="Wingdings" panose="05000000000000000000" pitchFamily="2" charset="2"/>
              <a:buChar char="§"/>
            </a:pPr>
            <a:r>
              <a:rPr lang="en-GB" sz="1800" dirty="0">
                <a:ln w="0"/>
                <a:solidFill>
                  <a:schemeClr val="tx1"/>
                </a:solidFill>
              </a:rPr>
              <a:t>  If you suspect the casualty has any of the above check the stomach for any bruising if possible.</a:t>
            </a:r>
          </a:p>
          <a:p>
            <a:pPr marL="0" indent="0">
              <a:buNone/>
            </a:pPr>
            <a:endParaRPr lang="en-GB" sz="1800" dirty="0">
              <a:ln w="0"/>
              <a:solidFill>
                <a:schemeClr val="tx1"/>
              </a:solidFill>
            </a:endParaRPr>
          </a:p>
        </p:txBody>
      </p:sp>
      <p:sp>
        <p:nvSpPr>
          <p:cNvPr id="2" name="Date Placeholder 1"/>
          <p:cNvSpPr>
            <a:spLocks noGrp="1"/>
          </p:cNvSpPr>
          <p:nvPr>
            <p:ph type="dt" sz="half" idx="10"/>
          </p:nvPr>
        </p:nvSpPr>
        <p:spPr/>
        <p:txBody>
          <a:bodyPr/>
          <a:lstStyle/>
          <a:p>
            <a:fld id="{B0B76677-1417-4477-9A92-6B229F7BE9EC}" type="datetime12">
              <a:rPr lang="en-GB" smtClean="0"/>
              <a:t>6:44 PM</a:t>
            </a:fld>
            <a:endParaRPr lang="en-GB" dirty="0"/>
          </a:p>
        </p:txBody>
      </p:sp>
    </p:spTree>
    <p:extLst>
      <p:ext uri="{BB962C8B-B14F-4D97-AF65-F5344CB8AC3E}">
        <p14:creationId xmlns:p14="http://schemas.microsoft.com/office/powerpoint/2010/main" val="26362786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 and Secondary Survey</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Secondary Survey</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b="1" dirty="0">
                <a:ln w="0"/>
                <a:solidFill>
                  <a:schemeClr val="tx1"/>
                </a:solidFill>
              </a:rPr>
              <a:t>Spine</a:t>
            </a:r>
          </a:p>
          <a:p>
            <a:pPr>
              <a:buFont typeface="Wingdings" panose="05000000000000000000" pitchFamily="2" charset="2"/>
              <a:buChar char="§"/>
            </a:pPr>
            <a:r>
              <a:rPr lang="en-GB" sz="1800" dirty="0">
                <a:ln w="0"/>
                <a:solidFill>
                  <a:schemeClr val="tx1"/>
                </a:solidFill>
              </a:rPr>
              <a:t>  Check as much of the spine as possible without moving the casualty.</a:t>
            </a:r>
          </a:p>
          <a:p>
            <a:pPr>
              <a:buFont typeface="Wingdings" panose="05000000000000000000" pitchFamily="2" charset="2"/>
              <a:buChar char="§"/>
            </a:pPr>
            <a:r>
              <a:rPr lang="en-GB" sz="1800" dirty="0">
                <a:ln w="0"/>
                <a:solidFill>
                  <a:schemeClr val="tx1"/>
                </a:solidFill>
              </a:rPr>
              <a:t>  Feel for any tenderness or deformity as well as signs of bleeding.</a:t>
            </a:r>
          </a:p>
          <a:p>
            <a:pPr>
              <a:buFont typeface="Wingdings" panose="05000000000000000000" pitchFamily="2" charset="2"/>
              <a:buChar char="§"/>
            </a:pPr>
            <a:endParaRPr lang="en-GB" sz="1800" dirty="0">
              <a:ln w="0"/>
              <a:solidFill>
                <a:schemeClr val="tx1"/>
              </a:solidFill>
            </a:endParaRPr>
          </a:p>
          <a:p>
            <a:pPr marL="0" indent="0">
              <a:buNone/>
            </a:pPr>
            <a:r>
              <a:rPr lang="en-GB" sz="1800" b="1" dirty="0">
                <a:ln w="0"/>
                <a:solidFill>
                  <a:schemeClr val="tx1"/>
                </a:solidFill>
              </a:rPr>
              <a:t>Pelvis</a:t>
            </a:r>
          </a:p>
          <a:p>
            <a:pPr>
              <a:buFont typeface="Wingdings" panose="05000000000000000000" pitchFamily="2" charset="2"/>
              <a:buChar char="§"/>
            </a:pPr>
            <a:r>
              <a:rPr lang="en-GB" sz="1800" dirty="0">
                <a:ln w="0"/>
                <a:solidFill>
                  <a:schemeClr val="tx1"/>
                </a:solidFill>
              </a:rPr>
              <a:t>  Check the hips and pelvis for deformity, unnatural positioning or bleeding.</a:t>
            </a:r>
          </a:p>
          <a:p>
            <a:pPr marL="0" indent="0">
              <a:buNone/>
            </a:pPr>
            <a:endParaRPr lang="en-GB" sz="1800" dirty="0">
              <a:ln w="0"/>
              <a:solidFill>
                <a:schemeClr val="tx1"/>
              </a:solidFill>
            </a:endParaRPr>
          </a:p>
        </p:txBody>
      </p:sp>
      <p:sp>
        <p:nvSpPr>
          <p:cNvPr id="2" name="Date Placeholder 1"/>
          <p:cNvSpPr>
            <a:spLocks noGrp="1"/>
          </p:cNvSpPr>
          <p:nvPr>
            <p:ph type="dt" sz="half" idx="10"/>
          </p:nvPr>
        </p:nvSpPr>
        <p:spPr/>
        <p:txBody>
          <a:bodyPr/>
          <a:lstStyle/>
          <a:p>
            <a:fld id="{5438CEC6-E61C-4406-97D2-0256F8C973A5}" type="datetime12">
              <a:rPr lang="en-GB" smtClean="0"/>
              <a:t>6:44 PM</a:t>
            </a:fld>
            <a:endParaRPr lang="en-GB" dirty="0"/>
          </a:p>
        </p:txBody>
      </p:sp>
    </p:spTree>
    <p:extLst>
      <p:ext uri="{BB962C8B-B14F-4D97-AF65-F5344CB8AC3E}">
        <p14:creationId xmlns:p14="http://schemas.microsoft.com/office/powerpoint/2010/main" val="10483251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Casualty Handling and Secondary Survey</a:t>
            </a:r>
          </a:p>
        </p:txBody>
      </p:sp>
      <p:sp>
        <p:nvSpPr>
          <p:cNvPr id="8" name="Content Placeholder 7"/>
          <p:cNvSpPr>
            <a:spLocks noGrp="1"/>
          </p:cNvSpPr>
          <p:nvPr>
            <p:ph idx="1"/>
          </p:nvPr>
        </p:nvSpPr>
        <p:spPr>
          <a:xfrm>
            <a:off x="1097280" y="1845734"/>
            <a:ext cx="10058400" cy="4400520"/>
          </a:xfrm>
        </p:spPr>
        <p:txBody>
          <a:bodyPr>
            <a:normAutofit/>
          </a:bodyPr>
          <a:lstStyle/>
          <a:p>
            <a:pPr marL="0" indent="0">
              <a:buNone/>
            </a:pPr>
            <a:r>
              <a:rPr lang="en-GB" sz="2400" b="1" dirty="0">
                <a:ln w="0"/>
                <a:solidFill>
                  <a:srgbClr val="0070C0"/>
                </a:solidFill>
              </a:rPr>
              <a:t>Secondary Survey</a:t>
            </a:r>
            <a:endParaRPr lang="en-GB" sz="1800" dirty="0">
              <a:ln w="0"/>
              <a:solidFill>
                <a:srgbClr val="0070C0"/>
              </a:solidFill>
            </a:endParaRPr>
          </a:p>
          <a:p>
            <a:pPr marL="0" indent="0">
              <a:buNone/>
            </a:pPr>
            <a:endParaRPr lang="en-GB" sz="1800" dirty="0">
              <a:ln w="0"/>
              <a:solidFill>
                <a:schemeClr val="tx1"/>
              </a:solidFill>
            </a:endParaRPr>
          </a:p>
          <a:p>
            <a:pPr marL="0" indent="0">
              <a:buNone/>
            </a:pPr>
            <a:r>
              <a:rPr lang="en-GB" sz="1800" b="1" dirty="0">
                <a:ln w="0"/>
                <a:solidFill>
                  <a:schemeClr val="tx1"/>
                </a:solidFill>
              </a:rPr>
              <a:t>Legs and Feet</a:t>
            </a:r>
          </a:p>
          <a:p>
            <a:pPr>
              <a:buFont typeface="Wingdings" panose="05000000000000000000" pitchFamily="2" charset="2"/>
              <a:buChar char="§"/>
            </a:pPr>
            <a:r>
              <a:rPr lang="en-GB" sz="1800" dirty="0">
                <a:ln w="0"/>
                <a:solidFill>
                  <a:schemeClr val="tx1"/>
                </a:solidFill>
              </a:rPr>
              <a:t>  Check the legs and feet for bleeding, unnatural positioning, swelling and deformity.</a:t>
            </a:r>
          </a:p>
          <a:p>
            <a:pPr>
              <a:buFont typeface="Wingdings" panose="05000000000000000000" pitchFamily="2" charset="2"/>
              <a:buChar char="§"/>
            </a:pPr>
            <a:r>
              <a:rPr lang="en-GB" sz="1800" dirty="0">
                <a:ln w="0"/>
                <a:solidFill>
                  <a:schemeClr val="tx1"/>
                </a:solidFill>
              </a:rPr>
              <a:t>  Check the pockets for any form of identification, mobile devices which could be used to contact the emergency services, medication or any other object which may cause discomfort when moving them.</a:t>
            </a:r>
          </a:p>
          <a:p>
            <a:pPr marL="0" indent="0">
              <a:buNone/>
            </a:pPr>
            <a:endParaRPr lang="en-GB" sz="1800" dirty="0">
              <a:ln w="0"/>
              <a:solidFill>
                <a:schemeClr val="tx1"/>
              </a:solidFill>
            </a:endParaRPr>
          </a:p>
          <a:p>
            <a:pPr marL="0" indent="0">
              <a:buNone/>
            </a:pPr>
            <a:r>
              <a:rPr lang="en-GB" sz="1800" b="1" dirty="0">
                <a:ln w="0"/>
                <a:solidFill>
                  <a:schemeClr val="tx1"/>
                </a:solidFill>
              </a:rPr>
              <a:t>Arms and Hands</a:t>
            </a:r>
          </a:p>
          <a:p>
            <a:pPr>
              <a:buFont typeface="Wingdings" panose="05000000000000000000" pitchFamily="2" charset="2"/>
              <a:buChar char="§"/>
            </a:pPr>
            <a:r>
              <a:rPr lang="en-GB" sz="1800" dirty="0">
                <a:ln w="0"/>
                <a:solidFill>
                  <a:schemeClr val="tx1"/>
                </a:solidFill>
              </a:rPr>
              <a:t>  Check down the arms feeling for any deformity, bleeding or swelling.</a:t>
            </a:r>
          </a:p>
          <a:p>
            <a:pPr>
              <a:buFont typeface="Wingdings" panose="05000000000000000000" pitchFamily="2" charset="2"/>
              <a:buChar char="§"/>
            </a:pPr>
            <a:r>
              <a:rPr lang="en-GB" sz="1800" dirty="0">
                <a:ln w="0"/>
                <a:solidFill>
                  <a:schemeClr val="tx1"/>
                </a:solidFill>
              </a:rPr>
              <a:t>  Check wrists for any medical alert bracelets or tattoos.</a:t>
            </a:r>
          </a:p>
          <a:p>
            <a:pPr>
              <a:buFont typeface="Wingdings" panose="05000000000000000000" pitchFamily="2" charset="2"/>
              <a:buChar char="§"/>
            </a:pPr>
            <a:r>
              <a:rPr lang="en-GB" sz="1800" dirty="0">
                <a:ln w="0"/>
                <a:solidFill>
                  <a:schemeClr val="tx1"/>
                </a:solidFill>
              </a:rPr>
              <a:t>  Check wrists and in between fingers for puncture marks from injections.</a:t>
            </a:r>
          </a:p>
          <a:p>
            <a:pPr marL="0" indent="0">
              <a:buNone/>
            </a:pPr>
            <a:endParaRPr lang="en-GB" sz="1800" dirty="0">
              <a:ln w="0"/>
              <a:solidFill>
                <a:schemeClr val="tx1"/>
              </a:solidFill>
            </a:endParaRPr>
          </a:p>
        </p:txBody>
      </p:sp>
      <p:sp>
        <p:nvSpPr>
          <p:cNvPr id="2" name="Date Placeholder 1"/>
          <p:cNvSpPr>
            <a:spLocks noGrp="1"/>
          </p:cNvSpPr>
          <p:nvPr>
            <p:ph type="dt" sz="half" idx="10"/>
          </p:nvPr>
        </p:nvSpPr>
        <p:spPr/>
        <p:txBody>
          <a:bodyPr/>
          <a:lstStyle/>
          <a:p>
            <a:fld id="{38FE8B08-B8DF-45DA-8F08-0E7E46CF5D8D}" type="datetime12">
              <a:rPr lang="en-GB" smtClean="0"/>
              <a:t>6:44 PM</a:t>
            </a:fld>
            <a:endParaRPr lang="en-GB" dirty="0"/>
          </a:p>
        </p:txBody>
      </p:sp>
    </p:spTree>
    <p:extLst>
      <p:ext uri="{BB962C8B-B14F-4D97-AF65-F5344CB8AC3E}">
        <p14:creationId xmlns:p14="http://schemas.microsoft.com/office/powerpoint/2010/main" val="28177543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773079"/>
            <a:ext cx="10515600" cy="1072655"/>
          </a:xfrm>
        </p:spPr>
        <p:txBody>
          <a:bodyPr>
            <a:normAutofit fontScale="90000"/>
          </a:bodyPr>
          <a:lstStyle/>
          <a:p>
            <a:r>
              <a:rPr lang="en-GB" dirty="0"/>
              <a:t>Tutor Demonstration and Learner Practice</a:t>
            </a:r>
          </a:p>
        </p:txBody>
      </p:sp>
      <p:sp>
        <p:nvSpPr>
          <p:cNvPr id="6" name="Content Placeholder 7">
            <a:extLst>
              <a:ext uri="{FF2B5EF4-FFF2-40B4-BE49-F238E27FC236}">
                <a16:creationId xmlns:a16="http://schemas.microsoft.com/office/drawing/2014/main" id="{F998BC65-384B-42D1-BF75-598E93139990}"/>
              </a:ext>
            </a:extLst>
          </p:cNvPr>
          <p:cNvSpPr txBox="1">
            <a:spLocks/>
          </p:cNvSpPr>
          <p:nvPr/>
        </p:nvSpPr>
        <p:spPr>
          <a:xfrm>
            <a:off x="1066800" y="2028116"/>
            <a:ext cx="10058400" cy="2801767"/>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285750" indent="-285750">
              <a:buFont typeface="Wingdings" panose="05000000000000000000" pitchFamily="2" charset="2"/>
              <a:buChar char="§"/>
            </a:pPr>
            <a:r>
              <a:rPr lang="en-GB" sz="1800" dirty="0">
                <a:ln w="0"/>
                <a:solidFill>
                  <a:schemeClr val="tx1"/>
                </a:solidFill>
              </a:rPr>
              <a:t>Check for dangers</a:t>
            </a:r>
          </a:p>
          <a:p>
            <a:pPr marL="285750" indent="-285750">
              <a:buFont typeface="Wingdings" panose="05000000000000000000" pitchFamily="2" charset="2"/>
              <a:buChar char="§"/>
            </a:pPr>
            <a:r>
              <a:rPr lang="en-GB" sz="1800" dirty="0">
                <a:ln w="0"/>
                <a:solidFill>
                  <a:schemeClr val="tx1"/>
                </a:solidFill>
              </a:rPr>
              <a:t>Check for response</a:t>
            </a:r>
          </a:p>
          <a:p>
            <a:pPr marL="285750" indent="-285750">
              <a:buFont typeface="Wingdings" panose="05000000000000000000" pitchFamily="2" charset="2"/>
              <a:buChar char="§"/>
            </a:pPr>
            <a:r>
              <a:rPr lang="en-GB" sz="1800" dirty="0">
                <a:ln w="0"/>
                <a:solidFill>
                  <a:schemeClr val="tx1"/>
                </a:solidFill>
              </a:rPr>
              <a:t>Roll the casualty from front to back</a:t>
            </a:r>
          </a:p>
          <a:p>
            <a:pPr marL="285750" indent="-285750">
              <a:buFont typeface="Wingdings" panose="05000000000000000000" pitchFamily="2" charset="2"/>
              <a:buChar char="§"/>
            </a:pPr>
            <a:r>
              <a:rPr lang="en-GB" sz="1800" dirty="0">
                <a:ln w="0"/>
                <a:solidFill>
                  <a:schemeClr val="tx1"/>
                </a:solidFill>
              </a:rPr>
              <a:t>Check the casualties airway</a:t>
            </a:r>
          </a:p>
          <a:p>
            <a:pPr marL="285750" indent="-285750">
              <a:buFont typeface="Wingdings" panose="05000000000000000000" pitchFamily="2" charset="2"/>
              <a:buChar char="§"/>
            </a:pPr>
            <a:r>
              <a:rPr lang="en-GB" sz="1800" dirty="0">
                <a:ln w="0"/>
                <a:solidFill>
                  <a:schemeClr val="tx1"/>
                </a:solidFill>
              </a:rPr>
              <a:t>Check the casualty is breathing</a:t>
            </a:r>
          </a:p>
          <a:p>
            <a:pPr marL="285750" indent="-285750">
              <a:buFont typeface="Wingdings" panose="05000000000000000000" pitchFamily="2" charset="2"/>
              <a:buChar char="§"/>
            </a:pPr>
            <a:r>
              <a:rPr lang="en-GB" sz="1800" dirty="0">
                <a:ln w="0"/>
                <a:solidFill>
                  <a:schemeClr val="tx1"/>
                </a:solidFill>
              </a:rPr>
              <a:t>Conduct a secondary survey</a:t>
            </a:r>
          </a:p>
          <a:p>
            <a:pPr marL="285750" indent="-285750">
              <a:buFont typeface="Wingdings" panose="05000000000000000000" pitchFamily="2" charset="2"/>
              <a:buChar char="§"/>
            </a:pPr>
            <a:r>
              <a:rPr lang="en-GB" sz="1800" dirty="0">
                <a:ln w="0"/>
                <a:solidFill>
                  <a:schemeClr val="tx1"/>
                </a:solidFill>
              </a:rPr>
              <a:t>Action as if the casualty was vomiting </a:t>
            </a:r>
          </a:p>
          <a:p>
            <a:pPr marL="285750" indent="-285750">
              <a:buFont typeface="Wingdings" panose="05000000000000000000" pitchFamily="2" charset="2"/>
              <a:buChar char="§"/>
            </a:pPr>
            <a:r>
              <a:rPr lang="en-GB" sz="1800" dirty="0">
                <a:ln w="0"/>
                <a:solidFill>
                  <a:schemeClr val="tx1"/>
                </a:solidFill>
              </a:rPr>
              <a:t>Recovery position</a:t>
            </a:r>
          </a:p>
        </p:txBody>
      </p:sp>
    </p:spTree>
    <p:extLst>
      <p:ext uri="{BB962C8B-B14F-4D97-AF65-F5344CB8AC3E}">
        <p14:creationId xmlns:p14="http://schemas.microsoft.com/office/powerpoint/2010/main" val="25133523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Comfort Break</a:t>
            </a:r>
          </a:p>
        </p:txBody>
      </p:sp>
    </p:spTree>
    <p:extLst>
      <p:ext uri="{BB962C8B-B14F-4D97-AF65-F5344CB8AC3E}">
        <p14:creationId xmlns:p14="http://schemas.microsoft.com/office/powerpoint/2010/main" val="22513332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Summative Assessment</a:t>
            </a:r>
          </a:p>
        </p:txBody>
      </p:sp>
    </p:spTree>
    <p:extLst>
      <p:ext uri="{BB962C8B-B14F-4D97-AF65-F5344CB8AC3E}">
        <p14:creationId xmlns:p14="http://schemas.microsoft.com/office/powerpoint/2010/main" val="6951803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Thank you</a:t>
            </a:r>
          </a:p>
        </p:txBody>
      </p:sp>
      <p:sp>
        <p:nvSpPr>
          <p:cNvPr id="4" name="Title 1">
            <a:extLst>
              <a:ext uri="{FF2B5EF4-FFF2-40B4-BE49-F238E27FC236}">
                <a16:creationId xmlns:a16="http://schemas.microsoft.com/office/drawing/2014/main" id="{49DCED8A-E687-4C31-8324-13C64C88C034}"/>
              </a:ext>
            </a:extLst>
          </p:cNvPr>
          <p:cNvSpPr txBox="1">
            <a:spLocks/>
          </p:cNvSpPr>
          <p:nvPr/>
        </p:nvSpPr>
        <p:spPr>
          <a:xfrm>
            <a:off x="1524000" y="2843504"/>
            <a:ext cx="914400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600" dirty="0"/>
              <a:t>Please complete the feedback form located in your learner pack, then leave face down as directed.</a:t>
            </a:r>
          </a:p>
        </p:txBody>
      </p:sp>
    </p:spTree>
    <p:extLst>
      <p:ext uri="{BB962C8B-B14F-4D97-AF65-F5344CB8AC3E}">
        <p14:creationId xmlns:p14="http://schemas.microsoft.com/office/powerpoint/2010/main" val="480971530"/>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LFTD Theme</Template>
  <TotalTime>4722</TotalTime>
  <Words>3620</Words>
  <Application>Microsoft Office PowerPoint</Application>
  <PresentationFormat>Widescreen</PresentationFormat>
  <Paragraphs>523</Paragraphs>
  <Slides>61</Slides>
  <Notes>0</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61</vt:i4>
      </vt:variant>
    </vt:vector>
  </HeadingPairs>
  <TitlesOfParts>
    <vt:vector size="68" baseType="lpstr">
      <vt:lpstr>MS PGothic</vt:lpstr>
      <vt:lpstr>Arial</vt:lpstr>
      <vt:lpstr>Calibri</vt:lpstr>
      <vt:lpstr>Calibri Light</vt:lpstr>
      <vt:lpstr>Times New Roman</vt:lpstr>
      <vt:lpstr>Wingdings</vt:lpstr>
      <vt:lpstr>Custom Design</vt:lpstr>
      <vt:lpstr>PowerPoint Presentation</vt:lpstr>
      <vt:lpstr>House Keeping </vt:lpstr>
      <vt:lpstr>Learning Outcomes</vt:lpstr>
      <vt:lpstr>Roles and Responsibilities of the First Aider</vt:lpstr>
      <vt:lpstr>Roles and Responsibilities of the First Aider</vt:lpstr>
      <vt:lpstr>Roles and Responsibilities of the First Aider</vt:lpstr>
      <vt:lpstr>Roles and Responsibilities of the First Aider</vt:lpstr>
      <vt:lpstr>Roles and Responsibilities of the First Aider</vt:lpstr>
      <vt:lpstr>Roles and Responsibilities of the First Aider</vt:lpstr>
      <vt:lpstr>Fainting</vt:lpstr>
      <vt:lpstr>Fainting</vt:lpstr>
      <vt:lpstr>Hypothermia</vt:lpstr>
      <vt:lpstr>Hypothermia</vt:lpstr>
      <vt:lpstr>Frostbite</vt:lpstr>
      <vt:lpstr>Frostbite</vt:lpstr>
      <vt:lpstr>Heat Exhaustion</vt:lpstr>
      <vt:lpstr>Heat Exhaustion</vt:lpstr>
      <vt:lpstr>Heatstroke</vt:lpstr>
      <vt:lpstr>Heatstroke</vt:lpstr>
      <vt:lpstr>PowerPoint Presentation</vt:lpstr>
      <vt:lpstr>Comfort Break</vt:lpstr>
      <vt:lpstr>Hypoglycaemia and Hyperglycaemia</vt:lpstr>
      <vt:lpstr>Hypoglycaemia and Hyperglycaemia</vt:lpstr>
      <vt:lpstr>Hypoglycaemia and Hyperglycaemia</vt:lpstr>
      <vt:lpstr>Hypoglycaemia and Hyperglycaemia</vt:lpstr>
      <vt:lpstr>Poisoning</vt:lpstr>
      <vt:lpstr>Poisoning</vt:lpstr>
      <vt:lpstr>Asthma</vt:lpstr>
      <vt:lpstr>Asthma</vt:lpstr>
      <vt:lpstr>Asthma</vt:lpstr>
      <vt:lpstr>Asthma</vt:lpstr>
      <vt:lpstr>Head Injuries</vt:lpstr>
      <vt:lpstr>Head Injuries</vt:lpstr>
      <vt:lpstr>Head Injuries</vt:lpstr>
      <vt:lpstr>Head Injuries</vt:lpstr>
      <vt:lpstr>Head Injuries</vt:lpstr>
      <vt:lpstr>Head Injuries</vt:lpstr>
      <vt:lpstr>Head Injuries</vt:lpstr>
      <vt:lpstr>Spinal Injuries</vt:lpstr>
      <vt:lpstr>Fractures and Dislocations</vt:lpstr>
      <vt:lpstr>Fractures and Dislocations</vt:lpstr>
      <vt:lpstr>Bites and Stings</vt:lpstr>
      <vt:lpstr>Bites and Stings</vt:lpstr>
      <vt:lpstr>Bites and Stings</vt:lpstr>
      <vt:lpstr>Bites and Stings</vt:lpstr>
      <vt:lpstr>Comfort Break</vt:lpstr>
      <vt:lpstr>Casualty Handling and Secondary Survey</vt:lpstr>
      <vt:lpstr>Casualty Handling and Secondary Survey</vt:lpstr>
      <vt:lpstr>Casualty Handling and Secondary Survey</vt:lpstr>
      <vt:lpstr>Casualty Handling and Secondary Survey</vt:lpstr>
      <vt:lpstr>Emergency Medical Information – Mobile Devices</vt:lpstr>
      <vt:lpstr>Casualty Handling and Secondary Survey</vt:lpstr>
      <vt:lpstr>Casualty Handling and Secondary Survey</vt:lpstr>
      <vt:lpstr>Casualty Handling and Secondary Survey</vt:lpstr>
      <vt:lpstr>Casualty Handling and Secondary Survey</vt:lpstr>
      <vt:lpstr>Casualty Handling and Secondary Survey</vt:lpstr>
      <vt:lpstr>Casualty Handling and Secondary Survey</vt:lpstr>
      <vt:lpstr>Tutor Demonstration and Learner Practice</vt:lpstr>
      <vt:lpstr>Comfort Break</vt:lpstr>
      <vt:lpstr>Summative Assessment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Potts</dc:creator>
  <cp:lastModifiedBy>Chris Potts</cp:lastModifiedBy>
  <cp:revision>242</cp:revision>
  <dcterms:created xsi:type="dcterms:W3CDTF">2016-05-21T14:09:17Z</dcterms:created>
  <dcterms:modified xsi:type="dcterms:W3CDTF">2019-05-01T17:44:38Z</dcterms:modified>
</cp:coreProperties>
</file>