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1"/>
  </p:notesMasterIdLst>
  <p:sldIdLst>
    <p:sldId id="256" r:id="rId2"/>
    <p:sldId id="257" r:id="rId3"/>
    <p:sldId id="377" r:id="rId4"/>
    <p:sldId id="418" r:id="rId5"/>
    <p:sldId id="482" r:id="rId6"/>
    <p:sldId id="375" r:id="rId7"/>
    <p:sldId id="483" r:id="rId8"/>
    <p:sldId id="360" r:id="rId9"/>
    <p:sldId id="484" r:id="rId10"/>
    <p:sldId id="361" r:id="rId11"/>
    <p:sldId id="485" r:id="rId12"/>
    <p:sldId id="362" r:id="rId13"/>
    <p:sldId id="359" r:id="rId14"/>
    <p:sldId id="486" r:id="rId15"/>
    <p:sldId id="355" r:id="rId16"/>
    <p:sldId id="356" r:id="rId17"/>
    <p:sldId id="487" r:id="rId18"/>
    <p:sldId id="357" r:id="rId19"/>
    <p:sldId id="358" r:id="rId20"/>
    <p:sldId id="544" r:id="rId21"/>
    <p:sldId id="419" r:id="rId22"/>
    <p:sldId id="475" r:id="rId23"/>
    <p:sldId id="458" r:id="rId24"/>
    <p:sldId id="289" r:id="rId25"/>
    <p:sldId id="430" r:id="rId26"/>
    <p:sldId id="477" r:id="rId27"/>
    <p:sldId id="478" r:id="rId28"/>
    <p:sldId id="481" r:id="rId29"/>
    <p:sldId id="37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257"/>
            <p14:sldId id="377"/>
          </p14:sldIdLst>
        </p14:section>
        <p14:section name="Recap" id="{83D98853-E403-4D22-A2E3-5C5844FA0E1E}">
          <p14:sldIdLst>
            <p14:sldId id="418"/>
          </p14:sldIdLst>
        </p14:section>
        <p14:section name="Hypothermia" id="{B253B789-762D-4F1C-9493-C108AC702C0C}">
          <p14:sldIdLst>
            <p14:sldId id="482"/>
            <p14:sldId id="375"/>
          </p14:sldIdLst>
        </p14:section>
        <p14:section name="Frost Bite" id="{47CFDFB0-FE68-4FC4-8BF1-CB0BAE5982F6}">
          <p14:sldIdLst>
            <p14:sldId id="483"/>
            <p14:sldId id="360"/>
          </p14:sldIdLst>
        </p14:section>
        <p14:section name="Heat Exhaustion" id="{8BEBD9C8-9AAD-4F06-B1D6-C9C5C0D25656}">
          <p14:sldIdLst>
            <p14:sldId id="484"/>
            <p14:sldId id="361"/>
          </p14:sldIdLst>
        </p14:section>
        <p14:section name="Heatstroke" id="{5999F219-4D85-4F77-80A5-57CDC5C05B74}">
          <p14:sldIdLst>
            <p14:sldId id="485"/>
            <p14:sldId id="362"/>
            <p14:sldId id="359"/>
          </p14:sldIdLst>
        </p14:section>
        <p14:section name="Abdominal Injuries" id="{8D42EFA0-CA1D-4869-931F-8E16ED7C86D9}">
          <p14:sldIdLst>
            <p14:sldId id="486"/>
            <p14:sldId id="355"/>
            <p14:sldId id="356"/>
          </p14:sldIdLst>
        </p14:section>
        <p14:section name="Crush Injuries" id="{317C513E-239B-4C19-8EA9-D00B63C1E14A}">
          <p14:sldIdLst>
            <p14:sldId id="487"/>
            <p14:sldId id="357"/>
            <p14:sldId id="358"/>
            <p14:sldId id="544"/>
          </p14:sldIdLst>
        </p14:section>
        <p14:section name="Casualty Handling" id="{087043B8-C114-4569-8075-85AA17380E1C}">
          <p14:sldIdLst>
            <p14:sldId id="419"/>
            <p14:sldId id="475"/>
          </p14:sldIdLst>
        </p14:section>
        <p14:section name="Cardio Pulmonary Resuscitation" id="{4E69D9FC-8C56-49A0-8F6E-9CAB913ACE94}">
          <p14:sldIdLst>
            <p14:sldId id="458"/>
            <p14:sldId id="289"/>
            <p14:sldId id="430"/>
            <p14:sldId id="477"/>
            <p14:sldId id="478"/>
          </p14:sldIdLst>
        </p14:section>
        <p14:section name="Summative Assessment" id="{6F338F56-0C82-471A-88ED-A761877A936B}">
          <p14:sldIdLst>
            <p14:sldId id="481"/>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9BD"/>
    <a:srgbClr val="27B2B0"/>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Check for danger</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Check for response</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Open the airway</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C6CC2D34-3FF9-4A2F-BBC3-07EB40FA5AF3}">
      <dgm:prSet phldrT="[Text]" custT="1"/>
      <dgm:spPr/>
      <dgm:t>
        <a:bodyPr/>
        <a:lstStyle/>
        <a:p>
          <a:r>
            <a:rPr lang="en-GB" sz="1600" dirty="0"/>
            <a:t>Look, listen and feel for normal breathing for 10 seconds</a:t>
          </a:r>
        </a:p>
      </dgm:t>
    </dgm:pt>
    <dgm:pt modelId="{D7547226-775E-48D1-AFF7-15A10C906B6E}" type="parTrans" cxnId="{FE6E629E-E2F1-474E-95BE-493EBF4D5A03}">
      <dgm:prSet/>
      <dgm:spPr/>
      <dgm:t>
        <a:bodyPr/>
        <a:lstStyle/>
        <a:p>
          <a:endParaRPr lang="en-GB"/>
        </a:p>
      </dgm:t>
    </dgm:pt>
    <dgm:pt modelId="{2861C4D4-0844-4084-954E-DE0627F046A2}" type="sibTrans" cxnId="{FE6E629E-E2F1-474E-95BE-493EBF4D5A03}">
      <dgm:prSet/>
      <dgm:spPr/>
      <dgm:t>
        <a:bodyPr/>
        <a:lstStyle/>
        <a:p>
          <a:endParaRPr lang="en-GB"/>
        </a:p>
      </dgm:t>
    </dgm:pt>
    <dgm:pt modelId="{A1A08222-DBF4-4BF8-B9E3-1EA93136E022}" type="pres">
      <dgm:prSet presAssocID="{ED9B43E9-A1D3-4E22-8CEC-60D0F0CA93BF}" presName="Name0" presStyleCnt="0">
        <dgm:presLayoutVars>
          <dgm:dir/>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1D06584D-94EF-41F5-97DC-2F46DF616AF0}" type="pres">
      <dgm:prSet presAssocID="{C6CC2D34-3FF9-4A2F-BBC3-07EB40FA5AF3}" presName="node" presStyleLbl="node1" presStyleIdx="3" presStyleCnt="4">
        <dgm:presLayoutVars>
          <dgm:bulletEnabled val="1"/>
        </dgm:presLayoutVars>
      </dgm:prSet>
      <dgm:spPr/>
    </dgm:pt>
  </dgm:ptLst>
  <dgm:cxnLst>
    <dgm:cxn modelId="{B2D2F102-0C9B-42A0-B745-CFF5AE8807EB}" type="presOf" srcId="{B2A46482-E2F7-484B-BA3E-31433C856FC6}" destId="{81051AB6-4E00-4694-B60D-2DCA828176B2}" srcOrd="1" destOrd="0" presId="urn:microsoft.com/office/officeart/2005/8/layout/process1"/>
    <dgm:cxn modelId="{E9477F19-8B81-42E1-83AF-12B0E77E0CC9}" type="presOf" srcId="{F8F085E4-8A80-4493-8CD8-A6B2D5965BFE}" destId="{04E7F3A3-F260-4D8D-B89E-37D89D752D60}" srcOrd="1" destOrd="0" presId="urn:microsoft.com/office/officeart/2005/8/layout/process1"/>
    <dgm:cxn modelId="{17298A22-6F19-4E3E-855D-717E38A7D2F0}" type="presOf" srcId="{0F5CF1FE-79D6-4943-B7FD-FB54C575CA63}" destId="{AE3EC101-E05A-40AE-8869-285FC04695AF}"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6F8C6538-3997-4C47-B9AD-5B3DB7DFCFAB}" type="presOf" srcId="{9A885549-17B8-45F0-94BE-96701AFB30F3}" destId="{A2FAC8EF-CDBA-4B93-BFE2-6C8837CCE4A6}" srcOrd="1" destOrd="0" presId="urn:microsoft.com/office/officeart/2005/8/layout/process1"/>
    <dgm:cxn modelId="{055FC043-A0F1-4CFB-B8B8-DCBA62774572}" type="presOf" srcId="{B2A46482-E2F7-484B-BA3E-31433C856FC6}" destId="{782ACA40-0B93-4EFA-927E-8AA823FA6475}"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33CA4F58-2F7B-4581-8F2B-D217E832B927}" type="presOf" srcId="{ED9B43E9-A1D3-4E22-8CEC-60D0F0CA93BF}" destId="{A1A08222-DBF4-4BF8-B9E3-1EA93136E022}" srcOrd="0" destOrd="0" presId="urn:microsoft.com/office/officeart/2005/8/layout/process1"/>
    <dgm:cxn modelId="{DD5DA17B-6A44-455B-B268-850C325BFF36}" srcId="{ED9B43E9-A1D3-4E22-8CEC-60D0F0CA93BF}" destId="{1411C707-71F6-4966-9E36-565E3C41986B}" srcOrd="1" destOrd="0" parTransId="{4C276321-8DCD-4221-A90A-E9DF7C8E6668}" sibTransId="{9A885549-17B8-45F0-94BE-96701AFB30F3}"/>
    <dgm:cxn modelId="{D5689A9C-A23A-498D-8E83-D485A3A88EB6}" type="presOf" srcId="{F8F085E4-8A80-4493-8CD8-A6B2D5965BFE}" destId="{A977D19B-BAA3-410F-AB50-72C0AC642FB5}" srcOrd="0" destOrd="0" presId="urn:microsoft.com/office/officeart/2005/8/layout/process1"/>
    <dgm:cxn modelId="{FE6E629E-E2F1-474E-95BE-493EBF4D5A03}" srcId="{ED9B43E9-A1D3-4E22-8CEC-60D0F0CA93BF}" destId="{C6CC2D34-3FF9-4A2F-BBC3-07EB40FA5AF3}" srcOrd="3" destOrd="0" parTransId="{D7547226-775E-48D1-AFF7-15A10C906B6E}" sibTransId="{2861C4D4-0844-4084-954E-DE0627F046A2}"/>
    <dgm:cxn modelId="{103C75BF-C4D0-488B-AE09-305AF430D5EC}" type="presOf" srcId="{1411C707-71F6-4966-9E36-565E3C41986B}" destId="{85299865-1DAF-4BAE-8ED9-BFD30FBCB63D}" srcOrd="0" destOrd="0" presId="urn:microsoft.com/office/officeart/2005/8/layout/process1"/>
    <dgm:cxn modelId="{4DC0FDC4-B5A5-4DDB-B544-11CC8AF53DCB}" type="presOf" srcId="{22413679-0D82-433F-A5A3-D8709F952E5C}" destId="{F53766AE-6321-4DAD-8648-907491A86E74}" srcOrd="0" destOrd="0" presId="urn:microsoft.com/office/officeart/2005/8/layout/process1"/>
    <dgm:cxn modelId="{0EB6E3DE-3005-4161-9280-61FB7ECDA657}" type="presOf" srcId="{9A885549-17B8-45F0-94BE-96701AFB30F3}" destId="{A253E76B-8A63-4A74-8541-C55F49CEFD55}" srcOrd="0" destOrd="0" presId="urn:microsoft.com/office/officeart/2005/8/layout/process1"/>
    <dgm:cxn modelId="{CB1DA6FE-7F49-41F6-B7E8-8E848F5C418C}" type="presOf" srcId="{C6CC2D34-3FF9-4A2F-BBC3-07EB40FA5AF3}" destId="{1D06584D-94EF-41F5-97DC-2F46DF616AF0}" srcOrd="0" destOrd="0" presId="urn:microsoft.com/office/officeart/2005/8/layout/process1"/>
    <dgm:cxn modelId="{4C6E79A2-DEED-41FE-8485-466A7A5C22A6}" type="presParOf" srcId="{A1A08222-DBF4-4BF8-B9E3-1EA93136E022}" destId="{F53766AE-6321-4DAD-8648-907491A86E74}" srcOrd="0" destOrd="0" presId="urn:microsoft.com/office/officeart/2005/8/layout/process1"/>
    <dgm:cxn modelId="{DE6EF7FF-2ACF-4FE8-888C-204BEB146412}" type="presParOf" srcId="{A1A08222-DBF4-4BF8-B9E3-1EA93136E022}" destId="{782ACA40-0B93-4EFA-927E-8AA823FA6475}" srcOrd="1" destOrd="0" presId="urn:microsoft.com/office/officeart/2005/8/layout/process1"/>
    <dgm:cxn modelId="{3D4FE195-69E1-4809-BE00-CFB513DDA356}" type="presParOf" srcId="{782ACA40-0B93-4EFA-927E-8AA823FA6475}" destId="{81051AB6-4E00-4694-B60D-2DCA828176B2}" srcOrd="0" destOrd="0" presId="urn:microsoft.com/office/officeart/2005/8/layout/process1"/>
    <dgm:cxn modelId="{BD2B587E-6A04-4834-B859-BB8617EB99BE}" type="presParOf" srcId="{A1A08222-DBF4-4BF8-B9E3-1EA93136E022}" destId="{85299865-1DAF-4BAE-8ED9-BFD30FBCB63D}" srcOrd="2" destOrd="0" presId="urn:microsoft.com/office/officeart/2005/8/layout/process1"/>
    <dgm:cxn modelId="{440CD7BC-17D5-4C69-A6BC-2D3D8151C5E4}" type="presParOf" srcId="{A1A08222-DBF4-4BF8-B9E3-1EA93136E022}" destId="{A253E76B-8A63-4A74-8541-C55F49CEFD55}" srcOrd="3" destOrd="0" presId="urn:microsoft.com/office/officeart/2005/8/layout/process1"/>
    <dgm:cxn modelId="{CAF193FE-58A5-43BA-8685-849B905CAC88}" type="presParOf" srcId="{A253E76B-8A63-4A74-8541-C55F49CEFD55}" destId="{A2FAC8EF-CDBA-4B93-BFE2-6C8837CCE4A6}" srcOrd="0" destOrd="0" presId="urn:microsoft.com/office/officeart/2005/8/layout/process1"/>
    <dgm:cxn modelId="{A6557813-18B1-408E-A99C-3514047A70FD}" type="presParOf" srcId="{A1A08222-DBF4-4BF8-B9E3-1EA93136E022}" destId="{AE3EC101-E05A-40AE-8869-285FC04695AF}" srcOrd="4" destOrd="0" presId="urn:microsoft.com/office/officeart/2005/8/layout/process1"/>
    <dgm:cxn modelId="{FF8EFF08-88E5-4C34-9C38-4955FC7395BD}" type="presParOf" srcId="{A1A08222-DBF4-4BF8-B9E3-1EA93136E022}" destId="{A977D19B-BAA3-410F-AB50-72C0AC642FB5}" srcOrd="5" destOrd="0" presId="urn:microsoft.com/office/officeart/2005/8/layout/process1"/>
    <dgm:cxn modelId="{6CA3E876-B3E5-4531-972B-D92F8C47698A}" type="presParOf" srcId="{A977D19B-BAA3-410F-AB50-72C0AC642FB5}" destId="{04E7F3A3-F260-4D8D-B89E-37D89D752D60}" srcOrd="0" destOrd="0" presId="urn:microsoft.com/office/officeart/2005/8/layout/process1"/>
    <dgm:cxn modelId="{0B2B8C3D-D101-407F-A6BD-0F36CFFBADBC}" type="presParOf" srcId="{A1A08222-DBF4-4BF8-B9E3-1EA93136E022}" destId="{1D06584D-94EF-41F5-97DC-2F46DF616AF0}"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Call an ambulance (999/112), send someone to get an AED</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Administer CPR – start with 30 chest compressions</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Give 2 effective rescue breaths</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4E51E0EB-B88D-48FD-AB68-F3D6D9695014}">
      <dgm:prSet phldrT="[Text]" custT="1"/>
      <dgm:spPr/>
      <dgm:t>
        <a:bodyPr/>
        <a:lstStyle/>
        <a:p>
          <a:r>
            <a:rPr lang="en-GB" sz="1600" dirty="0"/>
            <a:t>Continue with CPR 30:2</a:t>
          </a:r>
        </a:p>
      </dgm:t>
    </dgm:pt>
    <dgm:pt modelId="{B22AE73A-EB96-4C34-8CD2-AE4D52EBBDE9}" type="parTrans" cxnId="{D7D65C7C-EED1-4F3A-92A7-76F60242B6BA}">
      <dgm:prSet/>
      <dgm:spPr/>
      <dgm:t>
        <a:bodyPr/>
        <a:lstStyle/>
        <a:p>
          <a:endParaRPr lang="en-GB"/>
        </a:p>
      </dgm:t>
    </dgm:pt>
    <dgm:pt modelId="{5A7AB32E-A064-47E2-8301-B47320688616}" type="sibTrans" cxnId="{D7D65C7C-EED1-4F3A-92A7-76F60242B6BA}">
      <dgm:prSet/>
      <dgm:spPr/>
      <dgm:t>
        <a:bodyPr/>
        <a:lstStyle/>
        <a:p>
          <a:endParaRPr lang="en-GB"/>
        </a:p>
      </dgm:t>
    </dgm:pt>
    <dgm:pt modelId="{A1A08222-DBF4-4BF8-B9E3-1EA93136E022}" type="pres">
      <dgm:prSet presAssocID="{ED9B43E9-A1D3-4E22-8CEC-60D0F0CA93BF}" presName="Name0" presStyleCnt="0">
        <dgm:presLayoutVars>
          <dgm:dir val="rev"/>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643BC95B-FBC4-4AA2-8CCF-AD2B50A77243}" type="pres">
      <dgm:prSet presAssocID="{4E51E0EB-B88D-48FD-AB68-F3D6D9695014}" presName="node" presStyleLbl="node1" presStyleIdx="3" presStyleCnt="4">
        <dgm:presLayoutVars>
          <dgm:bulletEnabled val="1"/>
        </dgm:presLayoutVars>
      </dgm:prSet>
      <dgm:spPr/>
    </dgm:pt>
  </dgm:ptLst>
  <dgm:cxnLst>
    <dgm:cxn modelId="{86B8921E-5F17-438D-ADB8-D8133767288C}" type="presOf" srcId="{F8F085E4-8A80-4493-8CD8-A6B2D5965BFE}" destId="{A977D19B-BAA3-410F-AB50-72C0AC642FB5}" srcOrd="0" destOrd="0" presId="urn:microsoft.com/office/officeart/2005/8/layout/process1"/>
    <dgm:cxn modelId="{9B990A29-68F2-4E68-99EF-0D13C7556167}" type="presOf" srcId="{9A885549-17B8-45F0-94BE-96701AFB30F3}" destId="{A253E76B-8A63-4A74-8541-C55F49CEFD55}"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98090E2F-8E20-4C39-88BF-9321DFE1E7DD}" type="presOf" srcId="{9A885549-17B8-45F0-94BE-96701AFB30F3}" destId="{A2FAC8EF-CDBA-4B93-BFE2-6C8837CCE4A6}" srcOrd="1" destOrd="0" presId="urn:microsoft.com/office/officeart/2005/8/layout/process1"/>
    <dgm:cxn modelId="{E0C9C368-D7B2-437B-ABE6-6DC2080795C0}" type="presOf" srcId="{B2A46482-E2F7-484B-BA3E-31433C856FC6}" destId="{81051AB6-4E00-4694-B60D-2DCA828176B2}" srcOrd="1" destOrd="0" presId="urn:microsoft.com/office/officeart/2005/8/layout/process1"/>
    <dgm:cxn modelId="{756FA84C-A0B8-4372-B12E-CA19B4122481}" type="presOf" srcId="{4E51E0EB-B88D-48FD-AB68-F3D6D9695014}" destId="{643BC95B-FBC4-4AA2-8CCF-AD2B50A77243}" srcOrd="0" destOrd="0" presId="urn:microsoft.com/office/officeart/2005/8/layout/process1"/>
    <dgm:cxn modelId="{721C0774-9438-4907-86E7-876D32B57D87}" type="presOf" srcId="{0F5CF1FE-79D6-4943-B7FD-FB54C575CA63}" destId="{AE3EC101-E05A-40AE-8869-285FC04695AF}"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DD5DA17B-6A44-455B-B268-850C325BFF36}" srcId="{ED9B43E9-A1D3-4E22-8CEC-60D0F0CA93BF}" destId="{1411C707-71F6-4966-9E36-565E3C41986B}" srcOrd="1" destOrd="0" parTransId="{4C276321-8DCD-4221-A90A-E9DF7C8E6668}" sibTransId="{9A885549-17B8-45F0-94BE-96701AFB30F3}"/>
    <dgm:cxn modelId="{D7D65C7C-EED1-4F3A-92A7-76F60242B6BA}" srcId="{ED9B43E9-A1D3-4E22-8CEC-60D0F0CA93BF}" destId="{4E51E0EB-B88D-48FD-AB68-F3D6D9695014}" srcOrd="3" destOrd="0" parTransId="{B22AE73A-EB96-4C34-8CD2-AE4D52EBBDE9}" sibTransId="{5A7AB32E-A064-47E2-8301-B47320688616}"/>
    <dgm:cxn modelId="{6097A68D-0F1B-46FD-A36D-F459C2EE3196}" type="presOf" srcId="{ED9B43E9-A1D3-4E22-8CEC-60D0F0CA93BF}" destId="{A1A08222-DBF4-4BF8-B9E3-1EA93136E022}" srcOrd="0" destOrd="0" presId="urn:microsoft.com/office/officeart/2005/8/layout/process1"/>
    <dgm:cxn modelId="{E7FFBAA4-175C-4F24-9C1D-99A98A0CFF2B}" type="presOf" srcId="{F8F085E4-8A80-4493-8CD8-A6B2D5965BFE}" destId="{04E7F3A3-F260-4D8D-B89E-37D89D752D60}" srcOrd="1" destOrd="0" presId="urn:microsoft.com/office/officeart/2005/8/layout/process1"/>
    <dgm:cxn modelId="{13CE20CE-F919-4391-8DE0-6A10B4F51052}" type="presOf" srcId="{1411C707-71F6-4966-9E36-565E3C41986B}" destId="{85299865-1DAF-4BAE-8ED9-BFD30FBCB63D}" srcOrd="0" destOrd="0" presId="urn:microsoft.com/office/officeart/2005/8/layout/process1"/>
    <dgm:cxn modelId="{6BF47FDB-7B5D-44E2-9991-2CC6D79489E4}" type="presOf" srcId="{B2A46482-E2F7-484B-BA3E-31433C856FC6}" destId="{782ACA40-0B93-4EFA-927E-8AA823FA6475}" srcOrd="0" destOrd="0" presId="urn:microsoft.com/office/officeart/2005/8/layout/process1"/>
    <dgm:cxn modelId="{73A9B0F5-D60E-43F5-81E5-02C75A7EEF32}" type="presOf" srcId="{22413679-0D82-433F-A5A3-D8709F952E5C}" destId="{F53766AE-6321-4DAD-8648-907491A86E74}" srcOrd="0" destOrd="0" presId="urn:microsoft.com/office/officeart/2005/8/layout/process1"/>
    <dgm:cxn modelId="{0DCE806C-59C5-41A9-8A56-1FFDE22CA001}" type="presParOf" srcId="{A1A08222-DBF4-4BF8-B9E3-1EA93136E022}" destId="{F53766AE-6321-4DAD-8648-907491A86E74}" srcOrd="0" destOrd="0" presId="urn:microsoft.com/office/officeart/2005/8/layout/process1"/>
    <dgm:cxn modelId="{D6762A99-E0F7-441F-96AF-C2094AE1898F}" type="presParOf" srcId="{A1A08222-DBF4-4BF8-B9E3-1EA93136E022}" destId="{782ACA40-0B93-4EFA-927E-8AA823FA6475}" srcOrd="1" destOrd="0" presId="urn:microsoft.com/office/officeart/2005/8/layout/process1"/>
    <dgm:cxn modelId="{84842113-53F1-4198-A50D-BD7AA8E01353}" type="presParOf" srcId="{782ACA40-0B93-4EFA-927E-8AA823FA6475}" destId="{81051AB6-4E00-4694-B60D-2DCA828176B2}" srcOrd="0" destOrd="0" presId="urn:microsoft.com/office/officeart/2005/8/layout/process1"/>
    <dgm:cxn modelId="{B8D595A9-F723-46D4-930C-78BB4C88615F}" type="presParOf" srcId="{A1A08222-DBF4-4BF8-B9E3-1EA93136E022}" destId="{85299865-1DAF-4BAE-8ED9-BFD30FBCB63D}" srcOrd="2" destOrd="0" presId="urn:microsoft.com/office/officeart/2005/8/layout/process1"/>
    <dgm:cxn modelId="{63D72855-06CF-4EA3-8101-EEAABA756D0C}" type="presParOf" srcId="{A1A08222-DBF4-4BF8-B9E3-1EA93136E022}" destId="{A253E76B-8A63-4A74-8541-C55F49CEFD55}" srcOrd="3" destOrd="0" presId="urn:microsoft.com/office/officeart/2005/8/layout/process1"/>
    <dgm:cxn modelId="{52FE7BD0-E720-4676-B25A-5421C2842C50}" type="presParOf" srcId="{A253E76B-8A63-4A74-8541-C55F49CEFD55}" destId="{A2FAC8EF-CDBA-4B93-BFE2-6C8837CCE4A6}" srcOrd="0" destOrd="0" presId="urn:microsoft.com/office/officeart/2005/8/layout/process1"/>
    <dgm:cxn modelId="{6197C544-D280-4B9F-ABA5-B5495F37F527}" type="presParOf" srcId="{A1A08222-DBF4-4BF8-B9E3-1EA93136E022}" destId="{AE3EC101-E05A-40AE-8869-285FC04695AF}" srcOrd="4" destOrd="0" presId="urn:microsoft.com/office/officeart/2005/8/layout/process1"/>
    <dgm:cxn modelId="{6DFC7389-68E1-480B-9715-A25AABFFC213}" type="presParOf" srcId="{A1A08222-DBF4-4BF8-B9E3-1EA93136E022}" destId="{A977D19B-BAA3-410F-AB50-72C0AC642FB5}" srcOrd="5" destOrd="0" presId="urn:microsoft.com/office/officeart/2005/8/layout/process1"/>
    <dgm:cxn modelId="{E6D9FF4E-3129-4BBC-9272-34405E160A36}" type="presParOf" srcId="{A977D19B-BAA3-410F-AB50-72C0AC642FB5}" destId="{04E7F3A3-F260-4D8D-B89E-37D89D752D60}" srcOrd="0" destOrd="0" presId="urn:microsoft.com/office/officeart/2005/8/layout/process1"/>
    <dgm:cxn modelId="{4E7E2D6F-7ECD-4D71-ACEB-2D0A4705FD55}" type="presParOf" srcId="{A1A08222-DBF4-4BF8-B9E3-1EA93136E022}" destId="{643BC95B-FBC4-4AA2-8CCF-AD2B50A7724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danger</a:t>
          </a:r>
        </a:p>
      </dsp:txBody>
      <dsp:txXfrm>
        <a:off x="38382" y="342822"/>
        <a:ext cx="1864683" cy="1091640"/>
      </dsp:txXfrm>
    </dsp:sp>
    <dsp:sp modelId="{782ACA40-0B93-4EFA-927E-8AA823FA6475}">
      <dsp:nvSpPr>
        <dsp:cNvPr id="0" name=""/>
        <dsp:cNvSpPr/>
      </dsp:nvSpPr>
      <dsp:spPr>
        <a:xfrm>
          <a:off x="213028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2130288" y="744856"/>
        <a:ext cx="286798" cy="287572"/>
      </dsp:txXfrm>
    </dsp:sp>
    <dsp:sp modelId="{85299865-1DAF-4BAE-8ED9-BFD30FBCB63D}">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response</a:t>
          </a:r>
        </a:p>
      </dsp:txBody>
      <dsp:txXfrm>
        <a:off x="2744032" y="342822"/>
        <a:ext cx="1864683" cy="1091640"/>
      </dsp:txXfrm>
    </dsp:sp>
    <dsp:sp modelId="{A253E76B-8A63-4A74-8541-C55F49CEFD55}">
      <dsp:nvSpPr>
        <dsp:cNvPr id="0" name=""/>
        <dsp:cNvSpPr/>
      </dsp:nvSpPr>
      <dsp:spPr>
        <a:xfrm>
          <a:off x="483593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4835939" y="744856"/>
        <a:ext cx="286798" cy="287572"/>
      </dsp:txXfrm>
    </dsp:sp>
    <dsp:sp modelId="{AE3EC101-E05A-40AE-8869-285FC04695AF}">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Open the airway</a:t>
          </a:r>
        </a:p>
      </dsp:txBody>
      <dsp:txXfrm>
        <a:off x="5449683" y="342822"/>
        <a:ext cx="1864683" cy="1091640"/>
      </dsp:txXfrm>
    </dsp:sp>
    <dsp:sp modelId="{A977D19B-BAA3-410F-AB50-72C0AC642FB5}">
      <dsp:nvSpPr>
        <dsp:cNvPr id="0" name=""/>
        <dsp:cNvSpPr/>
      </dsp:nvSpPr>
      <dsp:spPr>
        <a:xfrm>
          <a:off x="754158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7541589" y="744856"/>
        <a:ext cx="286798" cy="287572"/>
      </dsp:txXfrm>
    </dsp:sp>
    <dsp:sp modelId="{1D06584D-94EF-41F5-97DC-2F46DF616AF0}">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Look, listen and feel for normal breathing for 10 seconds</a:t>
          </a:r>
        </a:p>
      </dsp:txBody>
      <dsp:txXfrm>
        <a:off x="8155334" y="342822"/>
        <a:ext cx="1864683" cy="1091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Call an ambulance (999/112), send someone to get an AED</a:t>
          </a:r>
        </a:p>
      </dsp:txBody>
      <dsp:txXfrm>
        <a:off x="8155334" y="342822"/>
        <a:ext cx="1864683" cy="1091640"/>
      </dsp:txXfrm>
    </dsp:sp>
    <dsp:sp modelId="{782ACA40-0B93-4EFA-927E-8AA823FA6475}">
      <dsp:nvSpPr>
        <dsp:cNvPr id="0" name=""/>
        <dsp:cNvSpPr/>
      </dsp:nvSpPr>
      <dsp:spPr>
        <a:xfrm rot="10800000">
          <a:off x="751839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7641312" y="744856"/>
        <a:ext cx="286798" cy="287572"/>
      </dsp:txXfrm>
    </dsp:sp>
    <dsp:sp modelId="{85299865-1DAF-4BAE-8ED9-BFD30FBCB63D}">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Administer CPR – start with 30 chest compressions</a:t>
          </a:r>
        </a:p>
      </dsp:txBody>
      <dsp:txXfrm>
        <a:off x="5449683" y="342822"/>
        <a:ext cx="1864683" cy="1091640"/>
      </dsp:txXfrm>
    </dsp:sp>
    <dsp:sp modelId="{A253E76B-8A63-4A74-8541-C55F49CEFD55}">
      <dsp:nvSpPr>
        <dsp:cNvPr id="0" name=""/>
        <dsp:cNvSpPr/>
      </dsp:nvSpPr>
      <dsp:spPr>
        <a:xfrm rot="10800000">
          <a:off x="481274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4935661" y="744856"/>
        <a:ext cx="286798" cy="287572"/>
      </dsp:txXfrm>
    </dsp:sp>
    <dsp:sp modelId="{AE3EC101-E05A-40AE-8869-285FC04695AF}">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Give 2 effective rescue breaths</a:t>
          </a:r>
        </a:p>
      </dsp:txBody>
      <dsp:txXfrm>
        <a:off x="2744032" y="342822"/>
        <a:ext cx="1864683" cy="1091640"/>
      </dsp:txXfrm>
    </dsp:sp>
    <dsp:sp modelId="{A977D19B-BAA3-410F-AB50-72C0AC642FB5}">
      <dsp:nvSpPr>
        <dsp:cNvPr id="0" name=""/>
        <dsp:cNvSpPr/>
      </dsp:nvSpPr>
      <dsp:spPr>
        <a:xfrm rot="10800000">
          <a:off x="210709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2230011" y="744856"/>
        <a:ext cx="286798" cy="287572"/>
      </dsp:txXfrm>
    </dsp:sp>
    <dsp:sp modelId="{643BC95B-FBC4-4AA2-8CCF-AD2B50A77243}">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Continue with CPR 30:2</a:t>
          </a:r>
        </a:p>
      </dsp:txBody>
      <dsp:txXfrm>
        <a:off x="38382" y="342822"/>
        <a:ext cx="1864683" cy="109164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093BF-67C9-425C-BF04-06F7A4D3DE47}" type="datetimeFigureOut">
              <a:rPr lang="en-GB" smtClean="0"/>
              <a:t>15/01/2019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7ABBC-67EF-4B14-8739-5E6161CC4D04}" type="slidenum">
              <a:rPr lang="en-GB" smtClean="0"/>
              <a:t>‹#›</a:t>
            </a:fld>
            <a:endParaRPr lang="en-GB"/>
          </a:p>
        </p:txBody>
      </p:sp>
    </p:spTree>
    <p:extLst>
      <p:ext uri="{BB962C8B-B14F-4D97-AF65-F5344CB8AC3E}">
        <p14:creationId xmlns:p14="http://schemas.microsoft.com/office/powerpoint/2010/main" val="934796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71052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73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7869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975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05410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3246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63762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013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919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751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userDrawn="1"/>
        </p:nvSpPr>
        <p:spPr>
          <a:xfrm>
            <a:off x="0" y="6579403"/>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userDrawn="1"/>
        </p:nvSpPr>
        <p:spPr>
          <a:xfrm>
            <a:off x="0" y="6625122"/>
            <a:ext cx="12192000" cy="255737"/>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986680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8000" dirty="0"/>
              <a:t>First Aid at Work</a:t>
            </a:r>
            <a:br>
              <a:rPr lang="en-GB" dirty="0"/>
            </a:br>
            <a:r>
              <a:rPr lang="en-GB" sz="2800" dirty="0"/>
              <a:t>(Level 3) </a:t>
            </a:r>
            <a:br>
              <a:rPr lang="en-GB" sz="2800" dirty="0"/>
            </a:br>
            <a:br>
              <a:rPr lang="en-GB" sz="2800" dirty="0"/>
            </a:br>
            <a:r>
              <a:rPr lang="en-GB" sz="2800" b="1" dirty="0"/>
              <a:t>Day 3</a:t>
            </a:r>
            <a:endParaRPr lang="en-GB" sz="2800" dirty="0"/>
          </a:p>
        </p:txBody>
      </p:sp>
      <p:sp>
        <p:nvSpPr>
          <p:cNvPr id="3" name="Subtitle 2"/>
          <p:cNvSpPr>
            <a:spLocks noGrp="1"/>
          </p:cNvSpPr>
          <p:nvPr>
            <p:ph type="subTitle" idx="1"/>
          </p:nvPr>
        </p:nvSpPr>
        <p:spPr>
          <a:xfrm>
            <a:off x="1524000" y="4420998"/>
            <a:ext cx="9144000" cy="836802"/>
          </a:xfrm>
        </p:spPr>
        <p:txBody>
          <a:bodyPr/>
          <a:lstStyle/>
          <a:p>
            <a:r>
              <a:rPr lang="en-GB" dirty="0"/>
              <a:t>Course tutor: _______________________</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66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3424807"/>
          </a:xfrm>
        </p:spPr>
        <p:txBody>
          <a:bodyPr numCol="1">
            <a:normAutofit/>
          </a:bodyPr>
          <a:lstStyle/>
          <a:p>
            <a:pPr marL="0" lvl="0" indent="0">
              <a:buNone/>
            </a:pPr>
            <a:r>
              <a:rPr lang="en-GB" sz="2000" b="1" dirty="0"/>
              <a:t>By the end of the session you will:</a:t>
            </a:r>
          </a:p>
          <a:p>
            <a:pPr lvl="0">
              <a:buFont typeface="Wingdings" panose="05000000000000000000" pitchFamily="2" charset="2"/>
              <a:buChar char="§"/>
            </a:pPr>
            <a:r>
              <a:rPr lang="en-GB" sz="1400" dirty="0"/>
              <a:t>Be able to provide first aid to a casualty with heat or cold injuries.</a:t>
            </a:r>
          </a:p>
          <a:p>
            <a:pPr lvl="0">
              <a:buFont typeface="Wingdings" panose="05000000000000000000" pitchFamily="2" charset="2"/>
              <a:buChar char="§"/>
            </a:pPr>
            <a:r>
              <a:rPr lang="en-GB" sz="1400" dirty="0"/>
              <a:t>Be able to provide first aid to a casualty with abdominal or crush injuries.</a:t>
            </a:r>
          </a:p>
          <a:p>
            <a:pPr lvl="0">
              <a:buFont typeface="Wingdings" panose="05000000000000000000" pitchFamily="2" charset="2"/>
              <a:buChar char="§"/>
            </a:pPr>
            <a:r>
              <a:rPr lang="en-GB" sz="1400" dirty="0"/>
              <a:t>Be able to assess an incident.</a:t>
            </a:r>
          </a:p>
          <a:p>
            <a:pPr lvl="0">
              <a:buFont typeface="Wingdings" panose="05000000000000000000" pitchFamily="2" charset="2"/>
              <a:buChar char="§"/>
            </a:pPr>
            <a:r>
              <a:rPr lang="en-GB" sz="1400" dirty="0"/>
              <a:t>Be able to conduct a primary and secondary survey.</a:t>
            </a:r>
          </a:p>
          <a:p>
            <a:pPr lvl="0">
              <a:buFont typeface="Wingdings" panose="05000000000000000000" pitchFamily="2" charset="2"/>
              <a:buChar char="§"/>
            </a:pPr>
            <a:r>
              <a:rPr lang="en-GB" sz="1400" dirty="0"/>
              <a:t>Be able to manage an unresponsive casualty.</a:t>
            </a:r>
          </a:p>
          <a:p>
            <a:pPr lvl="0">
              <a:buFont typeface="Wingdings" panose="05000000000000000000" pitchFamily="2" charset="2"/>
              <a:buChar char="§"/>
            </a:pPr>
            <a:r>
              <a:rPr lang="en-GB" sz="1400" dirty="0"/>
              <a:t>Recap learning outcomes of day 1 and day 2.</a:t>
            </a:r>
          </a:p>
        </p:txBody>
      </p:sp>
    </p:spTree>
    <p:extLst>
      <p:ext uri="{BB962C8B-B14F-4D97-AF65-F5344CB8AC3E}">
        <p14:creationId xmlns:p14="http://schemas.microsoft.com/office/powerpoint/2010/main" val="2591304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Recap topics</a:t>
            </a:r>
          </a:p>
        </p:txBody>
      </p:sp>
    </p:spTree>
    <p:extLst>
      <p:ext uri="{BB962C8B-B14F-4D97-AF65-F5344CB8AC3E}">
        <p14:creationId xmlns:p14="http://schemas.microsoft.com/office/powerpoint/2010/main" val="298688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Hypothermia</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3755868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Hypothermia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Hypothermia</a:t>
            </a:r>
          </a:p>
          <a:p>
            <a:pPr marL="0" indent="0">
              <a:buNone/>
            </a:pPr>
            <a:r>
              <a:rPr lang="en-GB" sz="1800" dirty="0">
                <a:ln w="0"/>
                <a:solidFill>
                  <a:schemeClr val="tx1"/>
                </a:solidFill>
              </a:rPr>
              <a:t>When the body is exposed to prolonged cold caused by weather, water etc. the bodies core temperature will drop.  If the bodies core temperature drops below 35°C then the onset of hypothermia will occur.</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Pale, cold skin</a:t>
            </a:r>
          </a:p>
          <a:p>
            <a:pPr>
              <a:buClr>
                <a:srgbClr val="C00000"/>
              </a:buClr>
              <a:buFont typeface="Wingdings" panose="05000000000000000000" pitchFamily="2" charset="2"/>
              <a:buChar char="§"/>
            </a:pPr>
            <a:r>
              <a:rPr lang="en-GB" sz="1800" dirty="0">
                <a:solidFill>
                  <a:srgbClr val="C00000"/>
                </a:solidFill>
              </a:rPr>
              <a:t> Shivering at onset then the muscles will stiffen as the condition gets worse</a:t>
            </a:r>
          </a:p>
          <a:p>
            <a:pPr>
              <a:buClr>
                <a:srgbClr val="C00000"/>
              </a:buClr>
              <a:buFont typeface="Wingdings" panose="05000000000000000000" pitchFamily="2" charset="2"/>
              <a:buChar char="§"/>
            </a:pPr>
            <a:r>
              <a:rPr lang="en-GB" sz="1800" dirty="0">
                <a:solidFill>
                  <a:srgbClr val="C00000"/>
                </a:solidFill>
              </a:rPr>
              <a:t> Lethargic</a:t>
            </a:r>
          </a:p>
          <a:p>
            <a:pPr>
              <a:buClr>
                <a:srgbClr val="C00000"/>
              </a:buClr>
              <a:buFont typeface="Wingdings" panose="05000000000000000000" pitchFamily="2" charset="2"/>
              <a:buChar char="§"/>
            </a:pPr>
            <a:r>
              <a:rPr lang="en-GB" sz="1800" dirty="0">
                <a:solidFill>
                  <a:srgbClr val="C00000"/>
                </a:solidFill>
              </a:rPr>
              <a:t> Breathing, speech and pulse slowing</a:t>
            </a:r>
          </a:p>
          <a:p>
            <a:pPr>
              <a:buClr>
                <a:srgbClr val="C00000"/>
              </a:buClr>
              <a:buFont typeface="Wingdings" panose="05000000000000000000" pitchFamily="2" charset="2"/>
              <a:buChar char="§"/>
            </a:pPr>
            <a:r>
              <a:rPr lang="en-GB" sz="1800" dirty="0">
                <a:solidFill>
                  <a:srgbClr val="C00000"/>
                </a:solidFill>
              </a:rPr>
              <a:t> Disorientation and confusion</a:t>
            </a:r>
          </a:p>
          <a:p>
            <a:pPr>
              <a:buClr>
                <a:srgbClr val="C00000"/>
              </a:buClr>
              <a:buFont typeface="Wingdings" panose="05000000000000000000" pitchFamily="2" charset="2"/>
              <a:buChar char="§"/>
            </a:pPr>
            <a:r>
              <a:rPr lang="en-GB" sz="1800" dirty="0">
                <a:solidFill>
                  <a:srgbClr val="C00000"/>
                </a:solidFill>
              </a:rPr>
              <a:t> Diminishing level of response leading to unconsciousness and death</a:t>
            </a:r>
          </a:p>
        </p:txBody>
      </p:sp>
      <p:sp>
        <p:nvSpPr>
          <p:cNvPr id="5" name="Content Placeholder 5"/>
          <p:cNvSpPr txBox="1"/>
          <p:nvPr/>
        </p:nvSpPr>
        <p:spPr>
          <a:xfrm>
            <a:off x="4997003" y="2781835"/>
            <a:ext cx="6613360" cy="351829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600" dirty="0">
                <a:solidFill>
                  <a:srgbClr val="00B050"/>
                </a:solidFill>
              </a:rPr>
              <a:t> Remove the casualty from the source of the cold</a:t>
            </a:r>
          </a:p>
          <a:p>
            <a:pPr>
              <a:buClr>
                <a:srgbClr val="00B050"/>
              </a:buClr>
              <a:buFont typeface="Wingdings" panose="05000000000000000000" pitchFamily="2" charset="2"/>
              <a:buChar char="§"/>
            </a:pPr>
            <a:r>
              <a:rPr lang="en-GB" sz="1600" dirty="0">
                <a:solidFill>
                  <a:srgbClr val="00B050"/>
                </a:solidFill>
              </a:rPr>
              <a:t> Cover the casualty with blankets or ensure the room is warm (approx. 25°C)</a:t>
            </a:r>
          </a:p>
          <a:p>
            <a:pPr>
              <a:buClr>
                <a:srgbClr val="00B050"/>
              </a:buClr>
              <a:buFont typeface="Wingdings" panose="05000000000000000000" pitchFamily="2" charset="2"/>
              <a:buChar char="§"/>
            </a:pPr>
            <a:r>
              <a:rPr lang="en-GB" sz="1600" dirty="0">
                <a:solidFill>
                  <a:srgbClr val="00B050"/>
                </a:solidFill>
              </a:rPr>
              <a:t> If the casualty is outdoors insulate the casualty from the ground</a:t>
            </a:r>
          </a:p>
          <a:p>
            <a:pPr>
              <a:buClr>
                <a:srgbClr val="00B050"/>
              </a:buClr>
              <a:buFont typeface="Wingdings" panose="05000000000000000000" pitchFamily="2" charset="2"/>
              <a:buChar char="§"/>
            </a:pPr>
            <a:r>
              <a:rPr lang="en-GB" sz="1600" dirty="0">
                <a:solidFill>
                  <a:srgbClr val="00B050"/>
                </a:solidFill>
              </a:rPr>
              <a:t> Give warm drinks</a:t>
            </a:r>
          </a:p>
          <a:p>
            <a:pPr>
              <a:buClr>
                <a:srgbClr val="00B050"/>
              </a:buClr>
              <a:buFont typeface="Wingdings" panose="05000000000000000000" pitchFamily="2" charset="2"/>
              <a:buChar char="§"/>
            </a:pPr>
            <a:r>
              <a:rPr lang="en-GB" sz="1600" dirty="0">
                <a:solidFill>
                  <a:srgbClr val="00B050"/>
                </a:solidFill>
              </a:rPr>
              <a:t> Monitor their condition</a:t>
            </a:r>
          </a:p>
          <a:p>
            <a:pPr>
              <a:buClr>
                <a:srgbClr val="00B050"/>
              </a:buClr>
              <a:buFont typeface="Wingdings" panose="05000000000000000000" pitchFamily="2" charset="2"/>
              <a:buChar char="§"/>
            </a:pPr>
            <a:r>
              <a:rPr lang="en-GB" sz="1600" dirty="0">
                <a:solidFill>
                  <a:srgbClr val="00B050"/>
                </a:solidFill>
              </a:rPr>
              <a:t> Call for medical assistance (999/112) if there is no improvement or is elderly or young</a:t>
            </a:r>
          </a:p>
        </p:txBody>
      </p:sp>
    </p:spTree>
    <p:extLst>
      <p:ext uri="{BB962C8B-B14F-4D97-AF65-F5344CB8AC3E}">
        <p14:creationId xmlns:p14="http://schemas.microsoft.com/office/powerpoint/2010/main" val="408499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Frostbite</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2333629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Frostbite</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Frostbite</a:t>
            </a:r>
          </a:p>
          <a:p>
            <a:pPr marL="0" indent="0">
              <a:buNone/>
            </a:pPr>
            <a:r>
              <a:rPr lang="en-GB" sz="1800" dirty="0">
                <a:ln w="0"/>
                <a:solidFill>
                  <a:schemeClr val="tx1"/>
                </a:solidFill>
              </a:rPr>
              <a:t>Frostbite is a serious medical condition which normally affects the extremities (fingers and toes) by causing damage to the skin due to freezing, this will eventually cause the skin to die.</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Prolonged exposure to extremely cold conditions</a:t>
            </a:r>
          </a:p>
          <a:p>
            <a:pPr>
              <a:buClr>
                <a:srgbClr val="C00000"/>
              </a:buClr>
              <a:buFont typeface="Wingdings" panose="05000000000000000000" pitchFamily="2" charset="2"/>
              <a:buChar char="§"/>
            </a:pPr>
            <a:r>
              <a:rPr lang="en-GB" sz="1800" dirty="0">
                <a:solidFill>
                  <a:srgbClr val="C00000"/>
                </a:solidFill>
              </a:rPr>
              <a:t>  Pins and needles in the first stages of frostbite</a:t>
            </a:r>
          </a:p>
          <a:p>
            <a:pPr>
              <a:buClr>
                <a:srgbClr val="C00000"/>
              </a:buClr>
              <a:buFont typeface="Wingdings" panose="05000000000000000000" pitchFamily="2" charset="2"/>
              <a:buChar char="§"/>
            </a:pPr>
            <a:r>
              <a:rPr lang="en-GB" sz="1800" dirty="0">
                <a:solidFill>
                  <a:srgbClr val="C00000"/>
                </a:solidFill>
              </a:rPr>
              <a:t>  Hardening and stiffening of the skin becoming painful</a:t>
            </a:r>
          </a:p>
          <a:p>
            <a:pPr>
              <a:buClr>
                <a:srgbClr val="C00000"/>
              </a:buClr>
              <a:buFont typeface="Wingdings" panose="05000000000000000000" pitchFamily="2" charset="2"/>
              <a:buChar char="§"/>
            </a:pPr>
            <a:r>
              <a:rPr lang="en-GB" sz="1800" dirty="0">
                <a:solidFill>
                  <a:srgbClr val="C00000"/>
                </a:solidFill>
              </a:rPr>
              <a:t>  Skin will become purple/black and extremely painful in the later stages of frostbite</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casualty from the source of the cold</a:t>
            </a:r>
          </a:p>
          <a:p>
            <a:pPr>
              <a:buClr>
                <a:srgbClr val="00B050"/>
              </a:buClr>
              <a:buFont typeface="Wingdings" panose="05000000000000000000" pitchFamily="2" charset="2"/>
              <a:buChar char="§"/>
            </a:pPr>
            <a:r>
              <a:rPr lang="en-GB" sz="1800" dirty="0">
                <a:solidFill>
                  <a:srgbClr val="00B050"/>
                </a:solidFill>
              </a:rPr>
              <a:t>  Use body heat to warm extremities (e.g. hands under arm pits)</a:t>
            </a:r>
          </a:p>
          <a:p>
            <a:pPr>
              <a:buClr>
                <a:srgbClr val="00B050"/>
              </a:buClr>
              <a:buFont typeface="Wingdings" panose="05000000000000000000" pitchFamily="2" charset="2"/>
              <a:buChar char="§"/>
            </a:pPr>
            <a:r>
              <a:rPr lang="en-GB" sz="1800" dirty="0">
                <a:solidFill>
                  <a:srgbClr val="00B050"/>
                </a:solidFill>
              </a:rPr>
              <a:t>  Cover the body and extremities with blankets</a:t>
            </a:r>
          </a:p>
          <a:p>
            <a:pPr>
              <a:buClr>
                <a:srgbClr val="00B050"/>
              </a:buClr>
              <a:buFont typeface="Wingdings" panose="05000000000000000000" pitchFamily="2" charset="2"/>
              <a:buChar char="§"/>
            </a:pPr>
            <a:r>
              <a:rPr lang="en-GB" sz="1800" dirty="0">
                <a:solidFill>
                  <a:srgbClr val="00B050"/>
                </a:solidFill>
              </a:rPr>
              <a:t>  Call for an ambulance immediately (999/112)</a:t>
            </a:r>
          </a:p>
        </p:txBody>
      </p:sp>
      <p:pic>
        <p:nvPicPr>
          <p:cNvPr id="1026" name="Picture 2" descr="Image result for frostbite">
            <a:extLst>
              <a:ext uri="{FF2B5EF4-FFF2-40B4-BE49-F238E27FC236}">
                <a16:creationId xmlns:a16="http://schemas.microsoft.com/office/drawing/2014/main" id="{8B3BC64A-0D59-420C-A5F5-9DAB8D8DA24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173" t="15414" r="12871"/>
          <a:stretch/>
        </p:blipFill>
        <p:spPr bwMode="auto">
          <a:xfrm>
            <a:off x="5612234" y="4888243"/>
            <a:ext cx="1954636" cy="1604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869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Heat Exhaustion</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50682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Heat Exhaustion</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Heat Exhaustion</a:t>
            </a:r>
          </a:p>
          <a:p>
            <a:pPr marL="0" indent="0">
              <a:buNone/>
            </a:pPr>
            <a:r>
              <a:rPr lang="en-GB" sz="1800" dirty="0">
                <a:ln w="0"/>
                <a:solidFill>
                  <a:schemeClr val="tx1"/>
                </a:solidFill>
              </a:rPr>
              <a:t>Heat exhaustion is caused by the bodies core temperature rising above 37°C.  In attempt to cool down, excessive sweating occurs causing the body to loose vital fluids and salts.  </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Hot flushed skin</a:t>
            </a:r>
          </a:p>
          <a:p>
            <a:pPr>
              <a:buClr>
                <a:srgbClr val="C00000"/>
              </a:buClr>
              <a:buFont typeface="Wingdings" panose="05000000000000000000" pitchFamily="2" charset="2"/>
              <a:buChar char="§"/>
            </a:pPr>
            <a:r>
              <a:rPr lang="en-GB" sz="1800" dirty="0">
                <a:solidFill>
                  <a:srgbClr val="C00000"/>
                </a:solidFill>
              </a:rPr>
              <a:t>  Excessive sweating</a:t>
            </a:r>
          </a:p>
          <a:p>
            <a:pPr>
              <a:buClr>
                <a:srgbClr val="C00000"/>
              </a:buClr>
              <a:buFont typeface="Wingdings" panose="05000000000000000000" pitchFamily="2" charset="2"/>
              <a:buChar char="§"/>
            </a:pPr>
            <a:r>
              <a:rPr lang="en-GB" sz="1800" dirty="0">
                <a:solidFill>
                  <a:srgbClr val="C00000"/>
                </a:solidFill>
              </a:rPr>
              <a:t>  Fatigue</a:t>
            </a:r>
          </a:p>
          <a:p>
            <a:pPr>
              <a:buClr>
                <a:srgbClr val="C00000"/>
              </a:buClr>
              <a:buFont typeface="Wingdings" panose="05000000000000000000" pitchFamily="2" charset="2"/>
              <a:buChar char="§"/>
            </a:pPr>
            <a:r>
              <a:rPr lang="en-GB" sz="1800" dirty="0">
                <a:solidFill>
                  <a:srgbClr val="C00000"/>
                </a:solidFill>
              </a:rPr>
              <a:t>  Headache, nausea and vomiting</a:t>
            </a:r>
          </a:p>
          <a:p>
            <a:pPr>
              <a:buClr>
                <a:srgbClr val="C00000"/>
              </a:buClr>
              <a:buFont typeface="Wingdings" panose="05000000000000000000" pitchFamily="2" charset="2"/>
              <a:buChar char="§"/>
            </a:pPr>
            <a:r>
              <a:rPr lang="en-GB" sz="1800" dirty="0">
                <a:solidFill>
                  <a:srgbClr val="C00000"/>
                </a:solidFill>
              </a:rPr>
              <a:t>  Rapid pulse</a:t>
            </a:r>
          </a:p>
          <a:p>
            <a:pPr>
              <a:buClr>
                <a:srgbClr val="C00000"/>
              </a:buClr>
              <a:buFont typeface="Wingdings" panose="05000000000000000000" pitchFamily="2" charset="2"/>
              <a:buChar char="§"/>
            </a:pPr>
            <a:r>
              <a:rPr lang="en-GB" sz="1800" dirty="0">
                <a:solidFill>
                  <a:srgbClr val="C00000"/>
                </a:solidFill>
              </a:rPr>
              <a:t>  Confusion</a:t>
            </a:r>
          </a:p>
          <a:p>
            <a:pPr>
              <a:buClr>
                <a:srgbClr val="C00000"/>
              </a:buClr>
              <a:buFont typeface="Wingdings" panose="05000000000000000000" pitchFamily="2" charset="2"/>
              <a:buChar char="§"/>
            </a:pPr>
            <a:r>
              <a:rPr lang="en-GB" sz="1800" dirty="0">
                <a:solidFill>
                  <a:srgbClr val="C00000"/>
                </a:solidFill>
              </a:rPr>
              <a:t>  Urinating less (urine dark in colour)</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Move the casualty to a cool place</a:t>
            </a:r>
          </a:p>
          <a:p>
            <a:pPr>
              <a:buClr>
                <a:srgbClr val="00B050"/>
              </a:buClr>
              <a:buFont typeface="Wingdings" panose="05000000000000000000" pitchFamily="2" charset="2"/>
              <a:buChar char="§"/>
            </a:pPr>
            <a:r>
              <a:rPr lang="en-GB" sz="1800" dirty="0">
                <a:solidFill>
                  <a:srgbClr val="00B050"/>
                </a:solidFill>
              </a:rPr>
              <a:t>  Give the casualty a sports energy drink or water to rehydrate</a:t>
            </a:r>
          </a:p>
          <a:p>
            <a:pPr>
              <a:buClr>
                <a:srgbClr val="00B050"/>
              </a:buClr>
              <a:buFont typeface="Wingdings" panose="05000000000000000000" pitchFamily="2" charset="2"/>
              <a:buChar char="§"/>
            </a:pPr>
            <a:r>
              <a:rPr lang="en-GB" sz="1800" dirty="0">
                <a:solidFill>
                  <a:srgbClr val="00B050"/>
                </a:solidFill>
              </a:rPr>
              <a:t>  Remove any excessive clothing</a:t>
            </a:r>
          </a:p>
          <a:p>
            <a:pPr>
              <a:buClr>
                <a:srgbClr val="00B050"/>
              </a:buClr>
              <a:buFont typeface="Wingdings" panose="05000000000000000000" pitchFamily="2" charset="2"/>
              <a:buChar char="§"/>
            </a:pPr>
            <a:r>
              <a:rPr lang="en-GB" sz="1800" dirty="0">
                <a:solidFill>
                  <a:srgbClr val="00B050"/>
                </a:solidFill>
              </a:rPr>
              <a:t>  Monitor the casualty’s response levels</a:t>
            </a:r>
          </a:p>
          <a:p>
            <a:pPr>
              <a:buClr>
                <a:srgbClr val="00B050"/>
              </a:buClr>
              <a:buFont typeface="Wingdings" panose="05000000000000000000" pitchFamily="2" charset="2"/>
              <a:buChar char="§"/>
            </a:pPr>
            <a:r>
              <a:rPr lang="en-GB" sz="1800" dirty="0">
                <a:solidFill>
                  <a:srgbClr val="00B050"/>
                </a:solidFill>
              </a:rPr>
              <a:t>  Call for medical assistance (999/112)</a:t>
            </a:r>
          </a:p>
        </p:txBody>
      </p:sp>
    </p:spTree>
    <p:extLst>
      <p:ext uri="{BB962C8B-B14F-4D97-AF65-F5344CB8AC3E}">
        <p14:creationId xmlns:p14="http://schemas.microsoft.com/office/powerpoint/2010/main" val="1695122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Heatstroke</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3627985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Heatstroke</a:t>
            </a:r>
          </a:p>
        </p:txBody>
      </p:sp>
      <p:sp>
        <p:nvSpPr>
          <p:cNvPr id="8" name="Content Placeholder 7"/>
          <p:cNvSpPr>
            <a:spLocks noGrp="1"/>
          </p:cNvSpPr>
          <p:nvPr>
            <p:ph idx="1"/>
          </p:nvPr>
        </p:nvSpPr>
        <p:spPr>
          <a:xfrm>
            <a:off x="1097280" y="1737364"/>
            <a:ext cx="10058400" cy="1405080"/>
          </a:xfrm>
        </p:spPr>
        <p:txBody>
          <a:bodyPr>
            <a:normAutofit/>
          </a:bodyPr>
          <a:lstStyle/>
          <a:p>
            <a:pPr marL="0" indent="0">
              <a:buNone/>
            </a:pPr>
            <a:r>
              <a:rPr lang="en-GB" sz="2400" b="1" dirty="0">
                <a:ln w="0"/>
                <a:solidFill>
                  <a:srgbClr val="0070C0"/>
                </a:solidFill>
              </a:rPr>
              <a:t>Heatstroke</a:t>
            </a:r>
          </a:p>
          <a:p>
            <a:pPr marL="0" indent="0">
              <a:buNone/>
            </a:pPr>
            <a:r>
              <a:rPr lang="en-GB" sz="1800" dirty="0">
                <a:ln w="0"/>
                <a:solidFill>
                  <a:schemeClr val="tx1"/>
                </a:solidFill>
              </a:rPr>
              <a:t>Heatstroke is when the hypothalamus (the bodies temperature regulator) ceases working and the body can not cool down through normal actions such as sweating.  The core temperature rises above 40°C which is very dangerous.</a:t>
            </a:r>
          </a:p>
        </p:txBody>
      </p:sp>
      <p:sp>
        <p:nvSpPr>
          <p:cNvPr id="4" name="Content Placeholder 4"/>
          <p:cNvSpPr txBox="1"/>
          <p:nvPr/>
        </p:nvSpPr>
        <p:spPr>
          <a:xfrm>
            <a:off x="1097280" y="3142444"/>
            <a:ext cx="3899722" cy="3181081"/>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High temperature and dry skin</a:t>
            </a:r>
          </a:p>
          <a:p>
            <a:pPr>
              <a:buClr>
                <a:srgbClr val="C00000"/>
              </a:buClr>
              <a:buFont typeface="Wingdings" panose="05000000000000000000" pitchFamily="2" charset="2"/>
              <a:buChar char="§"/>
            </a:pPr>
            <a:r>
              <a:rPr lang="en-GB" sz="1800" dirty="0">
                <a:solidFill>
                  <a:srgbClr val="C00000"/>
                </a:solidFill>
              </a:rPr>
              <a:t>  Nausea, dizziness and vomiting</a:t>
            </a:r>
          </a:p>
          <a:p>
            <a:pPr>
              <a:buClr>
                <a:srgbClr val="C00000"/>
              </a:buClr>
              <a:buFont typeface="Wingdings" panose="05000000000000000000" pitchFamily="2" charset="2"/>
              <a:buChar char="§"/>
            </a:pPr>
            <a:r>
              <a:rPr lang="en-GB" sz="1800" dirty="0">
                <a:solidFill>
                  <a:srgbClr val="C00000"/>
                </a:solidFill>
              </a:rPr>
              <a:t>  Intense headache</a:t>
            </a:r>
          </a:p>
          <a:p>
            <a:pPr>
              <a:buClr>
                <a:srgbClr val="C00000"/>
              </a:buClr>
              <a:buFont typeface="Wingdings" panose="05000000000000000000" pitchFamily="2" charset="2"/>
              <a:buChar char="§"/>
            </a:pPr>
            <a:r>
              <a:rPr lang="en-GB" sz="1800" dirty="0">
                <a:solidFill>
                  <a:srgbClr val="C00000"/>
                </a:solidFill>
              </a:rPr>
              <a:t>  Lower response levels</a:t>
            </a:r>
          </a:p>
          <a:p>
            <a:pPr>
              <a:buClr>
                <a:srgbClr val="C00000"/>
              </a:buClr>
              <a:buFont typeface="Wingdings" panose="05000000000000000000" pitchFamily="2" charset="2"/>
              <a:buChar char="§"/>
            </a:pPr>
            <a:r>
              <a:rPr lang="en-GB" sz="1800" dirty="0">
                <a:solidFill>
                  <a:srgbClr val="C00000"/>
                </a:solidFill>
              </a:rPr>
              <a:t>  Rapid pulse and breathing</a:t>
            </a:r>
          </a:p>
          <a:p>
            <a:pPr>
              <a:buClr>
                <a:srgbClr val="C00000"/>
              </a:buClr>
              <a:buFont typeface="Wingdings" panose="05000000000000000000" pitchFamily="2" charset="2"/>
              <a:buChar char="§"/>
            </a:pPr>
            <a:r>
              <a:rPr lang="en-GB" sz="1800" dirty="0">
                <a:solidFill>
                  <a:srgbClr val="C00000"/>
                </a:solidFill>
              </a:rPr>
              <a:t>  Muscle cramps</a:t>
            </a:r>
          </a:p>
          <a:p>
            <a:pPr>
              <a:buClr>
                <a:srgbClr val="C00000"/>
              </a:buClr>
              <a:buFont typeface="Wingdings" panose="05000000000000000000" pitchFamily="2" charset="2"/>
              <a:buChar char="§"/>
            </a:pPr>
            <a:r>
              <a:rPr lang="en-GB" sz="1800" dirty="0">
                <a:solidFill>
                  <a:srgbClr val="C00000"/>
                </a:solidFill>
              </a:rPr>
              <a:t>  Possibly unconscious</a:t>
            </a:r>
          </a:p>
          <a:p>
            <a:pPr>
              <a:buClr>
                <a:srgbClr val="C00000"/>
              </a:buClr>
              <a:buFont typeface="Wingdings" panose="05000000000000000000" pitchFamily="2" charset="2"/>
              <a:buChar char="§"/>
            </a:pPr>
            <a:endParaRPr lang="en-GB" sz="1800" dirty="0">
              <a:solidFill>
                <a:srgbClr val="C00000"/>
              </a:solidFill>
            </a:endParaRPr>
          </a:p>
        </p:txBody>
      </p:sp>
      <p:sp>
        <p:nvSpPr>
          <p:cNvPr id="5" name="Content Placeholder 5"/>
          <p:cNvSpPr txBox="1"/>
          <p:nvPr/>
        </p:nvSpPr>
        <p:spPr>
          <a:xfrm>
            <a:off x="4997003" y="3142444"/>
            <a:ext cx="6158677" cy="3181082"/>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Move the casualty to a cool place</a:t>
            </a:r>
          </a:p>
          <a:p>
            <a:pPr>
              <a:buClr>
                <a:srgbClr val="00B050"/>
              </a:buClr>
              <a:buFont typeface="Wingdings" panose="05000000000000000000" pitchFamily="2" charset="2"/>
              <a:buChar char="§"/>
            </a:pPr>
            <a:r>
              <a:rPr lang="en-GB" sz="1800" dirty="0">
                <a:solidFill>
                  <a:srgbClr val="00B050"/>
                </a:solidFill>
              </a:rPr>
              <a:t>  Call for medical assistance immediately (999/112)</a:t>
            </a:r>
          </a:p>
          <a:p>
            <a:pPr>
              <a:buClr>
                <a:srgbClr val="00B050"/>
              </a:buClr>
              <a:buFont typeface="Wingdings" panose="05000000000000000000" pitchFamily="2" charset="2"/>
              <a:buChar char="§"/>
            </a:pPr>
            <a:r>
              <a:rPr lang="en-GB" sz="1800" dirty="0">
                <a:solidFill>
                  <a:srgbClr val="00B050"/>
                </a:solidFill>
              </a:rPr>
              <a:t>  Give the casualty a sports energy drink or water to rehydrate</a:t>
            </a:r>
          </a:p>
          <a:p>
            <a:pPr>
              <a:buClr>
                <a:srgbClr val="00B050"/>
              </a:buClr>
              <a:buFont typeface="Wingdings" panose="05000000000000000000" pitchFamily="2" charset="2"/>
              <a:buChar char="§"/>
            </a:pPr>
            <a:r>
              <a:rPr lang="en-GB" sz="1800" dirty="0">
                <a:solidFill>
                  <a:srgbClr val="00B050"/>
                </a:solidFill>
              </a:rPr>
              <a:t>  Try to cool the skin by applying a damp towel or spraying with water</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2113753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44776" y="0"/>
            <a:ext cx="6816376" cy="6551802"/>
            <a:chOff x="3419475" y="139701"/>
            <a:chExt cx="4819650" cy="5168900"/>
          </a:xfrm>
        </p:grpSpPr>
        <p:pic>
          <p:nvPicPr>
            <p:cNvPr id="40" name="Picture 65" descr="Body-Temp-2-sided-lo-res"/>
            <p:cNvPicPr>
              <a:picLocks noChangeAspect="1" noChangeArrowheads="1"/>
            </p:cNvPicPr>
            <p:nvPr/>
          </p:nvPicPr>
          <p:blipFill rotWithShape="1">
            <a:blip r:embed="rId2">
              <a:extLst>
                <a:ext uri="{28A0092B-C50C-407E-A947-70E740481C1C}">
                  <a14:useLocalDpi xmlns:a14="http://schemas.microsoft.com/office/drawing/2010/main" val="0"/>
                </a:ext>
              </a:extLst>
            </a:blip>
            <a:srcRect b="16470"/>
            <a:stretch>
              <a:fillRect/>
            </a:stretch>
          </p:blipFill>
          <p:spPr bwMode="auto">
            <a:xfrm>
              <a:off x="3425825" y="139701"/>
              <a:ext cx="4738689"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66"/>
            <p:cNvSpPr>
              <a:spLocks noChangeArrowheads="1"/>
            </p:cNvSpPr>
            <p:nvPr/>
          </p:nvSpPr>
          <p:spPr bwMode="auto">
            <a:xfrm>
              <a:off x="3419475" y="1981200"/>
              <a:ext cx="15954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Normal Body Temperature</a:t>
              </a:r>
            </a:p>
          </p:txBody>
        </p:sp>
        <p:sp>
          <p:nvSpPr>
            <p:cNvPr id="42" name="Rectangle 67"/>
            <p:cNvSpPr>
              <a:spLocks noChangeArrowheads="1"/>
            </p:cNvSpPr>
            <p:nvPr/>
          </p:nvSpPr>
          <p:spPr bwMode="auto">
            <a:xfrm>
              <a:off x="6380163" y="2282825"/>
              <a:ext cx="1466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Shivering</a:t>
              </a:r>
            </a:p>
          </p:txBody>
        </p:sp>
        <p:grpSp>
          <p:nvGrpSpPr>
            <p:cNvPr id="43" name="Group 68"/>
            <p:cNvGrpSpPr/>
            <p:nvPr/>
          </p:nvGrpSpPr>
          <p:grpSpPr bwMode="auto">
            <a:xfrm>
              <a:off x="3427413" y="2520950"/>
              <a:ext cx="4632325" cy="823913"/>
              <a:chOff x="1367" y="1892"/>
              <a:chExt cx="2918" cy="519"/>
            </a:xfrm>
          </p:grpSpPr>
          <p:sp>
            <p:nvSpPr>
              <p:cNvPr id="44" name="Rectangle 69"/>
              <p:cNvSpPr>
                <a:spLocks noChangeArrowheads="1"/>
              </p:cNvSpPr>
              <p:nvPr/>
            </p:nvSpPr>
            <p:spPr bwMode="auto">
              <a:xfrm>
                <a:off x="3227" y="1892"/>
                <a:ext cx="92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Fatigue, slurred speech</a:t>
                </a:r>
              </a:p>
            </p:txBody>
          </p:sp>
          <p:sp>
            <p:nvSpPr>
              <p:cNvPr id="45" name="Rectangle 70"/>
              <p:cNvSpPr>
                <a:spLocks noChangeArrowheads="1"/>
              </p:cNvSpPr>
              <p:nvPr/>
            </p:nvSpPr>
            <p:spPr bwMode="auto">
              <a:xfrm>
                <a:off x="1367" y="2089"/>
                <a:ext cx="72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Mild Hypothermia</a:t>
                </a:r>
              </a:p>
            </p:txBody>
          </p:sp>
          <p:sp>
            <p:nvSpPr>
              <p:cNvPr id="46" name="Rectangle 71"/>
              <p:cNvSpPr>
                <a:spLocks noChangeArrowheads="1"/>
              </p:cNvSpPr>
              <p:nvPr/>
            </p:nvSpPr>
            <p:spPr bwMode="auto">
              <a:xfrm>
                <a:off x="3227" y="1972"/>
                <a:ext cx="92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Confusion, forgetfulness</a:t>
                </a:r>
              </a:p>
            </p:txBody>
          </p:sp>
          <p:sp>
            <p:nvSpPr>
              <p:cNvPr id="47" name="Rectangle 72"/>
              <p:cNvSpPr>
                <a:spLocks noChangeArrowheads="1"/>
              </p:cNvSpPr>
              <p:nvPr/>
            </p:nvSpPr>
            <p:spPr bwMode="auto">
              <a:xfrm>
                <a:off x="3227" y="2082"/>
                <a:ext cx="105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Shivering stops, muscle rigidity</a:t>
                </a:r>
              </a:p>
            </p:txBody>
          </p:sp>
          <p:sp>
            <p:nvSpPr>
              <p:cNvPr id="48" name="Rectangle 73"/>
              <p:cNvSpPr>
                <a:spLocks noChangeArrowheads="1"/>
              </p:cNvSpPr>
              <p:nvPr/>
            </p:nvSpPr>
            <p:spPr bwMode="auto">
              <a:xfrm>
                <a:off x="3227" y="2267"/>
                <a:ext cx="105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Noticeable drowsiness</a:t>
                </a:r>
              </a:p>
            </p:txBody>
          </p:sp>
          <p:sp>
            <p:nvSpPr>
              <p:cNvPr id="49" name="Rectangle 74"/>
              <p:cNvSpPr>
                <a:spLocks noChangeArrowheads="1"/>
              </p:cNvSpPr>
              <p:nvPr/>
            </p:nvSpPr>
            <p:spPr bwMode="auto">
              <a:xfrm>
                <a:off x="3229" y="2162"/>
                <a:ext cx="90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eaLnBrk="1" hangingPunct="1"/>
                <a:r>
                  <a:rPr lang="en-US" altLang="en-US" sz="900" dirty="0">
                    <a:solidFill>
                      <a:srgbClr val="004392"/>
                    </a:solidFill>
                    <a:effectLst/>
                    <a:latin typeface="Calibri" panose="020F0502020204030204" charset="0"/>
                  </a:rPr>
                  <a:t>Very slow, very weak pulse</a:t>
                </a:r>
              </a:p>
            </p:txBody>
          </p:sp>
        </p:grpSp>
        <p:grpSp>
          <p:nvGrpSpPr>
            <p:cNvPr id="50" name="Group 75"/>
            <p:cNvGrpSpPr/>
            <p:nvPr/>
          </p:nvGrpSpPr>
          <p:grpSpPr bwMode="auto">
            <a:xfrm>
              <a:off x="3427413" y="3359150"/>
              <a:ext cx="4811712" cy="1397000"/>
              <a:chOff x="1367" y="2420"/>
              <a:chExt cx="3031" cy="880"/>
            </a:xfrm>
          </p:grpSpPr>
          <p:sp>
            <p:nvSpPr>
              <p:cNvPr id="51" name="Rectangle 76"/>
              <p:cNvSpPr>
                <a:spLocks noChangeArrowheads="1"/>
              </p:cNvSpPr>
              <p:nvPr/>
            </p:nvSpPr>
            <p:spPr bwMode="auto">
              <a:xfrm>
                <a:off x="1367" y="2889"/>
                <a:ext cx="92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Severe Hypothermia</a:t>
                </a:r>
              </a:p>
            </p:txBody>
          </p:sp>
          <p:sp>
            <p:nvSpPr>
              <p:cNvPr id="52" name="Rectangle 77"/>
              <p:cNvSpPr>
                <a:spLocks noChangeArrowheads="1"/>
              </p:cNvSpPr>
              <p:nvPr/>
            </p:nvSpPr>
            <p:spPr bwMode="auto">
              <a:xfrm>
                <a:off x="3227" y="2420"/>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Severe reduction in response levels</a:t>
                </a:r>
              </a:p>
            </p:txBody>
          </p:sp>
          <p:sp>
            <p:nvSpPr>
              <p:cNvPr id="53" name="Rectangle 78"/>
              <p:cNvSpPr>
                <a:spLocks noChangeArrowheads="1"/>
              </p:cNvSpPr>
              <p:nvPr/>
            </p:nvSpPr>
            <p:spPr bwMode="auto">
              <a:xfrm>
                <a:off x="3227" y="2566"/>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Unconsciousness</a:t>
                </a:r>
              </a:p>
            </p:txBody>
          </p:sp>
          <p:sp>
            <p:nvSpPr>
              <p:cNvPr id="54" name="Rectangle 79"/>
              <p:cNvSpPr>
                <a:spLocks noChangeArrowheads="1"/>
              </p:cNvSpPr>
              <p:nvPr/>
            </p:nvSpPr>
            <p:spPr bwMode="auto">
              <a:xfrm>
                <a:off x="3227" y="2641"/>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Dilated pupils</a:t>
                </a:r>
              </a:p>
            </p:txBody>
          </p:sp>
          <p:sp>
            <p:nvSpPr>
              <p:cNvPr id="55" name="Rectangle 80"/>
              <p:cNvSpPr>
                <a:spLocks noChangeArrowheads="1"/>
              </p:cNvSpPr>
              <p:nvPr/>
            </p:nvSpPr>
            <p:spPr bwMode="auto">
              <a:xfrm>
                <a:off x="3227" y="2716"/>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Pulse undetectable</a:t>
                </a:r>
              </a:p>
            </p:txBody>
          </p:sp>
          <p:sp>
            <p:nvSpPr>
              <p:cNvPr id="56" name="Rectangle 81"/>
              <p:cNvSpPr>
                <a:spLocks noChangeArrowheads="1"/>
              </p:cNvSpPr>
              <p:nvPr/>
            </p:nvSpPr>
            <p:spPr bwMode="auto">
              <a:xfrm>
                <a:off x="3227" y="2867"/>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Appearance of death</a:t>
                </a:r>
              </a:p>
            </p:txBody>
          </p:sp>
          <p:sp>
            <p:nvSpPr>
              <p:cNvPr id="57" name="Rectangle 82"/>
              <p:cNvSpPr>
                <a:spLocks noChangeArrowheads="1"/>
              </p:cNvSpPr>
              <p:nvPr/>
            </p:nvSpPr>
            <p:spPr bwMode="auto">
              <a:xfrm>
                <a:off x="3227" y="3156"/>
                <a:ext cx="111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Death</a:t>
                </a:r>
              </a:p>
            </p:txBody>
          </p:sp>
        </p:grpSp>
        <p:grpSp>
          <p:nvGrpSpPr>
            <p:cNvPr id="58" name="Group 83"/>
            <p:cNvGrpSpPr/>
            <p:nvPr/>
          </p:nvGrpSpPr>
          <p:grpSpPr bwMode="auto">
            <a:xfrm>
              <a:off x="3419475" y="1312863"/>
              <a:ext cx="4767263" cy="469900"/>
              <a:chOff x="1362" y="1131"/>
              <a:chExt cx="3003" cy="296"/>
            </a:xfrm>
          </p:grpSpPr>
          <p:sp>
            <p:nvSpPr>
              <p:cNvPr id="59" name="Rectangle 84"/>
              <p:cNvSpPr>
                <a:spLocks noChangeArrowheads="1"/>
              </p:cNvSpPr>
              <p:nvPr/>
            </p:nvSpPr>
            <p:spPr bwMode="auto">
              <a:xfrm>
                <a:off x="3227" y="1131"/>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Cramps in stomach / arms / legs</a:t>
                </a:r>
                <a:endParaRPr lang="en-US" altLang="en-US" sz="900" dirty="0">
                  <a:solidFill>
                    <a:srgbClr val="004392"/>
                  </a:solidFill>
                  <a:effectLst/>
                  <a:latin typeface="Calibri" panose="020F0502020204030204" charset="0"/>
                </a:endParaRPr>
              </a:p>
            </p:txBody>
          </p:sp>
          <p:sp>
            <p:nvSpPr>
              <p:cNvPr id="60" name="Rectangle 85"/>
              <p:cNvSpPr>
                <a:spLocks noChangeArrowheads="1"/>
              </p:cNvSpPr>
              <p:nvPr/>
            </p:nvSpPr>
            <p:spPr bwMode="auto">
              <a:xfrm>
                <a:off x="1362" y="1214"/>
                <a:ext cx="65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C1003D"/>
                    </a:solidFill>
                    <a:effectLst/>
                    <a:latin typeface="Calibri" panose="020F0502020204030204" charset="0"/>
                  </a:rPr>
                  <a:t>Heat Exhaustion</a:t>
                </a:r>
              </a:p>
            </p:txBody>
          </p:sp>
          <p:sp>
            <p:nvSpPr>
              <p:cNvPr id="61" name="Rectangle 86"/>
              <p:cNvSpPr>
                <a:spLocks noChangeArrowheads="1"/>
              </p:cNvSpPr>
              <p:nvPr/>
            </p:nvSpPr>
            <p:spPr bwMode="auto">
              <a:xfrm>
                <a:off x="3227" y="1208"/>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Pale sweaty skin</a:t>
                </a:r>
                <a:endParaRPr lang="en-US" altLang="en-US" sz="900" dirty="0">
                  <a:solidFill>
                    <a:srgbClr val="004392"/>
                  </a:solidFill>
                  <a:effectLst/>
                  <a:latin typeface="Calibri" panose="020F0502020204030204" charset="0"/>
                </a:endParaRPr>
              </a:p>
            </p:txBody>
          </p:sp>
          <p:sp>
            <p:nvSpPr>
              <p:cNvPr id="62" name="Rectangle 87"/>
              <p:cNvSpPr>
                <a:spLocks noChangeArrowheads="1"/>
              </p:cNvSpPr>
              <p:nvPr/>
            </p:nvSpPr>
            <p:spPr bwMode="auto">
              <a:xfrm>
                <a:off x="3227" y="1283"/>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Nausea / loss of appetite</a:t>
                </a:r>
                <a:endParaRPr lang="en-US" altLang="en-US" sz="900" dirty="0">
                  <a:solidFill>
                    <a:srgbClr val="004392"/>
                  </a:solidFill>
                  <a:effectLst/>
                  <a:latin typeface="Calibri" panose="020F0502020204030204" charset="0"/>
                </a:endParaRPr>
              </a:p>
            </p:txBody>
          </p:sp>
        </p:grpSp>
        <p:grpSp>
          <p:nvGrpSpPr>
            <p:cNvPr id="63" name="Group 88"/>
            <p:cNvGrpSpPr/>
            <p:nvPr/>
          </p:nvGrpSpPr>
          <p:grpSpPr bwMode="auto">
            <a:xfrm>
              <a:off x="3419475" y="642938"/>
              <a:ext cx="4767263" cy="655637"/>
              <a:chOff x="1362" y="709"/>
              <a:chExt cx="3003" cy="413"/>
            </a:xfrm>
          </p:grpSpPr>
          <p:sp>
            <p:nvSpPr>
              <p:cNvPr id="64" name="Rectangle 89"/>
              <p:cNvSpPr>
                <a:spLocks noChangeArrowheads="1"/>
              </p:cNvSpPr>
              <p:nvPr/>
            </p:nvSpPr>
            <p:spPr bwMode="auto">
              <a:xfrm>
                <a:off x="1362" y="860"/>
                <a:ext cx="50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C1003D"/>
                    </a:solidFill>
                    <a:effectLst/>
                    <a:latin typeface="Calibri" panose="020F0502020204030204" charset="0"/>
                  </a:rPr>
                  <a:t>Heat Stroke</a:t>
                </a:r>
              </a:p>
            </p:txBody>
          </p:sp>
          <p:sp>
            <p:nvSpPr>
              <p:cNvPr id="65" name="Rectangle 90"/>
              <p:cNvSpPr>
                <a:spLocks noChangeArrowheads="1"/>
              </p:cNvSpPr>
              <p:nvPr/>
            </p:nvSpPr>
            <p:spPr bwMode="auto">
              <a:xfrm>
                <a:off x="3227" y="70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Unconsciousness / fitting</a:t>
                </a:r>
                <a:endParaRPr lang="en-US" altLang="en-US" sz="900" dirty="0">
                  <a:solidFill>
                    <a:srgbClr val="004392"/>
                  </a:solidFill>
                  <a:effectLst/>
                  <a:latin typeface="Calibri" panose="020F0502020204030204" charset="0"/>
                </a:endParaRPr>
              </a:p>
            </p:txBody>
          </p:sp>
          <p:sp>
            <p:nvSpPr>
              <p:cNvPr id="66" name="Rectangle 91"/>
              <p:cNvSpPr>
                <a:spLocks noChangeArrowheads="1"/>
              </p:cNvSpPr>
              <p:nvPr/>
            </p:nvSpPr>
            <p:spPr bwMode="auto">
              <a:xfrm>
                <a:off x="3227" y="775"/>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Confused / restless</a:t>
                </a:r>
                <a:endParaRPr lang="en-US" altLang="en-US" sz="900" dirty="0">
                  <a:solidFill>
                    <a:srgbClr val="004392"/>
                  </a:solidFill>
                  <a:effectLst/>
                  <a:latin typeface="Calibri" panose="020F0502020204030204" charset="0"/>
                </a:endParaRPr>
              </a:p>
            </p:txBody>
          </p:sp>
          <p:sp>
            <p:nvSpPr>
              <p:cNvPr id="67" name="Rectangle 92"/>
              <p:cNvSpPr>
                <a:spLocks noChangeArrowheads="1"/>
              </p:cNvSpPr>
              <p:nvPr/>
            </p:nvSpPr>
            <p:spPr bwMode="auto">
              <a:xfrm>
                <a:off x="3227" y="83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Headache, dizzy, uncomfortable</a:t>
                </a:r>
                <a:endParaRPr lang="en-US" altLang="en-US" sz="900" dirty="0">
                  <a:solidFill>
                    <a:srgbClr val="004392"/>
                  </a:solidFill>
                  <a:effectLst/>
                  <a:latin typeface="Calibri" panose="020F0502020204030204" charset="0"/>
                </a:endParaRPr>
              </a:p>
            </p:txBody>
          </p:sp>
          <p:sp>
            <p:nvSpPr>
              <p:cNvPr id="68" name="Rectangle 93"/>
              <p:cNvSpPr>
                <a:spLocks noChangeArrowheads="1"/>
              </p:cNvSpPr>
              <p:nvPr/>
            </p:nvSpPr>
            <p:spPr bwMode="auto">
              <a:xfrm>
                <a:off x="3227" y="90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Strong bounding pulse</a:t>
                </a:r>
                <a:endParaRPr lang="en-US" altLang="en-US" sz="900" dirty="0">
                  <a:solidFill>
                    <a:srgbClr val="004392"/>
                  </a:solidFill>
                  <a:effectLst/>
                  <a:latin typeface="Calibri" panose="020F0502020204030204" charset="0"/>
                </a:endParaRPr>
              </a:p>
            </p:txBody>
          </p:sp>
          <p:sp>
            <p:nvSpPr>
              <p:cNvPr id="69" name="Rectangle 94"/>
              <p:cNvSpPr>
                <a:spLocks noChangeArrowheads="1"/>
              </p:cNvSpPr>
              <p:nvPr/>
            </p:nvSpPr>
            <p:spPr bwMode="auto">
              <a:xfrm>
                <a:off x="3227" y="978"/>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Flushed dry skin, hot to touch</a:t>
                </a:r>
                <a:endParaRPr lang="en-US" altLang="en-US" sz="900" dirty="0">
                  <a:solidFill>
                    <a:srgbClr val="004392"/>
                  </a:solidFill>
                  <a:effectLst/>
                  <a:latin typeface="Calibri" panose="020F0502020204030204" charset="0"/>
                </a:endParaRPr>
              </a:p>
            </p:txBody>
          </p:sp>
        </p:grpSp>
      </p:grpSp>
    </p:spTree>
    <p:extLst>
      <p:ext uri="{BB962C8B-B14F-4D97-AF65-F5344CB8AC3E}">
        <p14:creationId xmlns:p14="http://schemas.microsoft.com/office/powerpoint/2010/main" val="2159835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Abdominal Injuries</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2214307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Abdominal Injuries</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Blunt Abdominal Trauma</a:t>
            </a:r>
          </a:p>
          <a:p>
            <a:pPr marL="0" indent="0">
              <a:buNone/>
            </a:pPr>
            <a:r>
              <a:rPr lang="en-GB" sz="1800" dirty="0">
                <a:ln w="0"/>
                <a:solidFill>
                  <a:schemeClr val="tx1"/>
                </a:solidFill>
              </a:rPr>
              <a:t>Common in motor vehicle accidents due to seat belts and can also be caused by punches etc.  There is a concern that internal organs maybe damaged from the injury.</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Abdominal pain</a:t>
            </a:r>
          </a:p>
          <a:p>
            <a:pPr>
              <a:buClr>
                <a:srgbClr val="C00000"/>
              </a:buClr>
              <a:buFont typeface="Wingdings" panose="05000000000000000000" pitchFamily="2" charset="2"/>
              <a:buChar char="§"/>
            </a:pPr>
            <a:r>
              <a:rPr lang="en-GB" sz="1800" dirty="0">
                <a:solidFill>
                  <a:srgbClr val="C00000"/>
                </a:solidFill>
              </a:rPr>
              <a:t>  Bruising and swelling</a:t>
            </a:r>
          </a:p>
          <a:p>
            <a:pPr>
              <a:buClr>
                <a:srgbClr val="C00000"/>
              </a:buClr>
              <a:buFont typeface="Wingdings" panose="05000000000000000000" pitchFamily="2" charset="2"/>
              <a:buChar char="§"/>
            </a:pPr>
            <a:r>
              <a:rPr lang="en-GB" sz="1800" dirty="0">
                <a:solidFill>
                  <a:srgbClr val="C00000"/>
                </a:solidFill>
              </a:rPr>
              <a:t>   Abrasions</a:t>
            </a:r>
          </a:p>
          <a:p>
            <a:pPr>
              <a:buClr>
                <a:srgbClr val="C00000"/>
              </a:buClr>
              <a:buFont typeface="Wingdings" panose="05000000000000000000" pitchFamily="2" charset="2"/>
              <a:buChar char="§"/>
            </a:pPr>
            <a:r>
              <a:rPr lang="en-GB" sz="1800" dirty="0">
                <a:solidFill>
                  <a:srgbClr val="C00000"/>
                </a:solidFill>
              </a:rPr>
              <a:t>  Nausea and vomiting</a:t>
            </a:r>
          </a:p>
          <a:p>
            <a:pPr>
              <a:buClr>
                <a:srgbClr val="C00000"/>
              </a:buClr>
              <a:buFont typeface="Wingdings" panose="05000000000000000000" pitchFamily="2" charset="2"/>
              <a:buChar char="§"/>
            </a:pPr>
            <a:r>
              <a:rPr lang="en-GB" sz="1800" dirty="0">
                <a:solidFill>
                  <a:srgbClr val="C00000"/>
                </a:solidFill>
              </a:rPr>
              <a:t>  Possible blood in the urine</a:t>
            </a:r>
          </a:p>
          <a:p>
            <a:pPr>
              <a:buClr>
                <a:srgbClr val="C00000"/>
              </a:buClr>
              <a:buFont typeface="Wingdings" panose="05000000000000000000" pitchFamily="2" charset="2"/>
              <a:buChar char="§"/>
            </a:pPr>
            <a:r>
              <a:rPr lang="en-GB" sz="1800" dirty="0">
                <a:solidFill>
                  <a:srgbClr val="C00000"/>
                </a:solidFill>
              </a:rPr>
              <a:t>  Signs of shock</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a:t>
            </a:r>
          </a:p>
          <a:p>
            <a:pPr>
              <a:buClr>
                <a:srgbClr val="00B050"/>
              </a:buClr>
              <a:buFont typeface="Wingdings" panose="05000000000000000000" pitchFamily="2" charset="2"/>
              <a:buChar char="§"/>
            </a:pPr>
            <a:r>
              <a:rPr lang="en-GB" sz="1800" dirty="0">
                <a:solidFill>
                  <a:srgbClr val="00B050"/>
                </a:solidFill>
              </a:rPr>
              <a:t>  Wear appropriate P.P.E. (e.g. nitrile gloves)</a:t>
            </a:r>
          </a:p>
          <a:p>
            <a:pPr>
              <a:buClr>
                <a:srgbClr val="00B050"/>
              </a:buClr>
              <a:buFont typeface="Wingdings" panose="05000000000000000000" pitchFamily="2" charset="2"/>
              <a:buChar char="§"/>
            </a:pPr>
            <a:r>
              <a:rPr lang="en-GB" sz="1800" dirty="0">
                <a:solidFill>
                  <a:srgbClr val="00B050"/>
                </a:solidFill>
              </a:rPr>
              <a:t>  Gather as much information as possible</a:t>
            </a:r>
          </a:p>
          <a:p>
            <a:pPr>
              <a:buClr>
                <a:srgbClr val="00B050"/>
              </a:buClr>
              <a:buFont typeface="Wingdings" panose="05000000000000000000" pitchFamily="2" charset="2"/>
              <a:buChar char="§"/>
            </a:pPr>
            <a:r>
              <a:rPr lang="en-GB" sz="1800" dirty="0">
                <a:solidFill>
                  <a:srgbClr val="00B050"/>
                </a:solidFill>
              </a:rPr>
              <a:t>  Monitor the airway and breathing</a:t>
            </a:r>
          </a:p>
          <a:p>
            <a:pPr>
              <a:buClr>
                <a:srgbClr val="00B050"/>
              </a:buClr>
              <a:buFont typeface="Wingdings" panose="05000000000000000000" pitchFamily="2" charset="2"/>
              <a:buChar char="§"/>
            </a:pPr>
            <a:r>
              <a:rPr lang="en-GB" sz="1800" dirty="0">
                <a:solidFill>
                  <a:srgbClr val="00B050"/>
                </a:solidFill>
              </a:rPr>
              <a:t>  Try and lay the casualty down with their knees raised, if it is not possible let the casualty sit in a comfortable position</a:t>
            </a:r>
          </a:p>
          <a:p>
            <a:pPr>
              <a:buClr>
                <a:srgbClr val="00B050"/>
              </a:buClr>
              <a:buFont typeface="Wingdings" panose="05000000000000000000" pitchFamily="2" charset="2"/>
              <a:buChar char="§"/>
            </a:pPr>
            <a:r>
              <a:rPr lang="en-GB" sz="1800" dirty="0">
                <a:solidFill>
                  <a:srgbClr val="00B050"/>
                </a:solidFill>
              </a:rPr>
              <a:t>  Treat for shock and be prepared to carry                                 out basic life support</a:t>
            </a:r>
          </a:p>
        </p:txBody>
      </p:sp>
    </p:spTree>
    <p:extLst>
      <p:ext uri="{BB962C8B-B14F-4D97-AF65-F5344CB8AC3E}">
        <p14:creationId xmlns:p14="http://schemas.microsoft.com/office/powerpoint/2010/main" val="1514027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Abdominal Injuries</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Penetrating Abdominal Trauma</a:t>
            </a:r>
          </a:p>
          <a:p>
            <a:pPr marL="0" indent="0">
              <a:buNone/>
            </a:pPr>
            <a:r>
              <a:rPr lang="en-GB" sz="1800" dirty="0">
                <a:ln w="0"/>
                <a:solidFill>
                  <a:schemeClr val="tx1"/>
                </a:solidFill>
              </a:rPr>
              <a:t>A penetrating abdominal trauma occurs when a foreign object pierces the skin and enters the abdomen.  This can cause severe damage to internal organs and blood vessels.</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Visible associated wound</a:t>
            </a:r>
          </a:p>
          <a:p>
            <a:pPr>
              <a:buClr>
                <a:srgbClr val="C00000"/>
              </a:buClr>
              <a:buFont typeface="Wingdings" panose="05000000000000000000" pitchFamily="2" charset="2"/>
              <a:buChar char="§"/>
            </a:pPr>
            <a:r>
              <a:rPr lang="en-GB" sz="1800" dirty="0">
                <a:solidFill>
                  <a:srgbClr val="C00000"/>
                </a:solidFill>
              </a:rPr>
              <a:t>  Abdominal pain</a:t>
            </a:r>
          </a:p>
          <a:p>
            <a:pPr>
              <a:buClr>
                <a:srgbClr val="C00000"/>
              </a:buClr>
              <a:buFont typeface="Wingdings" panose="05000000000000000000" pitchFamily="2" charset="2"/>
              <a:buChar char="§"/>
            </a:pPr>
            <a:r>
              <a:rPr lang="en-GB" sz="1800" dirty="0">
                <a:solidFill>
                  <a:srgbClr val="C00000"/>
                </a:solidFill>
              </a:rPr>
              <a:t>  Nausea and vomiting</a:t>
            </a:r>
          </a:p>
          <a:p>
            <a:pPr>
              <a:buClr>
                <a:srgbClr val="C00000"/>
              </a:buClr>
              <a:buFont typeface="Wingdings" panose="05000000000000000000" pitchFamily="2" charset="2"/>
              <a:buChar char="§"/>
            </a:pPr>
            <a:r>
              <a:rPr lang="en-GB" sz="1800" dirty="0">
                <a:solidFill>
                  <a:srgbClr val="C00000"/>
                </a:solidFill>
              </a:rPr>
              <a:t>  Distressed state</a:t>
            </a:r>
          </a:p>
          <a:p>
            <a:pPr>
              <a:buClr>
                <a:srgbClr val="C00000"/>
              </a:buClr>
              <a:buFont typeface="Wingdings" panose="05000000000000000000" pitchFamily="2" charset="2"/>
              <a:buChar char="§"/>
            </a:pPr>
            <a:r>
              <a:rPr lang="en-GB" sz="1800" dirty="0">
                <a:solidFill>
                  <a:srgbClr val="C00000"/>
                </a:solidFill>
              </a:rPr>
              <a:t>  Possible blood in urine</a:t>
            </a:r>
          </a:p>
          <a:p>
            <a:pPr>
              <a:buClr>
                <a:srgbClr val="C00000"/>
              </a:buClr>
              <a:buFont typeface="Wingdings" panose="05000000000000000000" pitchFamily="2" charset="2"/>
              <a:buChar char="§"/>
            </a:pPr>
            <a:r>
              <a:rPr lang="en-GB" sz="1800" dirty="0">
                <a:solidFill>
                  <a:srgbClr val="C00000"/>
                </a:solidFill>
              </a:rPr>
              <a:t>  Signs of shock</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a:t>
            </a:r>
          </a:p>
          <a:p>
            <a:pPr>
              <a:buClr>
                <a:srgbClr val="00B050"/>
              </a:buClr>
              <a:buFont typeface="Wingdings" panose="05000000000000000000" pitchFamily="2" charset="2"/>
              <a:buChar char="§"/>
            </a:pPr>
            <a:r>
              <a:rPr lang="en-GB" sz="1800" dirty="0">
                <a:solidFill>
                  <a:srgbClr val="00B050"/>
                </a:solidFill>
              </a:rPr>
              <a:t>  Wear appropriate P.P.E. (e.g. nitrile gloves)</a:t>
            </a:r>
          </a:p>
          <a:p>
            <a:pPr>
              <a:buClr>
                <a:srgbClr val="00B050"/>
              </a:buClr>
              <a:buFont typeface="Wingdings" panose="05000000000000000000" pitchFamily="2" charset="2"/>
              <a:buChar char="§"/>
            </a:pPr>
            <a:r>
              <a:rPr lang="en-GB" sz="1800" dirty="0">
                <a:solidFill>
                  <a:srgbClr val="00B050"/>
                </a:solidFill>
              </a:rPr>
              <a:t>  Gather as much information as possible</a:t>
            </a:r>
          </a:p>
          <a:p>
            <a:pPr>
              <a:buClr>
                <a:srgbClr val="00B050"/>
              </a:buClr>
              <a:buFont typeface="Wingdings" panose="05000000000000000000" pitchFamily="2" charset="2"/>
              <a:buChar char="§"/>
            </a:pPr>
            <a:r>
              <a:rPr lang="en-GB" sz="1800" dirty="0">
                <a:solidFill>
                  <a:srgbClr val="00B050"/>
                </a:solidFill>
              </a:rPr>
              <a:t>  Monitor the airway and breathing</a:t>
            </a:r>
          </a:p>
          <a:p>
            <a:pPr>
              <a:buClr>
                <a:srgbClr val="00B050"/>
              </a:buClr>
              <a:buFont typeface="Wingdings" panose="05000000000000000000" pitchFamily="2" charset="2"/>
              <a:buChar char="§"/>
            </a:pPr>
            <a:r>
              <a:rPr lang="en-GB" sz="1800" dirty="0">
                <a:solidFill>
                  <a:srgbClr val="00B050"/>
                </a:solidFill>
              </a:rPr>
              <a:t>  Try and lay the casualty down with their knees raised, if it is not possible let the casualty sit in a comfortable position</a:t>
            </a:r>
          </a:p>
          <a:p>
            <a:pPr>
              <a:buClr>
                <a:srgbClr val="00B050"/>
              </a:buClr>
              <a:buFont typeface="Wingdings" panose="05000000000000000000" pitchFamily="2" charset="2"/>
              <a:buChar char="§"/>
            </a:pPr>
            <a:r>
              <a:rPr lang="en-GB" sz="1800" dirty="0">
                <a:solidFill>
                  <a:srgbClr val="00B050"/>
                </a:solidFill>
              </a:rPr>
              <a:t>  Treat for shock and be prepared to carry                                 out basic life support</a:t>
            </a:r>
          </a:p>
        </p:txBody>
      </p:sp>
    </p:spTree>
    <p:extLst>
      <p:ext uri="{BB962C8B-B14F-4D97-AF65-F5344CB8AC3E}">
        <p14:creationId xmlns:p14="http://schemas.microsoft.com/office/powerpoint/2010/main" val="3953707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Crush Injuries</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6</a:t>
            </a:r>
          </a:p>
        </p:txBody>
      </p:sp>
    </p:spTree>
    <p:extLst>
      <p:ext uri="{BB962C8B-B14F-4D97-AF65-F5344CB8AC3E}">
        <p14:creationId xmlns:p14="http://schemas.microsoft.com/office/powerpoint/2010/main" val="1097442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Crush Injuries</a:t>
            </a:r>
          </a:p>
        </p:txBody>
      </p:sp>
      <p:sp>
        <p:nvSpPr>
          <p:cNvPr id="8" name="Content Placeholder 7"/>
          <p:cNvSpPr>
            <a:spLocks noGrp="1"/>
          </p:cNvSpPr>
          <p:nvPr>
            <p:ph idx="1"/>
          </p:nvPr>
        </p:nvSpPr>
        <p:spPr>
          <a:xfrm>
            <a:off x="1097280" y="1737364"/>
            <a:ext cx="10058400" cy="4135402"/>
          </a:xfrm>
        </p:spPr>
        <p:txBody>
          <a:bodyPr>
            <a:normAutofit/>
          </a:bodyPr>
          <a:lstStyle/>
          <a:p>
            <a:pPr marL="0" indent="0">
              <a:buNone/>
            </a:pPr>
            <a:r>
              <a:rPr lang="en-GB" sz="2400" b="1" dirty="0">
                <a:ln w="0"/>
                <a:solidFill>
                  <a:srgbClr val="0070C0"/>
                </a:solidFill>
              </a:rPr>
              <a:t>Crush Injuries</a:t>
            </a:r>
          </a:p>
          <a:p>
            <a:pPr marL="0" indent="0">
              <a:buNone/>
            </a:pPr>
            <a:r>
              <a:rPr lang="en-GB" sz="1800" dirty="0">
                <a:ln w="0"/>
                <a:solidFill>
                  <a:schemeClr val="tx1"/>
                </a:solidFill>
              </a:rPr>
              <a:t>A crush injury can cause muscle swelling and internal damage to organs and may stop blood circulating freely around the body. There is two main types of crush injuries:</a:t>
            </a:r>
          </a:p>
          <a:p>
            <a:pPr marL="0" indent="0">
              <a:buNone/>
            </a:pPr>
            <a:endParaRPr lang="en-GB" sz="1800" dirty="0">
              <a:ln w="0"/>
              <a:solidFill>
                <a:schemeClr val="tx1"/>
              </a:solidFill>
            </a:endParaRPr>
          </a:p>
          <a:p>
            <a:pPr marL="0" indent="0">
              <a:buNone/>
            </a:pPr>
            <a:r>
              <a:rPr lang="en-GB" sz="1800" b="1" dirty="0">
                <a:ln w="0"/>
                <a:solidFill>
                  <a:schemeClr val="tx1"/>
                </a:solidFill>
              </a:rPr>
              <a:t>Compartment Syndrome</a:t>
            </a:r>
          </a:p>
          <a:p>
            <a:pPr marL="0" indent="0">
              <a:buNone/>
            </a:pPr>
            <a:r>
              <a:rPr lang="en-GB" sz="1800" dirty="0">
                <a:ln w="0"/>
                <a:solidFill>
                  <a:schemeClr val="tx1"/>
                </a:solidFill>
              </a:rPr>
              <a:t>This is the compression of nerves, blood vessels and muscles inside a compartment within the body.  This can cause tissues to die from lack of blood reaching them due to the compression of the blood vessels.</a:t>
            </a:r>
          </a:p>
          <a:p>
            <a:pPr marL="0" indent="0">
              <a:buNone/>
            </a:pPr>
            <a:endParaRPr lang="en-GB" sz="1800" dirty="0">
              <a:ln w="0"/>
              <a:solidFill>
                <a:schemeClr val="tx1"/>
              </a:solidFill>
            </a:endParaRPr>
          </a:p>
          <a:p>
            <a:pPr marL="0" indent="0">
              <a:buNone/>
            </a:pPr>
            <a:r>
              <a:rPr lang="en-GB" sz="1800" b="1" dirty="0">
                <a:ln w="0"/>
                <a:solidFill>
                  <a:schemeClr val="tx1"/>
                </a:solidFill>
              </a:rPr>
              <a:t>Crush Syndrome (Bywater’s Syndrome)</a:t>
            </a:r>
          </a:p>
          <a:p>
            <a:pPr marL="0" indent="0">
              <a:buNone/>
            </a:pPr>
            <a:r>
              <a:rPr lang="en-GB" sz="1800" dirty="0">
                <a:ln w="0"/>
                <a:solidFill>
                  <a:schemeClr val="tx1"/>
                </a:solidFill>
              </a:rPr>
              <a:t>This occurs when pressure on the muscles is released.  It causes toxins to be released into the bloodstream.  These toxins are highly dangerous to the kidneys and can cause renal failure and death.</a:t>
            </a:r>
          </a:p>
        </p:txBody>
      </p:sp>
    </p:spTree>
    <p:extLst>
      <p:ext uri="{BB962C8B-B14F-4D97-AF65-F5344CB8AC3E}">
        <p14:creationId xmlns:p14="http://schemas.microsoft.com/office/powerpoint/2010/main" val="1185724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Crush Injuries</a:t>
            </a:r>
          </a:p>
        </p:txBody>
      </p:sp>
      <p:sp>
        <p:nvSpPr>
          <p:cNvPr id="8" name="Content Placeholder 7"/>
          <p:cNvSpPr>
            <a:spLocks noGrp="1"/>
          </p:cNvSpPr>
          <p:nvPr>
            <p:ph idx="1"/>
          </p:nvPr>
        </p:nvSpPr>
        <p:spPr>
          <a:xfrm>
            <a:off x="1097280" y="1737364"/>
            <a:ext cx="10058400" cy="477802"/>
          </a:xfrm>
        </p:spPr>
        <p:txBody>
          <a:bodyPr>
            <a:normAutofit/>
          </a:bodyPr>
          <a:lstStyle/>
          <a:p>
            <a:pPr marL="0" indent="0">
              <a:buNone/>
            </a:pPr>
            <a:r>
              <a:rPr lang="en-GB" sz="2400" b="1" dirty="0">
                <a:ln w="0"/>
                <a:solidFill>
                  <a:srgbClr val="0070C0"/>
                </a:solidFill>
              </a:rPr>
              <a:t>Crush Injuries</a:t>
            </a:r>
          </a:p>
        </p:txBody>
      </p:sp>
      <p:sp>
        <p:nvSpPr>
          <p:cNvPr id="4" name="Content Placeholder 4"/>
          <p:cNvSpPr txBox="1"/>
          <p:nvPr/>
        </p:nvSpPr>
        <p:spPr>
          <a:xfrm>
            <a:off x="1097280" y="2215166"/>
            <a:ext cx="3899722" cy="3734873"/>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Loss of sensation in the affected area</a:t>
            </a:r>
          </a:p>
          <a:p>
            <a:pPr>
              <a:buClr>
                <a:srgbClr val="C00000"/>
              </a:buClr>
              <a:buFont typeface="Wingdings" panose="05000000000000000000" pitchFamily="2" charset="2"/>
              <a:buChar char="§"/>
            </a:pPr>
            <a:r>
              <a:rPr lang="en-GB" sz="1800" dirty="0">
                <a:solidFill>
                  <a:srgbClr val="C00000"/>
                </a:solidFill>
              </a:rPr>
              <a:t> Pale skin</a:t>
            </a:r>
          </a:p>
          <a:p>
            <a:pPr>
              <a:buClr>
                <a:srgbClr val="C00000"/>
              </a:buClr>
              <a:buFont typeface="Wingdings" panose="05000000000000000000" pitchFamily="2" charset="2"/>
              <a:buChar char="§"/>
            </a:pPr>
            <a:r>
              <a:rPr lang="en-GB" sz="1800" dirty="0">
                <a:solidFill>
                  <a:srgbClr val="C00000"/>
                </a:solidFill>
              </a:rPr>
              <a:t> General weakness in the area of the crush</a:t>
            </a:r>
          </a:p>
          <a:p>
            <a:pPr>
              <a:buClr>
                <a:srgbClr val="C00000"/>
              </a:buClr>
              <a:buFont typeface="Wingdings" panose="05000000000000000000" pitchFamily="2" charset="2"/>
              <a:buChar char="§"/>
            </a:pPr>
            <a:r>
              <a:rPr lang="en-GB" sz="1800" dirty="0">
                <a:solidFill>
                  <a:srgbClr val="C00000"/>
                </a:solidFill>
              </a:rPr>
              <a:t> Severe pain</a:t>
            </a:r>
          </a:p>
        </p:txBody>
      </p:sp>
      <p:sp>
        <p:nvSpPr>
          <p:cNvPr id="5" name="Content Placeholder 5"/>
          <p:cNvSpPr txBox="1"/>
          <p:nvPr/>
        </p:nvSpPr>
        <p:spPr>
          <a:xfrm>
            <a:off x="4997003" y="2215166"/>
            <a:ext cx="6158677" cy="410836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that the area is safe to approach</a:t>
            </a:r>
          </a:p>
          <a:p>
            <a:pPr>
              <a:buClr>
                <a:srgbClr val="00B050"/>
              </a:buClr>
              <a:buFont typeface="Wingdings" panose="05000000000000000000" pitchFamily="2" charset="2"/>
              <a:buChar char="§"/>
            </a:pPr>
            <a:r>
              <a:rPr lang="en-GB" sz="1800" dirty="0">
                <a:solidFill>
                  <a:srgbClr val="00B050"/>
                </a:solidFill>
              </a:rPr>
              <a:t> Establish how long the casualty has been crushed for. </a:t>
            </a:r>
          </a:p>
          <a:p>
            <a:pPr lvl="1">
              <a:buClr>
                <a:srgbClr val="00B050"/>
              </a:buClr>
              <a:buFont typeface="Wingdings" panose="05000000000000000000" pitchFamily="2" charset="2"/>
              <a:buChar char="Ø"/>
            </a:pPr>
            <a:r>
              <a:rPr lang="en-GB" sz="1600" dirty="0">
                <a:solidFill>
                  <a:srgbClr val="00B050"/>
                </a:solidFill>
              </a:rPr>
              <a:t> If longer than </a:t>
            </a:r>
            <a:r>
              <a:rPr lang="en-GB" sz="1600" b="1" dirty="0">
                <a:solidFill>
                  <a:srgbClr val="00B050"/>
                </a:solidFill>
              </a:rPr>
              <a:t>15 minutes </a:t>
            </a:r>
            <a:r>
              <a:rPr lang="en-GB" sz="1600" dirty="0">
                <a:solidFill>
                  <a:srgbClr val="00B050"/>
                </a:solidFill>
              </a:rPr>
              <a:t>leave them in the position found</a:t>
            </a:r>
          </a:p>
          <a:p>
            <a:pPr lvl="1">
              <a:buClr>
                <a:srgbClr val="00B050"/>
              </a:buClr>
              <a:buFont typeface="Wingdings" panose="05000000000000000000" pitchFamily="2" charset="2"/>
              <a:buChar char="Ø"/>
            </a:pPr>
            <a:r>
              <a:rPr lang="en-GB" sz="1600" dirty="0">
                <a:solidFill>
                  <a:srgbClr val="00B050"/>
                </a:solidFill>
              </a:rPr>
              <a:t>  If less than </a:t>
            </a:r>
            <a:r>
              <a:rPr lang="en-GB" sz="1600" b="1" dirty="0">
                <a:solidFill>
                  <a:srgbClr val="00B050"/>
                </a:solidFill>
              </a:rPr>
              <a:t>15 minutes </a:t>
            </a:r>
            <a:r>
              <a:rPr lang="en-GB" sz="1600" dirty="0">
                <a:solidFill>
                  <a:srgbClr val="00B050"/>
                </a:solidFill>
              </a:rPr>
              <a:t>attempt to release the crush</a:t>
            </a:r>
            <a:endParaRPr lang="en-GB" sz="1800" dirty="0">
              <a:solidFill>
                <a:srgbClr val="00B050"/>
              </a:solidFill>
            </a:endParaRPr>
          </a:p>
          <a:p>
            <a:pPr>
              <a:buClr>
                <a:srgbClr val="00B050"/>
              </a:buClr>
              <a:buFont typeface="Wingdings" panose="05000000000000000000" pitchFamily="2" charset="2"/>
              <a:buChar char="§"/>
            </a:pPr>
            <a:r>
              <a:rPr lang="en-GB" sz="1800" dirty="0">
                <a:solidFill>
                  <a:srgbClr val="00B050"/>
                </a:solidFill>
              </a:rPr>
              <a:t> Treat associated wounds and bleeding</a:t>
            </a:r>
          </a:p>
          <a:p>
            <a:pPr>
              <a:buClr>
                <a:srgbClr val="00B050"/>
              </a:buClr>
              <a:buFont typeface="Wingdings" panose="05000000000000000000" pitchFamily="2" charset="2"/>
              <a:buChar char="§"/>
            </a:pPr>
            <a:r>
              <a:rPr lang="en-GB" sz="1800" dirty="0">
                <a:solidFill>
                  <a:srgbClr val="00B050"/>
                </a:solidFill>
              </a:rPr>
              <a:t> Treat for shock</a:t>
            </a:r>
          </a:p>
          <a:p>
            <a:pPr>
              <a:buClr>
                <a:srgbClr val="00B050"/>
              </a:buClr>
              <a:buFont typeface="Wingdings" panose="05000000000000000000" pitchFamily="2" charset="2"/>
              <a:buChar char="§"/>
            </a:pPr>
            <a:r>
              <a:rPr lang="en-GB" sz="1800" dirty="0">
                <a:solidFill>
                  <a:srgbClr val="00B050"/>
                </a:solidFill>
              </a:rPr>
              <a:t> Call and ambulance (999/112) and request additional emergency services if required</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599932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712920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Casualty Handling and Secondary Survey - Recap</a:t>
            </a:r>
          </a:p>
        </p:txBody>
      </p:sp>
      <p:sp>
        <p:nvSpPr>
          <p:cNvPr id="5" name="Subtitle 4"/>
          <p:cNvSpPr>
            <a:spLocks noGrp="1"/>
          </p:cNvSpPr>
          <p:nvPr>
            <p:ph type="body" idx="1"/>
          </p:nvPr>
        </p:nvSpPr>
        <p:spPr/>
        <p:txBody>
          <a:bodyPr/>
          <a:lstStyle/>
          <a:p>
            <a:r>
              <a:rPr lang="en-GB" dirty="0"/>
              <a:t>Section 7</a:t>
            </a:r>
          </a:p>
        </p:txBody>
      </p:sp>
    </p:spTree>
    <p:extLst>
      <p:ext uri="{BB962C8B-B14F-4D97-AF65-F5344CB8AC3E}">
        <p14:creationId xmlns:p14="http://schemas.microsoft.com/office/powerpoint/2010/main" val="695566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Roll the casualty from front to back</a:t>
            </a:r>
          </a:p>
          <a:p>
            <a:pPr marL="285750" indent="-285750">
              <a:buFont typeface="Wingdings" panose="05000000000000000000" pitchFamily="2" charset="2"/>
              <a:buChar char="§"/>
            </a:pPr>
            <a:r>
              <a:rPr lang="en-GB" sz="1800" dirty="0">
                <a:ln w="0"/>
                <a:solidFill>
                  <a:schemeClr val="tx1"/>
                </a:solidFill>
              </a:rPr>
              <a:t>Check the casualties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Conduct a secondary survey</a:t>
            </a:r>
          </a:p>
          <a:p>
            <a:pPr marL="285750" indent="-285750">
              <a:buFont typeface="Wingdings" panose="05000000000000000000" pitchFamily="2" charset="2"/>
              <a:buChar char="§"/>
            </a:pPr>
            <a:r>
              <a:rPr lang="en-GB" sz="1800" dirty="0">
                <a:ln w="0"/>
                <a:solidFill>
                  <a:schemeClr val="tx1"/>
                </a:solidFill>
              </a:rPr>
              <a:t>Action as if the casualty was vomiting </a:t>
            </a:r>
          </a:p>
          <a:p>
            <a:pPr marL="285750" indent="-285750">
              <a:buFont typeface="Wingdings" panose="05000000000000000000" pitchFamily="2" charset="2"/>
              <a:buChar char="§"/>
            </a:pPr>
            <a:r>
              <a:rPr lang="en-GB" sz="1800" dirty="0">
                <a:ln w="0"/>
                <a:solidFill>
                  <a:schemeClr val="tx1"/>
                </a:solidFill>
              </a:rPr>
              <a:t>Recovery position</a:t>
            </a:r>
          </a:p>
        </p:txBody>
      </p:sp>
    </p:spTree>
    <p:extLst>
      <p:ext uri="{BB962C8B-B14F-4D97-AF65-F5344CB8AC3E}">
        <p14:creationId xmlns:p14="http://schemas.microsoft.com/office/powerpoint/2010/main" val="2513352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Cardio Pulmonary Resuscitation </a:t>
            </a:r>
            <a:br>
              <a:rPr lang="en-GB" dirty="0"/>
            </a:br>
            <a:r>
              <a:rPr lang="en-GB" dirty="0"/>
              <a:t>- Recap</a:t>
            </a:r>
          </a:p>
        </p:txBody>
      </p:sp>
      <p:sp>
        <p:nvSpPr>
          <p:cNvPr id="5" name="Subtitle 4"/>
          <p:cNvSpPr>
            <a:spLocks noGrp="1"/>
          </p:cNvSpPr>
          <p:nvPr>
            <p:ph type="body" idx="1"/>
          </p:nvPr>
        </p:nvSpPr>
        <p:spPr/>
        <p:txBody>
          <a:bodyPr/>
          <a:lstStyle/>
          <a:p>
            <a:r>
              <a:rPr lang="en-GB" dirty="0"/>
              <a:t>Section 8</a:t>
            </a:r>
          </a:p>
        </p:txBody>
      </p:sp>
    </p:spTree>
    <p:extLst>
      <p:ext uri="{BB962C8B-B14F-4D97-AF65-F5344CB8AC3E}">
        <p14:creationId xmlns:p14="http://schemas.microsoft.com/office/powerpoint/2010/main" val="3904127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85342"/>
          </a:xfrm>
        </p:spPr>
        <p:txBody>
          <a:bodyPr>
            <a:normAutofit/>
          </a:bodyPr>
          <a:lstStyle/>
          <a:p>
            <a:pPr marL="0" indent="0">
              <a:buNone/>
            </a:pPr>
            <a:r>
              <a:rPr lang="en-GB" sz="2400" b="1" dirty="0">
                <a:ln w="0"/>
                <a:solidFill>
                  <a:srgbClr val="3A79BD"/>
                </a:solidFill>
              </a:rPr>
              <a:t>Adult Basic Lift Support and Automated External Defibrillation</a:t>
            </a:r>
            <a:endParaRPr lang="en-GB" sz="1800" dirty="0">
              <a:ln w="0"/>
              <a:solidFill>
                <a:srgbClr val="3A79BD"/>
              </a:solidFill>
            </a:endParaRPr>
          </a:p>
          <a:p>
            <a:pPr marL="0" indent="0">
              <a:buNone/>
            </a:pPr>
            <a:endParaRPr lang="en-GB" sz="1800" dirty="0">
              <a:ln w="0"/>
              <a:solidFill>
                <a:schemeClr val="tx1"/>
              </a:solidFill>
            </a:endParaRPr>
          </a:p>
          <a:p>
            <a:pPr>
              <a:buFont typeface="Wingdings" panose="05000000000000000000" pitchFamily="2" charset="2"/>
              <a:buChar char="§"/>
            </a:pPr>
            <a:endParaRPr lang="en-GB" sz="1800" dirty="0">
              <a:ln w="0"/>
              <a:solidFill>
                <a:schemeClr val="tx1"/>
              </a:solidFill>
            </a:endParaRPr>
          </a:p>
          <a:p>
            <a:pPr marL="0" indent="0">
              <a:buNone/>
            </a:pPr>
            <a:endParaRPr lang="en-GB" sz="1800" dirty="0">
              <a:ln w="0"/>
              <a:solidFill>
                <a:schemeClr val="tx1"/>
              </a:solidFill>
            </a:endParaRPr>
          </a:p>
        </p:txBody>
      </p:sp>
      <p:graphicFrame>
        <p:nvGraphicFramePr>
          <p:cNvPr id="2" name="Diagram 1"/>
          <p:cNvGraphicFramePr/>
          <p:nvPr>
            <p:extLst/>
          </p:nvPr>
        </p:nvGraphicFramePr>
        <p:xfrm>
          <a:off x="1097280" y="2000676"/>
          <a:ext cx="10058400" cy="1777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 12"/>
          <p:cNvGraphicFramePr/>
          <p:nvPr>
            <p:extLst/>
          </p:nvPr>
        </p:nvGraphicFramePr>
        <p:xfrm>
          <a:off x="1097280" y="3718026"/>
          <a:ext cx="10058400" cy="17772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4" name="Group 13"/>
          <p:cNvGrpSpPr/>
          <p:nvPr/>
        </p:nvGrpSpPr>
        <p:grpSpPr>
          <a:xfrm rot="5400000">
            <a:off x="9973747" y="3531017"/>
            <a:ext cx="409712" cy="479286"/>
            <a:chOff x="7541589" y="648999"/>
            <a:chExt cx="409712" cy="479286"/>
          </a:xfrm>
        </p:grpSpPr>
        <p:sp>
          <p:nvSpPr>
            <p:cNvPr id="15" name="Right Arrow 14"/>
            <p:cNvSpPr/>
            <p:nvPr/>
          </p:nvSpPr>
          <p:spPr>
            <a:xfrm>
              <a:off x="7541589" y="648999"/>
              <a:ext cx="409712" cy="479286"/>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Right Arrow 4"/>
            <p:cNvSpPr/>
            <p:nvPr/>
          </p:nvSpPr>
          <p:spPr>
            <a:xfrm>
              <a:off x="7541589" y="744856"/>
              <a:ext cx="286798" cy="287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dirty="0"/>
            </a:p>
          </p:txBody>
        </p:sp>
      </p:grpSp>
    </p:spTree>
    <p:extLst>
      <p:ext uri="{BB962C8B-B14F-4D97-AF65-F5344CB8AC3E}">
        <p14:creationId xmlns:p14="http://schemas.microsoft.com/office/powerpoint/2010/main" val="1076446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5020185" cy="446705"/>
          </a:xfrm>
        </p:spPr>
        <p:txBody>
          <a:bodyPr>
            <a:normAutofit fontScale="92500"/>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3" name="Resuscitation Council (UK) CPR- AED De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292439"/>
            <a:ext cx="7091979" cy="3989238"/>
          </a:xfrm>
          <a:prstGeom prst="rect">
            <a:avLst/>
          </a:prstGeom>
        </p:spPr>
      </p:pic>
      <p:sp>
        <p:nvSpPr>
          <p:cNvPr id="6" name="TextBox 5"/>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Resuscitation Council (UK)</a:t>
            </a:r>
          </a:p>
        </p:txBody>
      </p:sp>
      <p:pic>
        <p:nvPicPr>
          <p:cNvPr id="3076" name="Picture 4" descr="https://goo.gl/YYRVGs.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93418" y="4951969"/>
            <a:ext cx="462262" cy="462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993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Check the casualty’s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Call for assistance (999/112)</a:t>
            </a:r>
          </a:p>
          <a:p>
            <a:pPr marL="285750" indent="-285750">
              <a:buFont typeface="Wingdings" panose="05000000000000000000" pitchFamily="2" charset="2"/>
              <a:buChar char="§"/>
            </a:pPr>
            <a:r>
              <a:rPr lang="en-GB" sz="1800" dirty="0">
                <a:ln w="0"/>
                <a:solidFill>
                  <a:schemeClr val="tx1"/>
                </a:solidFill>
              </a:rPr>
              <a:t>Begin CPR</a:t>
            </a:r>
          </a:p>
          <a:p>
            <a:pPr marL="285750" indent="-285750">
              <a:buFont typeface="Wingdings" panose="05000000000000000000" pitchFamily="2" charset="2"/>
              <a:buChar char="§"/>
            </a:pPr>
            <a:r>
              <a:rPr lang="en-GB" sz="1800" dirty="0">
                <a:ln w="0"/>
                <a:solidFill>
                  <a:schemeClr val="tx1"/>
                </a:solidFill>
              </a:rPr>
              <a:t>When an AED arrives, place the AED onto the casualty and follow its instructions</a:t>
            </a:r>
          </a:p>
        </p:txBody>
      </p:sp>
    </p:spTree>
    <p:extLst>
      <p:ext uri="{BB962C8B-B14F-4D97-AF65-F5344CB8AC3E}">
        <p14:creationId xmlns:p14="http://schemas.microsoft.com/office/powerpoint/2010/main" val="2295916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923576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016830"/>
          </a:xfrm>
        </p:spPr>
        <p:txBody>
          <a:bodyPr/>
          <a:lstStyle/>
          <a:p>
            <a:r>
              <a:rPr lang="en-GB" dirty="0"/>
              <a:t>Thank you</a:t>
            </a:r>
          </a:p>
        </p:txBody>
      </p:sp>
      <p:sp>
        <p:nvSpPr>
          <p:cNvPr id="4" name="Title 1">
            <a:extLst>
              <a:ext uri="{FF2B5EF4-FFF2-40B4-BE49-F238E27FC236}">
                <a16:creationId xmlns:a16="http://schemas.microsoft.com/office/drawing/2014/main" id="{49DCED8A-E687-4C31-8324-13C64C88C034}"/>
              </a:ext>
            </a:extLst>
          </p:cNvPr>
          <p:cNvSpPr txBox="1">
            <a:spLocks/>
          </p:cNvSpPr>
          <p:nvPr/>
        </p:nvSpPr>
        <p:spPr>
          <a:xfrm>
            <a:off x="1524000" y="2843504"/>
            <a:ext cx="9144000" cy="23876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dirty="0"/>
              <a:t>Please complete your individual learning plan and evaluation form located in your learner pack.</a:t>
            </a:r>
          </a:p>
          <a:p>
            <a:endParaRPr lang="en-GB" sz="3600" dirty="0"/>
          </a:p>
          <a:p>
            <a:r>
              <a:rPr lang="en-GB" sz="3600" dirty="0"/>
              <a:t>Please retain your learner pack for your reference and only return the evaluation form to your tutor.</a:t>
            </a:r>
          </a:p>
        </p:txBody>
      </p:sp>
    </p:spTree>
    <p:extLst>
      <p:ext uri="{BB962C8B-B14F-4D97-AF65-F5344CB8AC3E}">
        <p14:creationId xmlns:p14="http://schemas.microsoft.com/office/powerpoint/2010/main" val="48097153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LFTD Theme</Template>
  <TotalTime>4728</TotalTime>
  <Words>1425</Words>
  <Application>Microsoft Office PowerPoint</Application>
  <PresentationFormat>Widescreen</PresentationFormat>
  <Paragraphs>223</Paragraphs>
  <Slides>29</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MS PGothic</vt:lpstr>
      <vt:lpstr>Arial</vt:lpstr>
      <vt:lpstr>Calibri</vt:lpstr>
      <vt:lpstr>Calibri Light</vt:lpstr>
      <vt:lpstr>Wingdings</vt:lpstr>
      <vt:lpstr>Custom Design</vt:lpstr>
      <vt:lpstr>First Aid at Work (Level 3)   Day 3</vt:lpstr>
      <vt:lpstr>House Keeping </vt:lpstr>
      <vt:lpstr>Learning Outcomes</vt:lpstr>
      <vt:lpstr>Recap topics</vt:lpstr>
      <vt:lpstr>Hypothermia</vt:lpstr>
      <vt:lpstr>Hypothermia</vt:lpstr>
      <vt:lpstr>Frostbite</vt:lpstr>
      <vt:lpstr>Frostbite</vt:lpstr>
      <vt:lpstr>Heat Exhaustion</vt:lpstr>
      <vt:lpstr>Heat Exhaustion</vt:lpstr>
      <vt:lpstr>Heatstroke</vt:lpstr>
      <vt:lpstr>Heatstroke</vt:lpstr>
      <vt:lpstr>PowerPoint Presentation</vt:lpstr>
      <vt:lpstr>Abdominal Injuries</vt:lpstr>
      <vt:lpstr>Abdominal Injuries</vt:lpstr>
      <vt:lpstr>Abdominal Injuries</vt:lpstr>
      <vt:lpstr>Crush Injuries</vt:lpstr>
      <vt:lpstr>Crush Injuries</vt:lpstr>
      <vt:lpstr>Crush Injuries</vt:lpstr>
      <vt:lpstr>Comfort Break</vt:lpstr>
      <vt:lpstr>Casualty Handling and Secondary Survey - Recap</vt:lpstr>
      <vt:lpstr>Tutor Demonstration and Learner Practice</vt:lpstr>
      <vt:lpstr>Cardio Pulmonary Resuscitation  - Recap</vt:lpstr>
      <vt:lpstr>Cardio Pulmonary Resuscitation </vt:lpstr>
      <vt:lpstr>Cardio Pulmonary Resuscitation </vt:lpstr>
      <vt:lpstr>Tutor Demonstration and Learner Practice</vt:lpstr>
      <vt:lpstr>Comfort Break</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3 - First Aid at Work (2019 Edition)</dc:title>
  <dc:creator>Chris Potts</dc:creator>
  <cp:keywords>Leisure Force Training</cp:keywords>
  <cp:lastModifiedBy>Chris Potts</cp:lastModifiedBy>
  <cp:revision>244</cp:revision>
  <dcterms:created xsi:type="dcterms:W3CDTF">2016-05-21T14:09:17Z</dcterms:created>
  <dcterms:modified xsi:type="dcterms:W3CDTF">2019-01-15T23:14:53Z</dcterms:modified>
  <cp:contentStatus/>
</cp:coreProperties>
</file>