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88"/>
  </p:notesMasterIdLst>
  <p:sldIdLst>
    <p:sldId id="256" r:id="rId2"/>
    <p:sldId id="510" r:id="rId3"/>
    <p:sldId id="511" r:id="rId4"/>
    <p:sldId id="535" r:id="rId5"/>
    <p:sldId id="332" r:id="rId6"/>
    <p:sldId id="333" r:id="rId7"/>
    <p:sldId id="368" r:id="rId8"/>
    <p:sldId id="339" r:id="rId9"/>
    <p:sldId id="370" r:id="rId10"/>
    <p:sldId id="536" r:id="rId11"/>
    <p:sldId id="537" r:id="rId12"/>
    <p:sldId id="538" r:id="rId13"/>
    <p:sldId id="334" r:id="rId14"/>
    <p:sldId id="335" r:id="rId15"/>
    <p:sldId id="336" r:id="rId16"/>
    <p:sldId id="337" r:id="rId17"/>
    <p:sldId id="369" r:id="rId18"/>
    <p:sldId id="539" r:id="rId19"/>
    <p:sldId id="540" r:id="rId20"/>
    <p:sldId id="338" r:id="rId21"/>
    <p:sldId id="401" r:id="rId22"/>
    <p:sldId id="471" r:id="rId23"/>
    <p:sldId id="474" r:id="rId24"/>
    <p:sldId id="542" r:id="rId25"/>
    <p:sldId id="543" r:id="rId26"/>
    <p:sldId id="443" r:id="rId27"/>
    <p:sldId id="411" r:id="rId28"/>
    <p:sldId id="412" r:id="rId29"/>
    <p:sldId id="544" r:id="rId30"/>
    <p:sldId id="350" r:id="rId31"/>
    <p:sldId id="351" r:id="rId32"/>
    <p:sldId id="352" r:id="rId33"/>
    <p:sldId id="545" r:id="rId34"/>
    <p:sldId id="546" r:id="rId35"/>
    <p:sldId id="547" r:id="rId36"/>
    <p:sldId id="548" r:id="rId37"/>
    <p:sldId id="549" r:id="rId38"/>
    <p:sldId id="354" r:id="rId39"/>
    <p:sldId id="550" r:id="rId40"/>
    <p:sldId id="406" r:id="rId41"/>
    <p:sldId id="555" r:id="rId42"/>
    <p:sldId id="552" r:id="rId43"/>
    <p:sldId id="553" r:id="rId44"/>
    <p:sldId id="556" r:id="rId45"/>
    <p:sldId id="557" r:id="rId46"/>
    <p:sldId id="558" r:id="rId47"/>
    <p:sldId id="551" r:id="rId48"/>
    <p:sldId id="482" r:id="rId49"/>
    <p:sldId id="375" r:id="rId50"/>
    <p:sldId id="483" r:id="rId51"/>
    <p:sldId id="360" r:id="rId52"/>
    <p:sldId id="484" r:id="rId53"/>
    <p:sldId id="361" r:id="rId54"/>
    <p:sldId id="485" r:id="rId55"/>
    <p:sldId id="362" r:id="rId56"/>
    <p:sldId id="359" r:id="rId57"/>
    <p:sldId id="559" r:id="rId58"/>
    <p:sldId id="486" r:id="rId59"/>
    <p:sldId id="560" r:id="rId60"/>
    <p:sldId id="324" r:id="rId61"/>
    <p:sldId id="325" r:id="rId62"/>
    <p:sldId id="326" r:id="rId63"/>
    <p:sldId id="327" r:id="rId64"/>
    <p:sldId id="561" r:id="rId65"/>
    <p:sldId id="541" r:id="rId66"/>
    <p:sldId id="353" r:id="rId67"/>
    <p:sldId id="562" r:id="rId68"/>
    <p:sldId id="563" r:id="rId69"/>
    <p:sldId id="564" r:id="rId70"/>
    <p:sldId id="532" r:id="rId71"/>
    <p:sldId id="527" r:id="rId72"/>
    <p:sldId id="323" r:id="rId73"/>
    <p:sldId id="322" r:id="rId74"/>
    <p:sldId id="328" r:id="rId75"/>
    <p:sldId id="330" r:id="rId76"/>
    <p:sldId id="497" r:id="rId77"/>
    <p:sldId id="566" r:id="rId78"/>
    <p:sldId id="453" r:id="rId79"/>
    <p:sldId id="454" r:id="rId80"/>
    <p:sldId id="567" r:id="rId81"/>
    <p:sldId id="568" r:id="rId82"/>
    <p:sldId id="569" r:id="rId83"/>
    <p:sldId id="508" r:id="rId84"/>
    <p:sldId id="570" r:id="rId85"/>
    <p:sldId id="481" r:id="rId86"/>
    <p:sldId id="571" r:id="rId8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urse start" id="{F74A5D39-6B99-41AE-A90B-F905F785E5EB}">
          <p14:sldIdLst>
            <p14:sldId id="256"/>
            <p14:sldId id="510"/>
            <p14:sldId id="511"/>
          </p14:sldIdLst>
        </p14:section>
        <p14:section name="Fractures and dislocations" id="{2E478237-C73E-4C4B-A970-71C2EB39BFB3}">
          <p14:sldIdLst>
            <p14:sldId id="535"/>
            <p14:sldId id="332"/>
            <p14:sldId id="333"/>
            <p14:sldId id="368"/>
            <p14:sldId id="339"/>
            <p14:sldId id="370"/>
          </p14:sldIdLst>
        </p14:section>
        <p14:section name="Sprains and Strains" id="{5CCB703D-DCF3-4F74-B746-99CD89C6766A}">
          <p14:sldIdLst>
            <p14:sldId id="536"/>
            <p14:sldId id="537"/>
          </p14:sldIdLst>
        </p14:section>
        <p14:section name="Head Injuries" id="{939D2329-8C06-4E74-B82E-B0E0A190F06B}">
          <p14:sldIdLst>
            <p14:sldId id="538"/>
            <p14:sldId id="334"/>
            <p14:sldId id="335"/>
            <p14:sldId id="336"/>
            <p14:sldId id="337"/>
            <p14:sldId id="369"/>
            <p14:sldId id="539"/>
          </p14:sldIdLst>
        </p14:section>
        <p14:section name="Spinal Injuries" id="{F26A1001-91E0-4CEF-A241-B9EEF35CB304}">
          <p14:sldIdLst>
            <p14:sldId id="540"/>
            <p14:sldId id="338"/>
            <p14:sldId id="401"/>
          </p14:sldIdLst>
        </p14:section>
        <p14:section name="Eyes, Ears and Nose" id="{95D94DAC-6788-42DE-A43D-7A452EA9EC63}">
          <p14:sldIdLst>
            <p14:sldId id="471"/>
            <p14:sldId id="474"/>
            <p14:sldId id="542"/>
            <p14:sldId id="543"/>
          </p14:sldIdLst>
        </p14:section>
        <p14:section name="Sickle Cell Crisis" id="{0BA16A63-F989-42AB-9552-D58A05736A7B}">
          <p14:sldIdLst>
            <p14:sldId id="443"/>
            <p14:sldId id="411"/>
            <p14:sldId id="412"/>
          </p14:sldIdLst>
        </p14:section>
        <p14:section name="Diabetic Emergencies" id="{8AFC67EC-C244-408C-81DA-F551358F4C49}">
          <p14:sldIdLst>
            <p14:sldId id="544"/>
            <p14:sldId id="350"/>
            <p14:sldId id="351"/>
            <p14:sldId id="352"/>
          </p14:sldIdLst>
        </p14:section>
        <p14:section name="Allergic Reactions" id="{1991B9E2-7BCE-42AD-B580-158C4EB27C34}">
          <p14:sldIdLst>
            <p14:sldId id="545"/>
            <p14:sldId id="546"/>
            <p14:sldId id="547"/>
            <p14:sldId id="548"/>
          </p14:sldIdLst>
        </p14:section>
        <p14:section name="Asthma" id="{828DAE37-98B2-45D5-ADD7-3CFB260B7BC6}">
          <p14:sldIdLst>
            <p14:sldId id="549"/>
            <p14:sldId id="354"/>
            <p14:sldId id="550"/>
            <p14:sldId id="406"/>
          </p14:sldIdLst>
        </p14:section>
        <p14:section name="Meningitis" id="{C646667F-4E7E-4343-8D5E-207A5E42540D}">
          <p14:sldIdLst>
            <p14:sldId id="555"/>
            <p14:sldId id="552"/>
            <p14:sldId id="553"/>
          </p14:sldIdLst>
        </p14:section>
        <p14:section name="Febrile Convulsions" id="{99E45EE9-DAAE-4304-AAFF-DA9666D0A157}">
          <p14:sldIdLst>
            <p14:sldId id="556"/>
            <p14:sldId id="557"/>
            <p14:sldId id="558"/>
            <p14:sldId id="551"/>
          </p14:sldIdLst>
        </p14:section>
        <p14:section name="Hypothermia" id="{B253B789-762D-4F1C-9493-C108AC702C0C}">
          <p14:sldIdLst>
            <p14:sldId id="482"/>
            <p14:sldId id="375"/>
          </p14:sldIdLst>
        </p14:section>
        <p14:section name="Frost Bite" id="{47CFDFB0-FE68-4FC4-8BF1-CB0BAE5982F6}">
          <p14:sldIdLst>
            <p14:sldId id="483"/>
            <p14:sldId id="360"/>
          </p14:sldIdLst>
        </p14:section>
        <p14:section name="Heat Exhaustion" id="{8BEBD9C8-9AAD-4F06-B1D6-C9C5C0D25656}">
          <p14:sldIdLst>
            <p14:sldId id="484"/>
            <p14:sldId id="361"/>
          </p14:sldIdLst>
        </p14:section>
        <p14:section name="Heatstroke" id="{5999F219-4D85-4F77-80A5-57CDC5C05B74}">
          <p14:sldIdLst>
            <p14:sldId id="485"/>
            <p14:sldId id="362"/>
            <p14:sldId id="359"/>
          </p14:sldIdLst>
        </p14:section>
        <p14:section name="Electric Shock" id="{D3AA312E-E514-4582-A644-3EB47EF1159F}">
          <p14:sldIdLst>
            <p14:sldId id="559"/>
            <p14:sldId id="486"/>
          </p14:sldIdLst>
        </p14:section>
        <p14:section name="Burns and Scalds" id="{6FE9EC2F-4FA3-42AC-AB3E-A9BCEAA6407B}">
          <p14:sldIdLst>
            <p14:sldId id="560"/>
            <p14:sldId id="324"/>
            <p14:sldId id="325"/>
            <p14:sldId id="326"/>
            <p14:sldId id="327"/>
            <p14:sldId id="561"/>
          </p14:sldIdLst>
        </p14:section>
        <p14:section name="Poison" id="{E2D76010-A0B3-4EEA-A31C-884827177BEF}">
          <p14:sldIdLst>
            <p14:sldId id="541"/>
            <p14:sldId id="353"/>
          </p14:sldIdLst>
        </p14:section>
        <p14:section name="Bites and Stings" id="{B69C4B0B-E1A5-448A-A2F1-43DB102BD706}">
          <p14:sldIdLst>
            <p14:sldId id="562"/>
            <p14:sldId id="563"/>
            <p14:sldId id="564"/>
            <p14:sldId id="532"/>
          </p14:sldIdLst>
        </p14:section>
        <p14:section name="Minor Injuries" id="{40B2D01B-4C48-4AE0-B274-266A4D7CB949}">
          <p14:sldIdLst>
            <p14:sldId id="527"/>
            <p14:sldId id="323"/>
            <p14:sldId id="322"/>
            <p14:sldId id="328"/>
            <p14:sldId id="330"/>
            <p14:sldId id="497"/>
          </p14:sldIdLst>
        </p14:section>
        <p14:section name="Reporting of Injuries, Illnesses and Emergencies" id="{0D844796-49B2-42D5-862C-5F7B0A5AEC89}">
          <p14:sldIdLst>
            <p14:sldId id="566"/>
            <p14:sldId id="453"/>
            <p14:sldId id="454"/>
            <p14:sldId id="567"/>
            <p14:sldId id="568"/>
            <p14:sldId id="569"/>
            <p14:sldId id="508"/>
            <p14:sldId id="570"/>
          </p14:sldIdLst>
        </p14:section>
        <p14:section name="Summative Assessment" id="{6F338F56-0C82-471A-88ED-A761877A936B}">
          <p14:sldIdLst>
            <p14:sldId id="481"/>
            <p14:sldId id="5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E800"/>
    <a:srgbClr val="FFFF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771" autoAdjust="0"/>
    <p:restoredTop sz="96433" autoAdjust="0"/>
  </p:normalViewPr>
  <p:slideViewPr>
    <p:cSldViewPr snapToGrid="0">
      <p:cViewPr varScale="1">
        <p:scale>
          <a:sx n="114" d="100"/>
          <a:sy n="114" d="100"/>
        </p:scale>
        <p:origin x="37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BF46D8-C246-49C7-B3E1-CD402C842B15}" type="datetimeFigureOut">
              <a:rPr lang="en-GB" smtClean="0"/>
              <a:t>16/01/2019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CAEDD2-EA16-44A6-A790-5E510EC961AD}" type="slidenum">
              <a:rPr lang="en-GB" smtClean="0"/>
              <a:t>‹#›</a:t>
            </a:fld>
            <a:endParaRPr lang="en-GB"/>
          </a:p>
        </p:txBody>
      </p:sp>
    </p:spTree>
    <p:extLst>
      <p:ext uri="{BB962C8B-B14F-4D97-AF65-F5344CB8AC3E}">
        <p14:creationId xmlns:p14="http://schemas.microsoft.com/office/powerpoint/2010/main" val="1250551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9B8BA-42E9-423D-AF79-CF8922EA3B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0DA7A7B-0013-4C74-89D4-6020BD1D73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604922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3EB39-05DD-4BEE-8A39-1D177E52B2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6D23D85-AAA1-40DB-A59E-6541A6506414}"/>
              </a:ext>
            </a:extLst>
          </p:cNvPr>
          <p:cNvSpPr>
            <a:spLocks noGrp="1"/>
          </p:cNvSpPr>
          <p:nvPr>
            <p:ph idx="1"/>
          </p:nvPr>
        </p:nvSpPr>
        <p:spPr>
          <a:xfrm>
            <a:off x="838200" y="1825625"/>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98294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30BBB-DD29-4B04-9C9D-D6600D701E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4B4EE82-605E-4E65-A561-DBAB306CE7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65374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0CBC2-58E8-4DC5-BCFA-B652E94D790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88CCFA8-6F8F-48FD-AD32-76FFFD5710D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186175E-5E6F-4D3B-B1A9-423B58093CC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5784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DA9BE-5B80-447C-8B28-34B3DFA5342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A9731B2-4C2C-47B2-9E52-F8303AAC0D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3809A6E-FDFA-4C35-AE94-1A460A5AB1E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3AA18D5-739D-456D-812C-29E1912AA8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4EFB5D5-78E0-4588-BCF2-94C5507B68A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41848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59232-555B-42EB-B8EC-178AD82D0DFE}"/>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81434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85EF91-3554-46B7-9F16-CADA3E361C7C}"/>
              </a:ext>
            </a:extLst>
          </p:cNvPr>
          <p:cNvSpPr/>
          <p:nvPr userDrawn="1"/>
        </p:nvSpPr>
        <p:spPr>
          <a:xfrm>
            <a:off x="0" y="6459785"/>
            <a:ext cx="12192000" cy="398215"/>
          </a:xfrm>
          <a:prstGeom prst="rect">
            <a:avLst/>
          </a:prstGeom>
          <a:solidFill>
            <a:srgbClr val="3A79BD"/>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92169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89483-C8A4-4618-9D56-86F4C81571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26878EE-14A2-4F92-9C2A-256A93CFD6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D04E5C4-B783-4024-A31B-1EE04C2E66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id="{8504CEA0-EB16-410C-831F-016A9500D6F5}"/>
              </a:ext>
            </a:extLst>
          </p:cNvPr>
          <p:cNvSpPr/>
          <p:nvPr userDrawn="1"/>
        </p:nvSpPr>
        <p:spPr>
          <a:xfrm>
            <a:off x="17" y="0"/>
            <a:ext cx="3657584" cy="6858000"/>
          </a:xfrm>
          <a:prstGeom prst="rect">
            <a:avLst/>
          </a:prstGeom>
          <a:solidFill>
            <a:srgbClr val="3A79BD"/>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08119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5FAF7-E7C2-4ACD-AF42-ED58829283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7753E34-B998-43B9-B0E1-A461A9D3FB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3D1EE933-77F1-44C9-A806-DEB991DD37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709772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D3ABF-0CFA-4ABB-B1FF-625A0C56504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A103762-0564-49C3-95A3-FD7F4AF51AC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59908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5EA5E8-7F26-4268-9667-3FB548B18DA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7C7C9A-428F-454F-A037-F60A49A8C5E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53075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4B56-4937-4360-B37E-5BED2C46CA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BDF9C1E3-32E8-49A0-B071-EC2DB2A7D9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17C8BB8D-F335-4FB8-905A-019D2D954C2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610600" y="5510550"/>
            <a:ext cx="2743200" cy="982325"/>
          </a:xfrm>
          <a:prstGeom prst="rect">
            <a:avLst/>
          </a:prstGeom>
        </p:spPr>
      </p:pic>
      <p:sp>
        <p:nvSpPr>
          <p:cNvPr id="9" name="Rectangle 8">
            <a:extLst>
              <a:ext uri="{FF2B5EF4-FFF2-40B4-BE49-F238E27FC236}">
                <a16:creationId xmlns:a16="http://schemas.microsoft.com/office/drawing/2014/main" id="{5AA47376-A79D-4D7A-88E1-1238A7E75758}"/>
              </a:ext>
            </a:extLst>
          </p:cNvPr>
          <p:cNvSpPr/>
          <p:nvPr/>
        </p:nvSpPr>
        <p:spPr>
          <a:xfrm flipV="1">
            <a:off x="0" y="6542089"/>
            <a:ext cx="12192000" cy="45719"/>
          </a:xfrm>
          <a:prstGeom prst="rect">
            <a:avLst/>
          </a:prstGeom>
          <a:solidFill>
            <a:srgbClr val="27B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2784497B-0AA6-4914-8C0C-FCB3189E0778}"/>
              </a:ext>
            </a:extLst>
          </p:cNvPr>
          <p:cNvSpPr/>
          <p:nvPr/>
        </p:nvSpPr>
        <p:spPr>
          <a:xfrm flipV="1">
            <a:off x="0" y="6587808"/>
            <a:ext cx="12192000" cy="270192"/>
          </a:xfrm>
          <a:prstGeom prst="rect">
            <a:avLst/>
          </a:prstGeom>
          <a:solidFill>
            <a:srgbClr val="3A79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72449271"/>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0.pn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31.png"/><Relationship Id="rId4" Type="http://schemas.openxmlformats.org/officeDocument/2006/relationships/image" Target="../media/image3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664FE46-8862-41D8-9C50-630AF2FE8D79}"/>
              </a:ext>
            </a:extLst>
          </p:cNvPr>
          <p:cNvSpPr>
            <a:spLocks noGrp="1"/>
          </p:cNvSpPr>
          <p:nvPr>
            <p:ph type="ctrTitle"/>
          </p:nvPr>
        </p:nvSpPr>
        <p:spPr>
          <a:xfrm>
            <a:off x="1524000" y="1122363"/>
            <a:ext cx="9144000" cy="2387600"/>
          </a:xfrm>
        </p:spPr>
        <p:txBody>
          <a:bodyPr/>
          <a:lstStyle/>
          <a:p>
            <a:r>
              <a:rPr lang="en-GB" dirty="0"/>
              <a:t>Paediatric First Aid</a:t>
            </a:r>
            <a:br>
              <a:rPr lang="en-GB" dirty="0"/>
            </a:br>
            <a:r>
              <a:rPr lang="en-GB" sz="2800" dirty="0"/>
              <a:t>(Level 3)</a:t>
            </a:r>
          </a:p>
        </p:txBody>
      </p:sp>
      <p:sp>
        <p:nvSpPr>
          <p:cNvPr id="10" name="Subtitle 2">
            <a:extLst>
              <a:ext uri="{FF2B5EF4-FFF2-40B4-BE49-F238E27FC236}">
                <a16:creationId xmlns:a16="http://schemas.microsoft.com/office/drawing/2014/main" id="{AD32ABCA-181E-4FA5-8DF4-52AA00787C8E}"/>
              </a:ext>
            </a:extLst>
          </p:cNvPr>
          <p:cNvSpPr>
            <a:spLocks noGrp="1"/>
          </p:cNvSpPr>
          <p:nvPr>
            <p:ph type="subTitle" idx="1"/>
          </p:nvPr>
        </p:nvSpPr>
        <p:spPr>
          <a:xfrm>
            <a:off x="1524000" y="4420998"/>
            <a:ext cx="9144000" cy="836802"/>
          </a:xfrm>
        </p:spPr>
        <p:txBody>
          <a:bodyPr/>
          <a:lstStyle/>
          <a:p>
            <a:r>
              <a:rPr lang="en-GB" dirty="0"/>
              <a:t>Course tutor: _______________________</a:t>
            </a:r>
          </a:p>
        </p:txBody>
      </p:sp>
    </p:spTree>
    <p:extLst>
      <p:ext uri="{BB962C8B-B14F-4D97-AF65-F5344CB8AC3E}">
        <p14:creationId xmlns:p14="http://schemas.microsoft.com/office/powerpoint/2010/main" val="3858945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House Keeping </a:t>
            </a:r>
          </a:p>
        </p:txBody>
      </p:sp>
      <p:sp>
        <p:nvSpPr>
          <p:cNvPr id="3" name="Content Placeholder 2"/>
          <p:cNvSpPr>
            <a:spLocks noGrp="1"/>
          </p:cNvSpPr>
          <p:nvPr>
            <p:ph idx="1"/>
          </p:nvPr>
        </p:nvSpPr>
        <p:spPr>
          <a:xfrm>
            <a:off x="1097280" y="1858612"/>
            <a:ext cx="10058400" cy="3475566"/>
          </a:xfrm>
        </p:spPr>
        <p:txBody>
          <a:bodyPr>
            <a:normAutofit/>
          </a:bodyPr>
          <a:lstStyle/>
          <a:p>
            <a:pPr marL="0" indent="0">
              <a:buNone/>
            </a:pPr>
            <a:endParaRPr lang="en-GB" dirty="0"/>
          </a:p>
          <a:p>
            <a:pPr>
              <a:buFont typeface="Wingdings" panose="05000000000000000000" pitchFamily="2" charset="2"/>
              <a:buChar char="§"/>
            </a:pPr>
            <a:r>
              <a:rPr lang="en-GB" dirty="0"/>
              <a:t>Fire Exits</a:t>
            </a:r>
          </a:p>
          <a:p>
            <a:pPr>
              <a:buFont typeface="Wingdings" panose="05000000000000000000" pitchFamily="2" charset="2"/>
              <a:buChar char="§"/>
            </a:pPr>
            <a:r>
              <a:rPr lang="en-GB" dirty="0"/>
              <a:t>Toilets</a:t>
            </a:r>
          </a:p>
          <a:p>
            <a:pPr>
              <a:buFont typeface="Wingdings" panose="05000000000000000000" pitchFamily="2" charset="2"/>
              <a:buChar char="§"/>
            </a:pPr>
            <a:r>
              <a:rPr lang="en-GB" dirty="0"/>
              <a:t>Smoking areas</a:t>
            </a:r>
          </a:p>
          <a:p>
            <a:pPr>
              <a:buFont typeface="Wingdings" panose="05000000000000000000" pitchFamily="2" charset="2"/>
              <a:buChar char="§"/>
            </a:pPr>
            <a:r>
              <a:rPr lang="en-GB" dirty="0"/>
              <a:t>Mobile phones</a:t>
            </a:r>
          </a:p>
          <a:p>
            <a:pPr>
              <a:buFont typeface="Wingdings" panose="05000000000000000000" pitchFamily="2" charset="2"/>
              <a:buChar char="§"/>
            </a:pPr>
            <a:r>
              <a:rPr lang="en-GB" dirty="0"/>
              <a:t>Schedule for today</a:t>
            </a:r>
          </a:p>
        </p:txBody>
      </p:sp>
      <p:pic>
        <p:nvPicPr>
          <p:cNvPr id="1026" name="Picture 2" descr="Image result for toilets clipart">
            <a:extLst>
              <a:ext uri="{FF2B5EF4-FFF2-40B4-BE49-F238E27FC236}">
                <a16:creationId xmlns:a16="http://schemas.microsoft.com/office/drawing/2014/main" id="{F57D616C-326D-4CE4-A9BE-0D26AD77676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03082" y="2189360"/>
            <a:ext cx="1474611" cy="14070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fire exit clipart">
            <a:extLst>
              <a:ext uri="{FF2B5EF4-FFF2-40B4-BE49-F238E27FC236}">
                <a16:creationId xmlns:a16="http://schemas.microsoft.com/office/drawing/2014/main" id="{233265EE-2709-4F76-8CF5-84C22EB4B15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22480" y="3322377"/>
            <a:ext cx="1696762" cy="169676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moking clipart">
            <a:extLst>
              <a:ext uri="{FF2B5EF4-FFF2-40B4-BE49-F238E27FC236}">
                <a16:creationId xmlns:a16="http://schemas.microsoft.com/office/drawing/2014/main" id="{7F887010-EE1A-4C2A-9749-CE6EAE7000C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58371" y="2290195"/>
            <a:ext cx="2080268" cy="1448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4943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Learning Outcomes</a:t>
            </a:r>
          </a:p>
        </p:txBody>
      </p:sp>
      <p:sp>
        <p:nvSpPr>
          <p:cNvPr id="3" name="Content Placeholder 2"/>
          <p:cNvSpPr>
            <a:spLocks noGrp="1"/>
          </p:cNvSpPr>
          <p:nvPr>
            <p:ph idx="1"/>
          </p:nvPr>
        </p:nvSpPr>
        <p:spPr>
          <a:xfrm>
            <a:off x="1066800" y="1625365"/>
            <a:ext cx="10058400" cy="4867510"/>
          </a:xfrm>
        </p:spPr>
        <p:txBody>
          <a:bodyPr numCol="1">
            <a:normAutofit/>
          </a:bodyPr>
          <a:lstStyle/>
          <a:p>
            <a:pPr marL="0" lvl="0" indent="0">
              <a:buNone/>
            </a:pPr>
            <a:r>
              <a:rPr lang="en-GB" sz="2400" b="1" dirty="0"/>
              <a:t>By the end of the session you will be able to:</a:t>
            </a:r>
          </a:p>
          <a:p>
            <a:pPr lvl="0">
              <a:buFont typeface="Wingdings" panose="05000000000000000000" pitchFamily="2" charset="2"/>
              <a:buChar char="§"/>
            </a:pPr>
            <a:r>
              <a:rPr lang="en-GB" sz="1800" dirty="0"/>
              <a:t>administer first aid to an infant and a child with injuries to bones, joints and muscles.</a:t>
            </a:r>
          </a:p>
          <a:p>
            <a:pPr lvl="0">
              <a:buFont typeface="Wingdings" panose="05000000000000000000" pitchFamily="2" charset="2"/>
              <a:buChar char="§"/>
            </a:pPr>
            <a:r>
              <a:rPr lang="en-GB" sz="1800" dirty="0"/>
              <a:t>administer first aid to an infant and a child with head and spinal injuries.</a:t>
            </a:r>
          </a:p>
          <a:p>
            <a:pPr lvl="0">
              <a:buFont typeface="Wingdings" panose="05000000000000000000" pitchFamily="2" charset="2"/>
              <a:buChar char="§"/>
            </a:pPr>
            <a:r>
              <a:rPr lang="en-GB" sz="1800" dirty="0"/>
              <a:t>administer first aid to an infant and a child with conditions affecting the eyes, ears and nose.</a:t>
            </a:r>
          </a:p>
          <a:p>
            <a:pPr lvl="0">
              <a:buFont typeface="Wingdings" panose="05000000000000000000" pitchFamily="2" charset="2"/>
              <a:buChar char="§"/>
            </a:pPr>
            <a:r>
              <a:rPr lang="en-GB" sz="1800" dirty="0"/>
              <a:t>administer emergency first aid to an infant and a child with a chronic medical condition or sudden illness.</a:t>
            </a:r>
          </a:p>
          <a:p>
            <a:pPr lvl="0">
              <a:buFont typeface="Wingdings" panose="05000000000000000000" pitchFamily="2" charset="2"/>
              <a:buChar char="§"/>
            </a:pPr>
            <a:r>
              <a:rPr lang="en-GB" sz="1800" dirty="0"/>
              <a:t>administer first aid to an infant and a child who is experiencing the effects of extreme heat or cold.</a:t>
            </a:r>
          </a:p>
          <a:p>
            <a:pPr lvl="0">
              <a:buFont typeface="Wingdings" panose="05000000000000000000" pitchFamily="2" charset="2"/>
              <a:buChar char="§"/>
            </a:pPr>
            <a:r>
              <a:rPr lang="en-GB" sz="1800" dirty="0"/>
              <a:t>administer first aid to an infant and a child who has sustained an electric shock.</a:t>
            </a:r>
          </a:p>
          <a:p>
            <a:pPr lvl="0">
              <a:buFont typeface="Wingdings" panose="05000000000000000000" pitchFamily="2" charset="2"/>
              <a:buChar char="§"/>
            </a:pPr>
            <a:r>
              <a:rPr lang="en-GB" sz="1800" dirty="0"/>
              <a:t>administer first aid to an infant and a child with burns or scalds.</a:t>
            </a:r>
          </a:p>
          <a:p>
            <a:pPr lvl="0">
              <a:buFont typeface="Wingdings" panose="05000000000000000000" pitchFamily="2" charset="2"/>
              <a:buChar char="§"/>
            </a:pPr>
            <a:r>
              <a:rPr lang="en-GB" sz="1800" dirty="0"/>
              <a:t>administer first aid to an infant and a child who has been poisoned.</a:t>
            </a:r>
          </a:p>
          <a:p>
            <a:pPr lvl="0">
              <a:buFont typeface="Wingdings" panose="05000000000000000000" pitchFamily="2" charset="2"/>
              <a:buChar char="§"/>
            </a:pPr>
            <a:r>
              <a:rPr lang="en-GB" sz="1800" dirty="0"/>
              <a:t>administer first aid to an infant and a child who has been bitten or stung.</a:t>
            </a:r>
          </a:p>
          <a:p>
            <a:pPr lvl="0">
              <a:buFont typeface="Wingdings" panose="05000000000000000000" pitchFamily="2" charset="2"/>
              <a:buChar char="§"/>
            </a:pPr>
            <a:r>
              <a:rPr lang="en-GB" sz="1800" dirty="0"/>
              <a:t>administer first aid to an infant and a child with minor injuries.</a:t>
            </a:r>
          </a:p>
          <a:p>
            <a:pPr lvl="0">
              <a:buFont typeface="Wingdings" panose="05000000000000000000" pitchFamily="2" charset="2"/>
              <a:buChar char="§"/>
            </a:pPr>
            <a:r>
              <a:rPr lang="en-GB" sz="1800" dirty="0"/>
              <a:t>complete records relating to illnesses, injuries and emergencies.</a:t>
            </a:r>
          </a:p>
        </p:txBody>
      </p:sp>
    </p:spTree>
    <p:extLst>
      <p:ext uri="{BB962C8B-B14F-4D97-AF65-F5344CB8AC3E}">
        <p14:creationId xmlns:p14="http://schemas.microsoft.com/office/powerpoint/2010/main" val="2281496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Fractures and Dislocations</a:t>
            </a:r>
          </a:p>
        </p:txBody>
      </p:sp>
      <p:sp>
        <p:nvSpPr>
          <p:cNvPr id="5" name="Subtitle 4"/>
          <p:cNvSpPr>
            <a:spLocks noGrp="1"/>
          </p:cNvSpPr>
          <p:nvPr>
            <p:ph type="body" idx="1"/>
          </p:nvPr>
        </p:nvSpPr>
        <p:spPr/>
        <p:txBody>
          <a:bodyPr/>
          <a:lstStyle/>
          <a:p>
            <a:r>
              <a:rPr lang="en-GB" dirty="0"/>
              <a:t>Section 1</a:t>
            </a:r>
          </a:p>
        </p:txBody>
      </p:sp>
    </p:spTree>
    <p:extLst>
      <p:ext uri="{BB962C8B-B14F-4D97-AF65-F5344CB8AC3E}">
        <p14:creationId xmlns:p14="http://schemas.microsoft.com/office/powerpoint/2010/main" val="2236444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Fractures and Dislocations</a:t>
            </a:r>
          </a:p>
        </p:txBody>
      </p:sp>
      <p:sp>
        <p:nvSpPr>
          <p:cNvPr id="8" name="Content Placeholder 7"/>
          <p:cNvSpPr>
            <a:spLocks noGrp="1"/>
          </p:cNvSpPr>
          <p:nvPr>
            <p:ph idx="1"/>
          </p:nvPr>
        </p:nvSpPr>
        <p:spPr>
          <a:xfrm>
            <a:off x="1097280" y="1820411"/>
            <a:ext cx="10058400" cy="4425843"/>
          </a:xfrm>
        </p:spPr>
        <p:txBody>
          <a:bodyPr>
            <a:normAutofit/>
          </a:bodyPr>
          <a:lstStyle/>
          <a:p>
            <a:pPr marL="0" indent="0">
              <a:buNone/>
            </a:pPr>
            <a:r>
              <a:rPr lang="en-GB" sz="2400" b="1" dirty="0">
                <a:ln w="0"/>
                <a:solidFill>
                  <a:srgbClr val="0070C0"/>
                </a:solidFill>
              </a:rPr>
              <a:t>Fracture</a:t>
            </a:r>
          </a:p>
          <a:p>
            <a:pPr marL="0" indent="0">
              <a:buNone/>
            </a:pPr>
            <a:r>
              <a:rPr lang="en-GB" sz="1800" dirty="0">
                <a:ln w="0"/>
                <a:solidFill>
                  <a:schemeClr val="tx1"/>
                </a:solidFill>
              </a:rPr>
              <a:t>A fracture is a chip, crack or break in a bone.</a:t>
            </a:r>
          </a:p>
        </p:txBody>
      </p:sp>
      <p:sp>
        <p:nvSpPr>
          <p:cNvPr id="4" name="Content Placeholder 4"/>
          <p:cNvSpPr txBox="1"/>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swelling, tenderness and bruising around the site of the injury</a:t>
            </a:r>
          </a:p>
          <a:p>
            <a:pPr>
              <a:buClr>
                <a:srgbClr val="C00000"/>
              </a:buClr>
              <a:buFont typeface="Wingdings" panose="05000000000000000000" pitchFamily="2" charset="2"/>
              <a:buChar char="§"/>
            </a:pPr>
            <a:r>
              <a:rPr lang="en-GB" sz="1800" dirty="0">
                <a:solidFill>
                  <a:srgbClr val="C00000"/>
                </a:solidFill>
              </a:rPr>
              <a:t>  Associated bleeding possible in open fractures</a:t>
            </a:r>
          </a:p>
          <a:p>
            <a:pPr>
              <a:buClr>
                <a:srgbClr val="C00000"/>
              </a:buClr>
              <a:buFont typeface="Wingdings" panose="05000000000000000000" pitchFamily="2" charset="2"/>
              <a:buChar char="§"/>
            </a:pPr>
            <a:r>
              <a:rPr lang="en-GB" sz="1800" dirty="0">
                <a:solidFill>
                  <a:srgbClr val="C00000"/>
                </a:solidFill>
              </a:rPr>
              <a:t>  Loss of mobility</a:t>
            </a:r>
          </a:p>
          <a:p>
            <a:pPr>
              <a:buClr>
                <a:srgbClr val="C00000"/>
              </a:buClr>
              <a:buFont typeface="Wingdings" panose="05000000000000000000" pitchFamily="2" charset="2"/>
              <a:buChar char="§"/>
            </a:pPr>
            <a:r>
              <a:rPr lang="en-GB" sz="1800" dirty="0">
                <a:solidFill>
                  <a:srgbClr val="C00000"/>
                </a:solidFill>
              </a:rPr>
              <a:t>  Nausea, pale, cold clammy skin</a:t>
            </a:r>
          </a:p>
        </p:txBody>
      </p:sp>
      <p:sp>
        <p:nvSpPr>
          <p:cNvPr id="5" name="Content Placeholder 5"/>
          <p:cNvSpPr txBox="1"/>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Wear appropriate P.P.E. (e.g. nitrile gloves)</a:t>
            </a:r>
          </a:p>
          <a:p>
            <a:pPr>
              <a:buClr>
                <a:srgbClr val="00B050"/>
              </a:buClr>
              <a:buFont typeface="Wingdings" panose="05000000000000000000" pitchFamily="2" charset="2"/>
              <a:buChar char="§"/>
            </a:pPr>
            <a:r>
              <a:rPr lang="en-GB" sz="1800" dirty="0">
                <a:solidFill>
                  <a:srgbClr val="00B050"/>
                </a:solidFill>
              </a:rPr>
              <a:t>  Treat any bleeding</a:t>
            </a:r>
          </a:p>
          <a:p>
            <a:pPr>
              <a:buClr>
                <a:srgbClr val="00B050"/>
              </a:buClr>
              <a:buFont typeface="Wingdings" panose="05000000000000000000" pitchFamily="2" charset="2"/>
              <a:buChar char="§"/>
            </a:pPr>
            <a:r>
              <a:rPr lang="en-GB" sz="1800" dirty="0">
                <a:solidFill>
                  <a:srgbClr val="00B050"/>
                </a:solidFill>
              </a:rPr>
              <a:t>  Immobilise the bone in the position that it is found and most comfortable</a:t>
            </a:r>
          </a:p>
          <a:p>
            <a:pPr>
              <a:buClr>
                <a:srgbClr val="00B050"/>
              </a:buClr>
              <a:buFont typeface="Wingdings" panose="05000000000000000000" pitchFamily="2" charset="2"/>
              <a:buChar char="§"/>
            </a:pPr>
            <a:r>
              <a:rPr lang="en-GB" sz="1800" dirty="0">
                <a:solidFill>
                  <a:srgbClr val="00B050"/>
                </a:solidFill>
              </a:rPr>
              <a:t>  Call for an ambulance (999/112)</a:t>
            </a:r>
          </a:p>
        </p:txBody>
      </p:sp>
    </p:spTree>
    <p:extLst>
      <p:ext uri="{BB962C8B-B14F-4D97-AF65-F5344CB8AC3E}">
        <p14:creationId xmlns:p14="http://schemas.microsoft.com/office/powerpoint/2010/main" val="1793377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Fractures and Dislocations</a:t>
            </a:r>
          </a:p>
        </p:txBody>
      </p:sp>
      <p:sp>
        <p:nvSpPr>
          <p:cNvPr id="8" name="Content Placeholder 7"/>
          <p:cNvSpPr>
            <a:spLocks noGrp="1"/>
          </p:cNvSpPr>
          <p:nvPr>
            <p:ph idx="1"/>
          </p:nvPr>
        </p:nvSpPr>
        <p:spPr>
          <a:xfrm>
            <a:off x="1097280" y="1845735"/>
            <a:ext cx="6459220" cy="3348566"/>
          </a:xfrm>
        </p:spPr>
        <p:txBody>
          <a:bodyPr>
            <a:normAutofit lnSpcReduction="10000"/>
          </a:bodyPr>
          <a:lstStyle/>
          <a:p>
            <a:pPr marL="0" indent="0">
              <a:buNone/>
            </a:pPr>
            <a:r>
              <a:rPr lang="en-GB" sz="2400" b="1" dirty="0">
                <a:ln w="0"/>
                <a:solidFill>
                  <a:srgbClr val="0070C0"/>
                </a:solidFill>
              </a:rPr>
              <a:t>Fracture</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Fractures are classed into the following:</a:t>
            </a:r>
          </a:p>
          <a:p>
            <a:pPr>
              <a:buClr>
                <a:srgbClr val="C00000"/>
              </a:buClr>
              <a:buFont typeface="Wingdings" panose="05000000000000000000" pitchFamily="2" charset="2"/>
              <a:buChar char="§"/>
            </a:pPr>
            <a:r>
              <a:rPr lang="en-GB" sz="1800" b="1" dirty="0">
                <a:ln w="0"/>
                <a:solidFill>
                  <a:srgbClr val="C00000"/>
                </a:solidFill>
              </a:rPr>
              <a:t>Closed</a:t>
            </a:r>
            <a:r>
              <a:rPr lang="en-GB" sz="1800" dirty="0">
                <a:ln w="0"/>
                <a:solidFill>
                  <a:schemeClr val="tx1"/>
                </a:solidFill>
              </a:rPr>
              <a:t> – bone has fractured but has not penetrated the skin.</a:t>
            </a:r>
          </a:p>
          <a:p>
            <a:pPr>
              <a:buClr>
                <a:srgbClr val="C00000"/>
              </a:buClr>
              <a:buFont typeface="Wingdings" panose="05000000000000000000" pitchFamily="2" charset="2"/>
              <a:buChar char="§"/>
            </a:pPr>
            <a:r>
              <a:rPr lang="en-GB" sz="1800" b="1" dirty="0">
                <a:ln w="0"/>
                <a:solidFill>
                  <a:srgbClr val="C00000"/>
                </a:solidFill>
              </a:rPr>
              <a:t>Open</a:t>
            </a:r>
            <a:r>
              <a:rPr lang="en-GB" sz="1800" dirty="0">
                <a:ln w="0"/>
                <a:solidFill>
                  <a:schemeClr val="tx1"/>
                </a:solidFill>
              </a:rPr>
              <a:t> – bone has fractured and penetrated the skin, this has a high risk of infection and bleeding.</a:t>
            </a:r>
          </a:p>
          <a:p>
            <a:pPr>
              <a:buClr>
                <a:srgbClr val="C00000"/>
              </a:buClr>
              <a:buFont typeface="Wingdings" panose="05000000000000000000" pitchFamily="2" charset="2"/>
              <a:buChar char="§"/>
            </a:pPr>
            <a:r>
              <a:rPr lang="en-GB" sz="1800" b="1" dirty="0">
                <a:ln w="0"/>
                <a:solidFill>
                  <a:srgbClr val="C00000"/>
                </a:solidFill>
              </a:rPr>
              <a:t>Complicated</a:t>
            </a:r>
            <a:r>
              <a:rPr lang="en-GB" sz="1800" dirty="0">
                <a:ln w="0"/>
                <a:solidFill>
                  <a:schemeClr val="tx1"/>
                </a:solidFill>
              </a:rPr>
              <a:t> – bone has shattered or broken up internally causing further damage to tendons, blood vessels or organs if moved.</a:t>
            </a:r>
          </a:p>
          <a:p>
            <a:pPr>
              <a:buClr>
                <a:srgbClr val="C00000"/>
              </a:buClr>
              <a:buFont typeface="Wingdings" panose="05000000000000000000" pitchFamily="2" charset="2"/>
              <a:buChar char="§"/>
            </a:pPr>
            <a:r>
              <a:rPr lang="en-GB" sz="1800" b="1" dirty="0">
                <a:ln w="0"/>
                <a:solidFill>
                  <a:srgbClr val="C00000"/>
                </a:solidFill>
              </a:rPr>
              <a:t>Green stick </a:t>
            </a:r>
            <a:r>
              <a:rPr lang="en-GB" sz="1800" dirty="0">
                <a:ln w="0"/>
                <a:solidFill>
                  <a:schemeClr val="tx1"/>
                </a:solidFill>
              </a:rPr>
              <a:t>– cracking or splintering of the bone.</a:t>
            </a:r>
          </a:p>
        </p:txBody>
      </p:sp>
      <p:pic>
        <p:nvPicPr>
          <p:cNvPr id="2050" name="Picture 2" descr="http://www.vvh.org/wp-content/uploads/2015/11/fracture.jpg"/>
          <p:cNvPicPr>
            <a:picLocks noChangeAspect="1" noChangeArrowheads="1"/>
          </p:cNvPicPr>
          <p:nvPr/>
        </p:nvPicPr>
        <p:blipFill rotWithShape="1">
          <a:blip r:embed="rId2">
            <a:extLst>
              <a:ext uri="{28A0092B-C50C-407E-A947-70E740481C1C}">
                <a14:useLocalDpi xmlns:a14="http://schemas.microsoft.com/office/drawing/2010/main" val="0"/>
              </a:ext>
            </a:extLst>
          </a:blip>
          <a:srcRect l="41529" t="9592" r="39934" b="65463"/>
          <a:stretch>
            <a:fillRect/>
          </a:stretch>
        </p:blipFill>
        <p:spPr bwMode="auto">
          <a:xfrm>
            <a:off x="7736805" y="1845736"/>
            <a:ext cx="1010647" cy="17603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vvh.org/wp-content/uploads/2015/11/fracture.jpg"/>
          <p:cNvPicPr>
            <a:picLocks noChangeAspect="1" noChangeArrowheads="1"/>
          </p:cNvPicPr>
          <p:nvPr/>
        </p:nvPicPr>
        <p:blipFill rotWithShape="1">
          <a:blip r:embed="rId2">
            <a:extLst>
              <a:ext uri="{28A0092B-C50C-407E-A947-70E740481C1C}">
                <a14:useLocalDpi xmlns:a14="http://schemas.microsoft.com/office/drawing/2010/main" val="0"/>
              </a:ext>
            </a:extLst>
          </a:blip>
          <a:srcRect l="13804" t="10851" r="74149" b="65425"/>
          <a:stretch>
            <a:fillRect/>
          </a:stretch>
        </p:blipFill>
        <p:spPr bwMode="auto">
          <a:xfrm>
            <a:off x="7441817" y="3893583"/>
            <a:ext cx="914500" cy="233107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www.vvh.org/wp-content/uploads/2015/11/fracture.jpg"/>
          <p:cNvPicPr>
            <a:picLocks noChangeAspect="1" noChangeArrowheads="1"/>
          </p:cNvPicPr>
          <p:nvPr/>
        </p:nvPicPr>
        <p:blipFill rotWithShape="1">
          <a:blip r:embed="rId2">
            <a:extLst>
              <a:ext uri="{28A0092B-C50C-407E-A947-70E740481C1C}">
                <a14:useLocalDpi xmlns:a14="http://schemas.microsoft.com/office/drawing/2010/main" val="0"/>
              </a:ext>
            </a:extLst>
          </a:blip>
          <a:srcRect l="43784" t="67720" r="41496" b="7287"/>
          <a:stretch>
            <a:fillRect/>
          </a:stretch>
        </p:blipFill>
        <p:spPr bwMode="auto">
          <a:xfrm>
            <a:off x="8955557" y="2560602"/>
            <a:ext cx="1198480" cy="263369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vvh.org/wp-content/uploads/2015/11/fracture.jpg"/>
          <p:cNvPicPr>
            <a:picLocks noChangeAspect="1" noChangeArrowheads="1"/>
          </p:cNvPicPr>
          <p:nvPr/>
        </p:nvPicPr>
        <p:blipFill rotWithShape="1">
          <a:blip r:embed="rId2">
            <a:extLst>
              <a:ext uri="{28A0092B-C50C-407E-A947-70E740481C1C}">
                <a14:useLocalDpi xmlns:a14="http://schemas.microsoft.com/office/drawing/2010/main" val="0"/>
              </a:ext>
            </a:extLst>
          </a:blip>
          <a:srcRect l="75769" t="38516" r="13872" b="36913"/>
          <a:stretch>
            <a:fillRect/>
          </a:stretch>
        </p:blipFill>
        <p:spPr bwMode="auto">
          <a:xfrm>
            <a:off x="10530783" y="1845735"/>
            <a:ext cx="923837" cy="2836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3404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Fractures and Dislocations</a:t>
            </a:r>
          </a:p>
        </p:txBody>
      </p:sp>
      <p:sp>
        <p:nvSpPr>
          <p:cNvPr id="8" name="Content Placeholder 7"/>
          <p:cNvSpPr txBox="1"/>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charset="0"/>
              <a:buNone/>
            </a:pPr>
            <a:r>
              <a:rPr lang="en-GB" sz="2400" b="1" dirty="0">
                <a:ln w="0"/>
                <a:solidFill>
                  <a:srgbClr val="0070C0"/>
                </a:solidFill>
              </a:rPr>
              <a:t>Example of Fractures</a:t>
            </a:r>
            <a:endParaRPr lang="en-GB" sz="1800" dirty="0">
              <a:ln w="0"/>
              <a:solidFill>
                <a:srgbClr val="0070C0"/>
              </a:solidFill>
            </a:endParaRPr>
          </a:p>
          <a:p>
            <a:pPr marL="0" indent="0">
              <a:buFont typeface="Calibri" panose="020F0502020204030204" charset="0"/>
              <a:buNone/>
            </a:pPr>
            <a:endParaRPr lang="en-GB" sz="1800" dirty="0">
              <a:ln w="0"/>
              <a:solidFill>
                <a:schemeClr val="tx1"/>
              </a:solidFill>
            </a:endParaRPr>
          </a:p>
        </p:txBody>
      </p:sp>
      <p:pic>
        <p:nvPicPr>
          <p:cNvPr id="16386" name="Picture 2" descr="https://upload.wikimedia.org/wikipedia/commons/d/d7/Distalradiusfractur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13967" y="2202286"/>
            <a:ext cx="1945914" cy="2901801"/>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https://c1.staticflickr.com/1/21/25651285_682e3cae2c_z.jpg?zz=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5083" y="2697637"/>
            <a:ext cx="2460979" cy="1845734"/>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https://upload.wikimedia.org/wikipedia/commons/thumb/2/2d/Poignet_Gauche_suite_a_fracture_type_Pouteau_Colles.jpg/1280px-Poignet_Gauche_suite_a_fracture_type_Pouteau_Colle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7280" y="3620504"/>
            <a:ext cx="3196516" cy="2407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9305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Fractures and Dislocations</a:t>
            </a:r>
          </a:p>
        </p:txBody>
      </p:sp>
      <p:sp>
        <p:nvSpPr>
          <p:cNvPr id="8" name="Content Placeholder 7"/>
          <p:cNvSpPr>
            <a:spLocks noGrp="1"/>
          </p:cNvSpPr>
          <p:nvPr>
            <p:ph idx="1"/>
          </p:nvPr>
        </p:nvSpPr>
        <p:spPr>
          <a:xfrm>
            <a:off x="1097280" y="1845734"/>
            <a:ext cx="10058400" cy="1142163"/>
          </a:xfrm>
        </p:spPr>
        <p:txBody>
          <a:bodyPr>
            <a:normAutofit/>
          </a:bodyPr>
          <a:lstStyle/>
          <a:p>
            <a:pPr marL="0" indent="0">
              <a:buNone/>
            </a:pPr>
            <a:r>
              <a:rPr lang="en-GB" sz="2400" b="1" dirty="0">
                <a:ln w="0"/>
                <a:solidFill>
                  <a:srgbClr val="0070C0"/>
                </a:solidFill>
              </a:rPr>
              <a:t>Dislocation</a:t>
            </a:r>
          </a:p>
          <a:p>
            <a:pPr marL="0" indent="0">
              <a:buNone/>
            </a:pPr>
            <a:r>
              <a:rPr lang="en-GB" sz="1800" dirty="0">
                <a:ln w="0"/>
                <a:solidFill>
                  <a:schemeClr val="tx1"/>
                </a:solidFill>
              </a:rPr>
              <a:t>A dislocation occurs when a joint becomes displaced or misaligned.  A dislocations are often caused by a sudden impact to the joint.</a:t>
            </a:r>
          </a:p>
        </p:txBody>
      </p:sp>
      <p:sp>
        <p:nvSpPr>
          <p:cNvPr id="4" name="Content Placeholder 4"/>
          <p:cNvSpPr txBox="1"/>
          <p:nvPr/>
        </p:nvSpPr>
        <p:spPr>
          <a:xfrm>
            <a:off x="1097279" y="2987897"/>
            <a:ext cx="389972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redness and swelling</a:t>
            </a:r>
          </a:p>
          <a:p>
            <a:pPr>
              <a:buClr>
                <a:srgbClr val="C00000"/>
              </a:buClr>
              <a:buFont typeface="Wingdings" panose="05000000000000000000" pitchFamily="2" charset="2"/>
              <a:buChar char="§"/>
            </a:pPr>
            <a:r>
              <a:rPr lang="en-GB" sz="1800" dirty="0">
                <a:solidFill>
                  <a:srgbClr val="C00000"/>
                </a:solidFill>
              </a:rPr>
              <a:t>  Loss of movement</a:t>
            </a:r>
          </a:p>
          <a:p>
            <a:pPr>
              <a:buClr>
                <a:srgbClr val="C00000"/>
              </a:buClr>
              <a:buFont typeface="Wingdings" panose="05000000000000000000" pitchFamily="2" charset="2"/>
              <a:buChar char="§"/>
            </a:pPr>
            <a:r>
              <a:rPr lang="en-GB" sz="1800" dirty="0">
                <a:solidFill>
                  <a:srgbClr val="C00000"/>
                </a:solidFill>
              </a:rPr>
              <a:t>  Deformity</a:t>
            </a:r>
          </a:p>
        </p:txBody>
      </p:sp>
      <p:sp>
        <p:nvSpPr>
          <p:cNvPr id="5" name="Content Placeholder 5"/>
          <p:cNvSpPr txBox="1"/>
          <p:nvPr/>
        </p:nvSpPr>
        <p:spPr>
          <a:xfrm>
            <a:off x="4997002" y="2987897"/>
            <a:ext cx="6158677"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Immobilise and support in the position found</a:t>
            </a:r>
          </a:p>
          <a:p>
            <a:pPr>
              <a:buClr>
                <a:srgbClr val="00B050"/>
              </a:buClr>
              <a:buFont typeface="Wingdings" panose="05000000000000000000" pitchFamily="2" charset="2"/>
              <a:buChar char="§"/>
            </a:pPr>
            <a:r>
              <a:rPr lang="en-GB" sz="1800" dirty="0">
                <a:solidFill>
                  <a:srgbClr val="00B050"/>
                </a:solidFill>
              </a:rPr>
              <a:t>  Allow the casualty to get in a comfortable position</a:t>
            </a:r>
          </a:p>
          <a:p>
            <a:pPr>
              <a:buClr>
                <a:srgbClr val="00B050"/>
              </a:buClr>
              <a:buFont typeface="Wingdings" panose="05000000000000000000" pitchFamily="2" charset="2"/>
              <a:buChar char="§"/>
            </a:pPr>
            <a:r>
              <a:rPr lang="en-GB" sz="1800" dirty="0">
                <a:solidFill>
                  <a:srgbClr val="00B050"/>
                </a:solidFill>
              </a:rPr>
              <a:t>  Call for medical assistance (999/112)</a:t>
            </a:r>
          </a:p>
          <a:p>
            <a:pPr>
              <a:buClr>
                <a:srgbClr val="00B050"/>
              </a:buClr>
              <a:buFont typeface="Wingdings" panose="05000000000000000000" pitchFamily="2" charset="2"/>
              <a:buChar char="§"/>
            </a:pPr>
            <a:r>
              <a:rPr lang="en-GB" sz="1800" dirty="0">
                <a:solidFill>
                  <a:srgbClr val="00B050"/>
                </a:solidFill>
              </a:rPr>
              <a:t>  Treat for shock if necessary</a:t>
            </a:r>
          </a:p>
        </p:txBody>
      </p:sp>
    </p:spTree>
    <p:extLst>
      <p:ext uri="{BB962C8B-B14F-4D97-AF65-F5344CB8AC3E}">
        <p14:creationId xmlns:p14="http://schemas.microsoft.com/office/powerpoint/2010/main" val="1061611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Fractures and Dislocations</a:t>
            </a:r>
          </a:p>
        </p:txBody>
      </p:sp>
      <p:sp>
        <p:nvSpPr>
          <p:cNvPr id="8" name="Content Placeholder 7"/>
          <p:cNvSpPr txBox="1"/>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charset="0"/>
              <a:buNone/>
            </a:pPr>
            <a:r>
              <a:rPr lang="en-GB" sz="2400" b="1" dirty="0">
                <a:ln w="0"/>
                <a:solidFill>
                  <a:srgbClr val="0070C0"/>
                </a:solidFill>
              </a:rPr>
              <a:t>Example of Dislocations</a:t>
            </a:r>
            <a:endParaRPr lang="en-GB" sz="1800" dirty="0">
              <a:ln w="0"/>
              <a:solidFill>
                <a:srgbClr val="0070C0"/>
              </a:solidFill>
            </a:endParaRPr>
          </a:p>
          <a:p>
            <a:pPr marL="0" indent="0">
              <a:buFont typeface="Calibri" panose="020F0502020204030204" charset="0"/>
              <a:buNone/>
            </a:pPr>
            <a:endParaRPr lang="en-GB" sz="1800" dirty="0">
              <a:ln w="0"/>
              <a:solidFill>
                <a:schemeClr val="tx1"/>
              </a:solidFill>
            </a:endParaRPr>
          </a:p>
        </p:txBody>
      </p:sp>
      <p:pic>
        <p:nvPicPr>
          <p:cNvPr id="19458" name="Picture 2" descr="https://upload.wikimedia.org/wikipedia/commons/9/9e/Luxation_acromioclaviculaire.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2031" y="2343955"/>
            <a:ext cx="4367867" cy="2752857"/>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https://c1.staticflickr.com/9/8265/8664714549_526e3767d2_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5007" y="3420379"/>
            <a:ext cx="3606085" cy="2553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5983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Sprains and Strains</a:t>
            </a:r>
          </a:p>
        </p:txBody>
      </p:sp>
      <p:sp>
        <p:nvSpPr>
          <p:cNvPr id="5" name="Subtitle 4"/>
          <p:cNvSpPr>
            <a:spLocks noGrp="1"/>
          </p:cNvSpPr>
          <p:nvPr>
            <p:ph type="body" idx="1"/>
          </p:nvPr>
        </p:nvSpPr>
        <p:spPr/>
        <p:txBody>
          <a:bodyPr/>
          <a:lstStyle/>
          <a:p>
            <a:r>
              <a:rPr lang="en-GB" dirty="0"/>
              <a:t>Section 2</a:t>
            </a:r>
          </a:p>
        </p:txBody>
      </p:sp>
    </p:spTree>
    <p:extLst>
      <p:ext uri="{BB962C8B-B14F-4D97-AF65-F5344CB8AC3E}">
        <p14:creationId xmlns:p14="http://schemas.microsoft.com/office/powerpoint/2010/main" val="2209892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1142163"/>
          </a:xfrm>
        </p:spPr>
        <p:txBody>
          <a:bodyPr>
            <a:normAutofit/>
          </a:bodyPr>
          <a:lstStyle/>
          <a:p>
            <a:pPr marL="0" indent="0">
              <a:buNone/>
            </a:pPr>
            <a:r>
              <a:rPr lang="en-GB" sz="2400" b="1" dirty="0">
                <a:ln w="0"/>
                <a:solidFill>
                  <a:srgbClr val="3A79BD"/>
                </a:solidFill>
              </a:rPr>
              <a:t>Sprains and Strains</a:t>
            </a:r>
          </a:p>
          <a:p>
            <a:pPr marL="0" indent="0">
              <a:buNone/>
            </a:pPr>
            <a:r>
              <a:rPr lang="en-GB" sz="1800" dirty="0">
                <a:ln w="0"/>
                <a:solidFill>
                  <a:schemeClr val="tx1"/>
                </a:solidFill>
              </a:rPr>
              <a:t>A sprain or strain attributed to activity or playing sport.  It is caused by a sharp movement or overstretch to a muscle or joint.</a:t>
            </a:r>
          </a:p>
        </p:txBody>
      </p:sp>
      <p:sp>
        <p:nvSpPr>
          <p:cNvPr id="4" name="Content Placeholder 4"/>
          <p:cNvSpPr txBox="1">
            <a:spLocks/>
          </p:cNvSpPr>
          <p:nvPr/>
        </p:nvSpPr>
        <p:spPr>
          <a:xfrm>
            <a:off x="1097279" y="2987897"/>
            <a:ext cx="389972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bruising and swelling</a:t>
            </a:r>
          </a:p>
          <a:p>
            <a:pPr>
              <a:buClr>
                <a:srgbClr val="C00000"/>
              </a:buClr>
              <a:buFont typeface="Wingdings" panose="05000000000000000000" pitchFamily="2" charset="2"/>
              <a:buChar char="§"/>
            </a:pPr>
            <a:r>
              <a:rPr lang="en-GB" sz="1800" dirty="0">
                <a:solidFill>
                  <a:srgbClr val="C00000"/>
                </a:solidFill>
              </a:rPr>
              <a:t>  Loss of movement</a:t>
            </a:r>
          </a:p>
          <a:p>
            <a:pPr>
              <a:buClr>
                <a:srgbClr val="C00000"/>
              </a:buClr>
              <a:buFont typeface="Wingdings" panose="05000000000000000000" pitchFamily="2" charset="2"/>
              <a:buChar char="§"/>
            </a:pPr>
            <a:r>
              <a:rPr lang="en-GB" sz="1800" dirty="0">
                <a:solidFill>
                  <a:srgbClr val="C00000"/>
                </a:solidFill>
              </a:rPr>
              <a:t>  Cramps to muscle</a:t>
            </a:r>
          </a:p>
        </p:txBody>
      </p:sp>
      <p:sp>
        <p:nvSpPr>
          <p:cNvPr id="5" name="Content Placeholder 5"/>
          <p:cNvSpPr txBox="1">
            <a:spLocks/>
          </p:cNvSpPr>
          <p:nvPr/>
        </p:nvSpPr>
        <p:spPr>
          <a:xfrm>
            <a:off x="4997002" y="2987897"/>
            <a:ext cx="6158677" cy="2931045"/>
          </a:xfrm>
          <a:prstGeom prst="rect">
            <a:avLst/>
          </a:prstGeom>
        </p:spPr>
        <p:txBody>
          <a:bodyPr>
            <a:normAutofit fontScale="92500"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sz="2200" b="1" dirty="0">
                <a:solidFill>
                  <a:srgbClr val="00B050"/>
                </a:solidFill>
              </a:rPr>
              <a:t>Treatment</a:t>
            </a:r>
          </a:p>
          <a:p>
            <a:pPr>
              <a:buClr>
                <a:srgbClr val="00B050"/>
              </a:buClr>
              <a:buFont typeface="Wingdings" panose="05000000000000000000" pitchFamily="2" charset="2"/>
              <a:buChar char="§"/>
            </a:pPr>
            <a:r>
              <a:rPr lang="en-GB" sz="1900" dirty="0">
                <a:solidFill>
                  <a:srgbClr val="00B050"/>
                </a:solidFill>
              </a:rPr>
              <a:t>   </a:t>
            </a:r>
            <a:r>
              <a:rPr lang="en-GB" sz="1900" b="1" dirty="0">
                <a:solidFill>
                  <a:srgbClr val="00B050"/>
                </a:solidFill>
              </a:rPr>
              <a:t>Rest</a:t>
            </a:r>
            <a:r>
              <a:rPr lang="en-GB" sz="1900" dirty="0">
                <a:solidFill>
                  <a:srgbClr val="00B050"/>
                </a:solidFill>
              </a:rPr>
              <a:t> the area where the bruise has developed</a:t>
            </a:r>
          </a:p>
          <a:p>
            <a:pPr>
              <a:buClr>
                <a:srgbClr val="00B050"/>
              </a:buClr>
              <a:buFont typeface="Wingdings" panose="05000000000000000000" pitchFamily="2" charset="2"/>
              <a:buChar char="§"/>
            </a:pPr>
            <a:r>
              <a:rPr lang="en-GB" sz="1900" dirty="0">
                <a:solidFill>
                  <a:srgbClr val="00B050"/>
                </a:solidFill>
              </a:rPr>
              <a:t>  Apply </a:t>
            </a:r>
            <a:r>
              <a:rPr lang="en-GB" sz="1900" b="1" dirty="0">
                <a:solidFill>
                  <a:srgbClr val="00B050"/>
                </a:solidFill>
              </a:rPr>
              <a:t>Ice</a:t>
            </a:r>
          </a:p>
          <a:p>
            <a:pPr>
              <a:buClr>
                <a:srgbClr val="00B050"/>
              </a:buClr>
              <a:buFont typeface="Wingdings" panose="05000000000000000000" pitchFamily="2" charset="2"/>
              <a:buChar char="§"/>
            </a:pPr>
            <a:r>
              <a:rPr lang="en-GB" sz="1900" dirty="0">
                <a:solidFill>
                  <a:srgbClr val="00B050"/>
                </a:solidFill>
              </a:rPr>
              <a:t>  </a:t>
            </a:r>
            <a:r>
              <a:rPr lang="en-GB" sz="1900" b="1" dirty="0">
                <a:solidFill>
                  <a:srgbClr val="00B050"/>
                </a:solidFill>
              </a:rPr>
              <a:t>Compress</a:t>
            </a:r>
            <a:r>
              <a:rPr lang="en-GB" sz="1900" dirty="0">
                <a:solidFill>
                  <a:srgbClr val="00B050"/>
                </a:solidFill>
              </a:rPr>
              <a:t> the area</a:t>
            </a:r>
          </a:p>
          <a:p>
            <a:pPr>
              <a:buClr>
                <a:srgbClr val="00B050"/>
              </a:buClr>
              <a:buFont typeface="Wingdings" panose="05000000000000000000" pitchFamily="2" charset="2"/>
              <a:buChar char="§"/>
            </a:pPr>
            <a:r>
              <a:rPr lang="en-GB" sz="1900" dirty="0">
                <a:solidFill>
                  <a:srgbClr val="00B050"/>
                </a:solidFill>
              </a:rPr>
              <a:t>  </a:t>
            </a:r>
            <a:r>
              <a:rPr lang="en-GB" sz="1900" b="1" dirty="0">
                <a:solidFill>
                  <a:srgbClr val="00B050"/>
                </a:solidFill>
              </a:rPr>
              <a:t>Elevate</a:t>
            </a:r>
            <a:r>
              <a:rPr lang="en-GB" sz="1900" dirty="0">
                <a:solidFill>
                  <a:srgbClr val="00B050"/>
                </a:solidFill>
              </a:rPr>
              <a:t> if possible</a:t>
            </a:r>
          </a:p>
          <a:p>
            <a:pPr marL="0" indent="0">
              <a:buClr>
                <a:srgbClr val="00B050"/>
              </a:buClr>
              <a:buNone/>
            </a:pPr>
            <a:endParaRPr lang="en-GB" sz="1800" dirty="0">
              <a:solidFill>
                <a:srgbClr val="00B050"/>
              </a:solidFill>
            </a:endParaRPr>
          </a:p>
          <a:p>
            <a:pPr marL="0" indent="0">
              <a:buClr>
                <a:srgbClr val="00B050"/>
              </a:buClr>
              <a:buNone/>
            </a:pPr>
            <a:r>
              <a:rPr lang="en-GB" sz="4300" b="1" dirty="0">
                <a:solidFill>
                  <a:srgbClr val="00B050"/>
                </a:solidFill>
              </a:rPr>
              <a:t>Think.. R. I. C. E.</a:t>
            </a:r>
            <a:endParaRPr lang="en-GB" sz="1800" dirty="0">
              <a:solidFill>
                <a:srgbClr val="00B050"/>
              </a:solidFill>
            </a:endParaRPr>
          </a:p>
        </p:txBody>
      </p:sp>
    </p:spTree>
    <p:extLst>
      <p:ext uri="{BB962C8B-B14F-4D97-AF65-F5344CB8AC3E}">
        <p14:creationId xmlns:p14="http://schemas.microsoft.com/office/powerpoint/2010/main" val="434538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Head Injuries</a:t>
            </a:r>
          </a:p>
        </p:txBody>
      </p:sp>
      <p:sp>
        <p:nvSpPr>
          <p:cNvPr id="5" name="Subtitle 4"/>
          <p:cNvSpPr>
            <a:spLocks noGrp="1"/>
          </p:cNvSpPr>
          <p:nvPr>
            <p:ph type="body" idx="1"/>
          </p:nvPr>
        </p:nvSpPr>
        <p:spPr/>
        <p:txBody>
          <a:bodyPr/>
          <a:lstStyle/>
          <a:p>
            <a:r>
              <a:rPr lang="en-GB" dirty="0"/>
              <a:t>Section 3</a:t>
            </a:r>
          </a:p>
        </p:txBody>
      </p:sp>
    </p:spTree>
    <p:extLst>
      <p:ext uri="{BB962C8B-B14F-4D97-AF65-F5344CB8AC3E}">
        <p14:creationId xmlns:p14="http://schemas.microsoft.com/office/powerpoint/2010/main" val="2707677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Head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Head Injury</a:t>
            </a:r>
          </a:p>
          <a:p>
            <a:pPr marL="0" indent="0">
              <a:buNone/>
            </a:pPr>
            <a:endParaRPr lang="en-GB" sz="1800" dirty="0">
              <a:ln w="0"/>
              <a:solidFill>
                <a:schemeClr val="tx1"/>
              </a:solidFill>
            </a:endParaRPr>
          </a:p>
          <a:p>
            <a:pPr marL="0" indent="0">
              <a:buNone/>
            </a:pPr>
            <a:r>
              <a:rPr lang="en-GB" sz="1800" dirty="0">
                <a:ln w="0"/>
                <a:solidFill>
                  <a:schemeClr val="tx1"/>
                </a:solidFill>
              </a:rPr>
              <a:t>Head injuries have the potential to be life threatening and therefore casualties should always be examined by qualified medical personnel.  </a:t>
            </a:r>
          </a:p>
          <a:p>
            <a:pPr marL="0" indent="0">
              <a:buNone/>
            </a:pPr>
            <a:endParaRPr lang="en-GB" sz="1800" dirty="0">
              <a:ln w="0"/>
              <a:solidFill>
                <a:schemeClr val="tx1"/>
              </a:solidFill>
            </a:endParaRPr>
          </a:p>
          <a:p>
            <a:pPr marL="0" indent="0">
              <a:buNone/>
            </a:pPr>
            <a:r>
              <a:rPr lang="en-GB" sz="1800" dirty="0">
                <a:ln w="0"/>
                <a:solidFill>
                  <a:schemeClr val="tx1"/>
                </a:solidFill>
              </a:rPr>
              <a:t>Head injuries are classes into the following: </a:t>
            </a:r>
          </a:p>
          <a:p>
            <a:pPr>
              <a:buFont typeface="Wingdings" panose="05000000000000000000" pitchFamily="2" charset="2"/>
              <a:buChar char="§"/>
            </a:pPr>
            <a:r>
              <a:rPr lang="en-GB" sz="1800" dirty="0">
                <a:ln w="0"/>
                <a:solidFill>
                  <a:schemeClr val="tx1"/>
                </a:solidFill>
              </a:rPr>
              <a:t>  Concussion</a:t>
            </a:r>
          </a:p>
          <a:p>
            <a:pPr>
              <a:buFont typeface="Wingdings" panose="05000000000000000000" pitchFamily="2" charset="2"/>
              <a:buChar char="§"/>
            </a:pPr>
            <a:r>
              <a:rPr lang="en-GB" sz="1800" dirty="0">
                <a:ln w="0"/>
                <a:solidFill>
                  <a:schemeClr val="tx1"/>
                </a:solidFill>
              </a:rPr>
              <a:t>  Compression</a:t>
            </a:r>
          </a:p>
          <a:p>
            <a:pPr>
              <a:buFont typeface="Wingdings" panose="05000000000000000000" pitchFamily="2" charset="2"/>
              <a:buChar char="§"/>
            </a:pPr>
            <a:r>
              <a:rPr lang="en-GB" sz="1800" dirty="0">
                <a:ln w="0"/>
                <a:solidFill>
                  <a:schemeClr val="tx1"/>
                </a:solidFill>
              </a:rPr>
              <a:t>  Fractured skull</a:t>
            </a:r>
          </a:p>
          <a:p>
            <a:pPr>
              <a:buFont typeface="Wingdings" panose="05000000000000000000" pitchFamily="2" charset="2"/>
              <a:buChar char="§"/>
            </a:pPr>
            <a:r>
              <a:rPr lang="en-GB" sz="1800" dirty="0">
                <a:ln w="0"/>
                <a:solidFill>
                  <a:schemeClr val="tx1"/>
                </a:solidFill>
              </a:rPr>
              <a:t>  Stroke</a:t>
            </a:r>
          </a:p>
        </p:txBody>
      </p:sp>
      <p:pic>
        <p:nvPicPr>
          <p:cNvPr id="3074" name="Picture 2" descr="https://c2.staticflickr.com/4/3003/3325940191_f52cab4551_b.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57623" y="3350338"/>
            <a:ext cx="2439820" cy="1865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568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Head Injuries</a:t>
            </a:r>
          </a:p>
        </p:txBody>
      </p:sp>
      <p:sp>
        <p:nvSpPr>
          <p:cNvPr id="8" name="Content Placeholder 7"/>
          <p:cNvSpPr>
            <a:spLocks noGrp="1"/>
          </p:cNvSpPr>
          <p:nvPr>
            <p:ph idx="1"/>
          </p:nvPr>
        </p:nvSpPr>
        <p:spPr>
          <a:xfrm>
            <a:off x="1097280" y="1845734"/>
            <a:ext cx="10058400" cy="1142163"/>
          </a:xfrm>
        </p:spPr>
        <p:txBody>
          <a:bodyPr>
            <a:normAutofit/>
          </a:bodyPr>
          <a:lstStyle/>
          <a:p>
            <a:pPr marL="0" indent="0">
              <a:buNone/>
            </a:pPr>
            <a:r>
              <a:rPr lang="en-GB" sz="2400" b="1" dirty="0">
                <a:ln w="0"/>
                <a:solidFill>
                  <a:srgbClr val="0070C0"/>
                </a:solidFill>
              </a:rPr>
              <a:t>Concussion</a:t>
            </a:r>
          </a:p>
          <a:p>
            <a:pPr marL="0" indent="0">
              <a:buNone/>
            </a:pPr>
            <a:r>
              <a:rPr lang="en-GB" sz="1800" dirty="0">
                <a:ln w="0"/>
                <a:solidFill>
                  <a:schemeClr val="tx1"/>
                </a:solidFill>
              </a:rPr>
              <a:t>Concussion is the shaking of the brain caused by a blow to the head which causes a temporary disturbance of normal brain activity.</a:t>
            </a:r>
          </a:p>
        </p:txBody>
      </p:sp>
      <p:sp>
        <p:nvSpPr>
          <p:cNvPr id="4" name="Content Placeholder 4"/>
          <p:cNvSpPr txBox="1"/>
          <p:nvPr/>
        </p:nvSpPr>
        <p:spPr>
          <a:xfrm>
            <a:off x="1097279" y="2987897"/>
            <a:ext cx="389972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Possible loss of consciousness</a:t>
            </a:r>
          </a:p>
          <a:p>
            <a:pPr>
              <a:buClr>
                <a:srgbClr val="C00000"/>
              </a:buClr>
              <a:buFont typeface="Wingdings" panose="05000000000000000000" pitchFamily="2" charset="2"/>
              <a:buChar char="§"/>
            </a:pPr>
            <a:r>
              <a:rPr lang="en-GB" sz="1800" dirty="0">
                <a:solidFill>
                  <a:srgbClr val="C00000"/>
                </a:solidFill>
              </a:rPr>
              <a:t>  Dizziness and nausea</a:t>
            </a:r>
          </a:p>
          <a:p>
            <a:pPr>
              <a:buClr>
                <a:srgbClr val="C00000"/>
              </a:buClr>
              <a:buFont typeface="Wingdings" panose="05000000000000000000" pitchFamily="2" charset="2"/>
              <a:buChar char="§"/>
            </a:pPr>
            <a:r>
              <a:rPr lang="en-GB" sz="1800" dirty="0">
                <a:solidFill>
                  <a:srgbClr val="C00000"/>
                </a:solidFill>
              </a:rPr>
              <a:t>  Headache</a:t>
            </a:r>
          </a:p>
          <a:p>
            <a:pPr>
              <a:buClr>
                <a:srgbClr val="C00000"/>
              </a:buClr>
              <a:buFont typeface="Wingdings" panose="05000000000000000000" pitchFamily="2" charset="2"/>
              <a:buChar char="§"/>
            </a:pPr>
            <a:r>
              <a:rPr lang="en-GB" sz="1800" dirty="0">
                <a:solidFill>
                  <a:srgbClr val="C00000"/>
                </a:solidFill>
              </a:rPr>
              <a:t>  Brief loss of memory</a:t>
            </a:r>
          </a:p>
          <a:p>
            <a:pPr>
              <a:buClr>
                <a:srgbClr val="C00000"/>
              </a:buClr>
              <a:buFont typeface="Wingdings" panose="05000000000000000000" pitchFamily="2" charset="2"/>
              <a:buChar char="§"/>
            </a:pPr>
            <a:r>
              <a:rPr lang="en-GB" sz="1800" dirty="0">
                <a:solidFill>
                  <a:srgbClr val="C00000"/>
                </a:solidFill>
              </a:rPr>
              <a:t>  Blurred vision</a:t>
            </a:r>
          </a:p>
        </p:txBody>
      </p:sp>
      <p:sp>
        <p:nvSpPr>
          <p:cNvPr id="5" name="Content Placeholder 5"/>
          <p:cNvSpPr txBox="1"/>
          <p:nvPr/>
        </p:nvSpPr>
        <p:spPr>
          <a:xfrm>
            <a:off x="4997002" y="2987897"/>
            <a:ext cx="6158677"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Treat any bleeding</a:t>
            </a:r>
          </a:p>
          <a:p>
            <a:pPr>
              <a:buClr>
                <a:srgbClr val="00B050"/>
              </a:buClr>
              <a:buFont typeface="Wingdings" panose="05000000000000000000" pitchFamily="2" charset="2"/>
              <a:buChar char="§"/>
            </a:pPr>
            <a:r>
              <a:rPr lang="en-GB" sz="1800" dirty="0">
                <a:solidFill>
                  <a:srgbClr val="00B050"/>
                </a:solidFill>
              </a:rPr>
              <a:t>  Call for medical assistance (999/112)</a:t>
            </a:r>
          </a:p>
          <a:p>
            <a:pPr>
              <a:buClr>
                <a:srgbClr val="00B050"/>
              </a:buClr>
              <a:buFont typeface="Wingdings" panose="05000000000000000000" pitchFamily="2" charset="2"/>
              <a:buChar char="§"/>
            </a:pPr>
            <a:r>
              <a:rPr lang="en-GB" sz="1800" dirty="0">
                <a:solidFill>
                  <a:srgbClr val="00B050"/>
                </a:solidFill>
              </a:rPr>
              <a:t>  Lay the casualty down on a flat surface and raise the head and shoulders</a:t>
            </a:r>
          </a:p>
          <a:p>
            <a:pPr>
              <a:buClr>
                <a:srgbClr val="00B050"/>
              </a:buClr>
              <a:buFont typeface="Wingdings" panose="05000000000000000000" pitchFamily="2" charset="2"/>
              <a:buChar char="§"/>
            </a:pPr>
            <a:r>
              <a:rPr lang="en-GB" sz="1800" dirty="0">
                <a:solidFill>
                  <a:srgbClr val="00B050"/>
                </a:solidFill>
              </a:rPr>
              <a:t>  Monitor the casualty and be prepared to carry out basic life support</a:t>
            </a:r>
          </a:p>
        </p:txBody>
      </p:sp>
    </p:spTree>
    <p:extLst>
      <p:ext uri="{BB962C8B-B14F-4D97-AF65-F5344CB8AC3E}">
        <p14:creationId xmlns:p14="http://schemas.microsoft.com/office/powerpoint/2010/main" val="2871608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Head Injuries</a:t>
            </a:r>
          </a:p>
        </p:txBody>
      </p:sp>
      <p:sp>
        <p:nvSpPr>
          <p:cNvPr id="8" name="Content Placeholder 7"/>
          <p:cNvSpPr>
            <a:spLocks noGrp="1"/>
          </p:cNvSpPr>
          <p:nvPr>
            <p:ph idx="1"/>
          </p:nvPr>
        </p:nvSpPr>
        <p:spPr>
          <a:xfrm>
            <a:off x="1097280" y="1845734"/>
            <a:ext cx="10058400" cy="1142163"/>
          </a:xfrm>
        </p:spPr>
        <p:txBody>
          <a:bodyPr>
            <a:normAutofit/>
          </a:bodyPr>
          <a:lstStyle/>
          <a:p>
            <a:pPr marL="0" indent="0">
              <a:buNone/>
            </a:pPr>
            <a:r>
              <a:rPr lang="en-GB" sz="2400" b="1" dirty="0">
                <a:ln w="0"/>
                <a:solidFill>
                  <a:srgbClr val="0070C0"/>
                </a:solidFill>
              </a:rPr>
              <a:t>Compression</a:t>
            </a:r>
          </a:p>
          <a:p>
            <a:pPr marL="0" indent="0">
              <a:buNone/>
            </a:pPr>
            <a:r>
              <a:rPr lang="en-GB" sz="1800" dirty="0">
                <a:ln w="0"/>
                <a:solidFill>
                  <a:schemeClr val="tx1"/>
                </a:solidFill>
              </a:rPr>
              <a:t>Compression is a build up of pressure on the brain caused by accumulation of blood or swelling.</a:t>
            </a:r>
          </a:p>
        </p:txBody>
      </p:sp>
      <p:sp>
        <p:nvSpPr>
          <p:cNvPr id="4" name="Content Placeholder 4"/>
          <p:cNvSpPr txBox="1"/>
          <p:nvPr/>
        </p:nvSpPr>
        <p:spPr>
          <a:xfrm>
            <a:off x="1097279" y="2987897"/>
            <a:ext cx="3899722" cy="2931045"/>
          </a:xfrm>
          <a:prstGeom prst="rect">
            <a:avLst/>
          </a:prstGeom>
        </p:spPr>
        <p:txBody>
          <a:bodyPr vert="horz" lIns="0" tIns="45720" rIns="0" bIns="45720" rtlCol="0">
            <a:normAutofit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Intense headache</a:t>
            </a:r>
          </a:p>
          <a:p>
            <a:pPr>
              <a:buClr>
                <a:srgbClr val="C00000"/>
              </a:buClr>
              <a:buFont typeface="Wingdings" panose="05000000000000000000" pitchFamily="2" charset="2"/>
              <a:buChar char="§"/>
            </a:pPr>
            <a:r>
              <a:rPr lang="en-GB" sz="1800" dirty="0">
                <a:solidFill>
                  <a:srgbClr val="C00000"/>
                </a:solidFill>
              </a:rPr>
              <a:t>  Drowsiness</a:t>
            </a:r>
          </a:p>
          <a:p>
            <a:pPr>
              <a:buClr>
                <a:srgbClr val="C00000"/>
              </a:buClr>
              <a:buFont typeface="Wingdings" panose="05000000000000000000" pitchFamily="2" charset="2"/>
              <a:buChar char="§"/>
            </a:pPr>
            <a:r>
              <a:rPr lang="en-GB" sz="1800" dirty="0">
                <a:solidFill>
                  <a:srgbClr val="C00000"/>
                </a:solidFill>
              </a:rPr>
              <a:t>  Unequal pupil sizes</a:t>
            </a:r>
          </a:p>
          <a:p>
            <a:pPr>
              <a:buClr>
                <a:srgbClr val="C00000"/>
              </a:buClr>
              <a:buFont typeface="Wingdings" panose="05000000000000000000" pitchFamily="2" charset="2"/>
              <a:buChar char="§"/>
            </a:pPr>
            <a:r>
              <a:rPr lang="en-GB" sz="1800" dirty="0">
                <a:solidFill>
                  <a:srgbClr val="C00000"/>
                </a:solidFill>
              </a:rPr>
              <a:t>  Slow, strong pulse</a:t>
            </a:r>
          </a:p>
          <a:p>
            <a:pPr>
              <a:buClr>
                <a:srgbClr val="C00000"/>
              </a:buClr>
              <a:buFont typeface="Wingdings" panose="05000000000000000000" pitchFamily="2" charset="2"/>
              <a:buChar char="§"/>
            </a:pPr>
            <a:r>
              <a:rPr lang="en-GB" sz="1800" dirty="0">
                <a:solidFill>
                  <a:srgbClr val="C00000"/>
                </a:solidFill>
              </a:rPr>
              <a:t>  Weakness or paralysis down one side of the body</a:t>
            </a:r>
          </a:p>
          <a:p>
            <a:pPr>
              <a:buClr>
                <a:srgbClr val="C00000"/>
              </a:buClr>
              <a:buFont typeface="Wingdings" panose="05000000000000000000" pitchFamily="2" charset="2"/>
              <a:buChar char="§"/>
            </a:pPr>
            <a:r>
              <a:rPr lang="en-GB" sz="1800" dirty="0">
                <a:solidFill>
                  <a:srgbClr val="C00000"/>
                </a:solidFill>
              </a:rPr>
              <a:t>  Noisy breathing</a:t>
            </a:r>
          </a:p>
        </p:txBody>
      </p:sp>
      <p:sp>
        <p:nvSpPr>
          <p:cNvPr id="5" name="Content Placeholder 5"/>
          <p:cNvSpPr txBox="1"/>
          <p:nvPr/>
        </p:nvSpPr>
        <p:spPr>
          <a:xfrm>
            <a:off x="4997002" y="2987897"/>
            <a:ext cx="6158677"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Treat any bleeding</a:t>
            </a:r>
          </a:p>
          <a:p>
            <a:pPr>
              <a:buClr>
                <a:srgbClr val="00B050"/>
              </a:buClr>
              <a:buFont typeface="Wingdings" panose="05000000000000000000" pitchFamily="2" charset="2"/>
              <a:buChar char="§"/>
            </a:pPr>
            <a:r>
              <a:rPr lang="en-GB" sz="1800" dirty="0">
                <a:solidFill>
                  <a:srgbClr val="00B050"/>
                </a:solidFill>
              </a:rPr>
              <a:t>  Call for medical assistance (999/112)</a:t>
            </a:r>
          </a:p>
          <a:p>
            <a:pPr>
              <a:buClr>
                <a:srgbClr val="00B050"/>
              </a:buClr>
              <a:buFont typeface="Wingdings" panose="05000000000000000000" pitchFamily="2" charset="2"/>
              <a:buChar char="§"/>
            </a:pPr>
            <a:r>
              <a:rPr lang="en-GB" sz="1800" dirty="0">
                <a:solidFill>
                  <a:srgbClr val="00B050"/>
                </a:solidFill>
              </a:rPr>
              <a:t>  Lay the casualty down on a flat surface and raise the head and shoulders</a:t>
            </a:r>
          </a:p>
          <a:p>
            <a:pPr>
              <a:buClr>
                <a:srgbClr val="00B050"/>
              </a:buClr>
              <a:buFont typeface="Wingdings" panose="05000000000000000000" pitchFamily="2" charset="2"/>
              <a:buChar char="§"/>
            </a:pPr>
            <a:r>
              <a:rPr lang="en-GB" sz="1800" dirty="0">
                <a:solidFill>
                  <a:srgbClr val="00B050"/>
                </a:solidFill>
              </a:rPr>
              <a:t>  Monitor the casualty and be prepared to carry out basic life support</a:t>
            </a:r>
          </a:p>
        </p:txBody>
      </p:sp>
    </p:spTree>
    <p:extLst>
      <p:ext uri="{BB962C8B-B14F-4D97-AF65-F5344CB8AC3E}">
        <p14:creationId xmlns:p14="http://schemas.microsoft.com/office/powerpoint/2010/main" val="3329348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Head Injuries</a:t>
            </a:r>
          </a:p>
        </p:txBody>
      </p:sp>
      <p:sp>
        <p:nvSpPr>
          <p:cNvPr id="8" name="Content Placeholder 7"/>
          <p:cNvSpPr>
            <a:spLocks noGrp="1"/>
          </p:cNvSpPr>
          <p:nvPr>
            <p:ph idx="1"/>
          </p:nvPr>
        </p:nvSpPr>
        <p:spPr>
          <a:xfrm>
            <a:off x="1097280" y="1845734"/>
            <a:ext cx="10058400" cy="1142163"/>
          </a:xfrm>
        </p:spPr>
        <p:txBody>
          <a:bodyPr>
            <a:normAutofit/>
          </a:bodyPr>
          <a:lstStyle/>
          <a:p>
            <a:pPr marL="0" indent="0">
              <a:buNone/>
            </a:pPr>
            <a:r>
              <a:rPr lang="en-GB" sz="2400" b="1" dirty="0">
                <a:ln w="0"/>
                <a:solidFill>
                  <a:srgbClr val="0070C0"/>
                </a:solidFill>
              </a:rPr>
              <a:t>Fractured Skull</a:t>
            </a:r>
          </a:p>
          <a:p>
            <a:pPr marL="0" indent="0">
              <a:buNone/>
            </a:pPr>
            <a:r>
              <a:rPr lang="en-GB" sz="1800" dirty="0">
                <a:ln w="0"/>
                <a:solidFill>
                  <a:schemeClr val="tx1"/>
                </a:solidFill>
              </a:rPr>
              <a:t>Can ether be open or closed; caused by a blow to the head.</a:t>
            </a:r>
          </a:p>
        </p:txBody>
      </p:sp>
      <p:sp>
        <p:nvSpPr>
          <p:cNvPr id="4" name="Content Placeholder 4"/>
          <p:cNvSpPr txBox="1"/>
          <p:nvPr/>
        </p:nvSpPr>
        <p:spPr>
          <a:xfrm>
            <a:off x="1097279" y="2987897"/>
            <a:ext cx="389972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Associated wound</a:t>
            </a:r>
          </a:p>
          <a:p>
            <a:pPr>
              <a:buClr>
                <a:srgbClr val="C00000"/>
              </a:buClr>
              <a:buFont typeface="Wingdings" panose="05000000000000000000" pitchFamily="2" charset="2"/>
              <a:buChar char="§"/>
            </a:pPr>
            <a:r>
              <a:rPr lang="en-GB" sz="1800" dirty="0">
                <a:solidFill>
                  <a:srgbClr val="C00000"/>
                </a:solidFill>
              </a:rPr>
              <a:t>  Tenderness and pain</a:t>
            </a:r>
          </a:p>
          <a:p>
            <a:pPr>
              <a:buClr>
                <a:srgbClr val="C00000"/>
              </a:buClr>
              <a:buFont typeface="Wingdings" panose="05000000000000000000" pitchFamily="2" charset="2"/>
              <a:buChar char="§"/>
            </a:pPr>
            <a:r>
              <a:rPr lang="en-GB" sz="1800" dirty="0">
                <a:solidFill>
                  <a:srgbClr val="C00000"/>
                </a:solidFill>
              </a:rPr>
              <a:t>  Depression or deformity of the skull</a:t>
            </a:r>
          </a:p>
          <a:p>
            <a:pPr>
              <a:buClr>
                <a:srgbClr val="C00000"/>
              </a:buClr>
              <a:buFont typeface="Wingdings" panose="05000000000000000000" pitchFamily="2" charset="2"/>
              <a:buChar char="§"/>
            </a:pPr>
            <a:r>
              <a:rPr lang="en-GB" sz="1800" dirty="0">
                <a:solidFill>
                  <a:srgbClr val="C00000"/>
                </a:solidFill>
              </a:rPr>
              <a:t>  Bruising and swelling at the site of the injury</a:t>
            </a:r>
          </a:p>
          <a:p>
            <a:pPr>
              <a:buClr>
                <a:srgbClr val="C00000"/>
              </a:buClr>
              <a:buFont typeface="Wingdings" panose="05000000000000000000" pitchFamily="2" charset="2"/>
              <a:buChar char="§"/>
            </a:pPr>
            <a:r>
              <a:rPr lang="en-GB" sz="1800" dirty="0">
                <a:solidFill>
                  <a:srgbClr val="C00000"/>
                </a:solidFill>
              </a:rPr>
              <a:t>  Presence of cerebral spinal fluid from ears and nose</a:t>
            </a:r>
          </a:p>
        </p:txBody>
      </p:sp>
      <p:sp>
        <p:nvSpPr>
          <p:cNvPr id="5" name="Content Placeholder 5"/>
          <p:cNvSpPr txBox="1"/>
          <p:nvPr/>
        </p:nvSpPr>
        <p:spPr>
          <a:xfrm>
            <a:off x="4997002" y="2987897"/>
            <a:ext cx="6158677"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Treat any bleeding</a:t>
            </a:r>
          </a:p>
          <a:p>
            <a:pPr>
              <a:buClr>
                <a:srgbClr val="00B050"/>
              </a:buClr>
              <a:buFont typeface="Wingdings" panose="05000000000000000000" pitchFamily="2" charset="2"/>
              <a:buChar char="§"/>
            </a:pPr>
            <a:r>
              <a:rPr lang="en-GB" sz="1800" dirty="0">
                <a:solidFill>
                  <a:srgbClr val="00B050"/>
                </a:solidFill>
              </a:rPr>
              <a:t>  Call for medical assistance (999/112)</a:t>
            </a:r>
          </a:p>
          <a:p>
            <a:pPr>
              <a:buClr>
                <a:srgbClr val="00B050"/>
              </a:buClr>
              <a:buFont typeface="Wingdings" panose="05000000000000000000" pitchFamily="2" charset="2"/>
              <a:buChar char="§"/>
            </a:pPr>
            <a:r>
              <a:rPr lang="en-GB" sz="1800" dirty="0">
                <a:solidFill>
                  <a:srgbClr val="00B050"/>
                </a:solidFill>
              </a:rPr>
              <a:t>  Lay the casualty down on a flat surface and raise the head and shoulders</a:t>
            </a:r>
          </a:p>
          <a:p>
            <a:pPr>
              <a:buClr>
                <a:srgbClr val="00B050"/>
              </a:buClr>
              <a:buFont typeface="Wingdings" panose="05000000000000000000" pitchFamily="2" charset="2"/>
              <a:buChar char="§"/>
            </a:pPr>
            <a:r>
              <a:rPr lang="en-GB" sz="1800" dirty="0">
                <a:solidFill>
                  <a:srgbClr val="00B050"/>
                </a:solidFill>
              </a:rPr>
              <a:t>  Monitor the casualty and be prepared to carry out basic life support</a:t>
            </a:r>
          </a:p>
        </p:txBody>
      </p:sp>
      <p:pic>
        <p:nvPicPr>
          <p:cNvPr id="6" name="Picture 2" descr="Image result for concussion">
            <a:extLst>
              <a:ext uri="{FF2B5EF4-FFF2-40B4-BE49-F238E27FC236}">
                <a16:creationId xmlns:a16="http://schemas.microsoft.com/office/drawing/2014/main" id="{B04A8EBE-D7AF-4BCA-8B76-641CA0AA608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76887" y="733191"/>
            <a:ext cx="1429624" cy="1429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00153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Head Injuries</a:t>
            </a:r>
          </a:p>
        </p:txBody>
      </p:sp>
      <p:sp>
        <p:nvSpPr>
          <p:cNvPr id="8" name="Content Placeholder 7"/>
          <p:cNvSpPr>
            <a:spLocks noGrp="1"/>
          </p:cNvSpPr>
          <p:nvPr>
            <p:ph idx="1"/>
          </p:nvPr>
        </p:nvSpPr>
        <p:spPr>
          <a:xfrm>
            <a:off x="1097280" y="1845734"/>
            <a:ext cx="10058400" cy="1039133"/>
          </a:xfrm>
        </p:spPr>
        <p:txBody>
          <a:bodyPr>
            <a:normAutofit lnSpcReduction="10000"/>
          </a:bodyPr>
          <a:lstStyle/>
          <a:p>
            <a:pPr marL="0" indent="0">
              <a:buNone/>
            </a:pPr>
            <a:r>
              <a:rPr lang="en-GB" sz="2400" b="1" dirty="0">
                <a:ln w="0"/>
                <a:solidFill>
                  <a:srgbClr val="0070C0"/>
                </a:solidFill>
              </a:rPr>
              <a:t>Stroke</a:t>
            </a:r>
          </a:p>
          <a:p>
            <a:pPr marL="0" indent="0">
              <a:buNone/>
            </a:pPr>
            <a:r>
              <a:rPr lang="en-GB" sz="1800" dirty="0">
                <a:ln w="0"/>
                <a:solidFill>
                  <a:schemeClr val="tx1"/>
                </a:solidFill>
              </a:rPr>
              <a:t>A stroke is ether short term or permanent damage to the brain and body.  If you suspect a stroke you must act FAST.</a:t>
            </a:r>
          </a:p>
        </p:txBody>
      </p:sp>
      <p:sp>
        <p:nvSpPr>
          <p:cNvPr id="4" name="Content Placeholder 4"/>
          <p:cNvSpPr txBox="1"/>
          <p:nvPr/>
        </p:nvSpPr>
        <p:spPr>
          <a:xfrm>
            <a:off x="1097280" y="2987898"/>
            <a:ext cx="4337606" cy="3052293"/>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FACE</a:t>
            </a:r>
            <a:r>
              <a:rPr lang="en-GB" sz="1800" dirty="0">
                <a:solidFill>
                  <a:srgbClr val="C00000"/>
                </a:solidFill>
              </a:rPr>
              <a:t> – has the face dropped on one side</a:t>
            </a:r>
          </a:p>
          <a:p>
            <a:pPr>
              <a:buClr>
                <a:srgbClr val="C00000"/>
              </a:buClr>
              <a:buFont typeface="Wingdings" panose="05000000000000000000" pitchFamily="2" charset="2"/>
              <a:buChar char="§"/>
            </a:pPr>
            <a:r>
              <a:rPr lang="en-GB" sz="1800" dirty="0">
                <a:solidFill>
                  <a:srgbClr val="C00000"/>
                </a:solidFill>
              </a:rPr>
              <a:t>  </a:t>
            </a:r>
            <a:r>
              <a:rPr lang="en-GB" sz="1800" b="1" dirty="0">
                <a:solidFill>
                  <a:srgbClr val="C00000"/>
                </a:solidFill>
              </a:rPr>
              <a:t>ARM</a:t>
            </a:r>
            <a:r>
              <a:rPr lang="en-GB" sz="1800" dirty="0">
                <a:solidFill>
                  <a:srgbClr val="C00000"/>
                </a:solidFill>
              </a:rPr>
              <a:t> – can the person raise both arms?</a:t>
            </a:r>
          </a:p>
          <a:p>
            <a:pPr>
              <a:buClr>
                <a:srgbClr val="C00000"/>
              </a:buClr>
              <a:buFont typeface="Wingdings" panose="05000000000000000000" pitchFamily="2" charset="2"/>
              <a:buChar char="§"/>
            </a:pPr>
            <a:r>
              <a:rPr lang="en-GB" sz="1800" dirty="0">
                <a:solidFill>
                  <a:srgbClr val="C00000"/>
                </a:solidFill>
              </a:rPr>
              <a:t>  </a:t>
            </a:r>
            <a:r>
              <a:rPr lang="en-GB" sz="1800" b="1" dirty="0">
                <a:solidFill>
                  <a:srgbClr val="C00000"/>
                </a:solidFill>
              </a:rPr>
              <a:t>SPEECH</a:t>
            </a:r>
            <a:r>
              <a:rPr lang="en-GB" sz="1800" dirty="0">
                <a:solidFill>
                  <a:srgbClr val="C00000"/>
                </a:solidFill>
              </a:rPr>
              <a:t> – can the person speak clearly and understand what you say?</a:t>
            </a:r>
          </a:p>
          <a:p>
            <a:pPr>
              <a:buClr>
                <a:srgbClr val="C00000"/>
              </a:buClr>
              <a:buFont typeface="Wingdings" panose="05000000000000000000" pitchFamily="2" charset="2"/>
              <a:buChar char="§"/>
            </a:pPr>
            <a:r>
              <a:rPr lang="en-GB" sz="1800" dirty="0">
                <a:solidFill>
                  <a:srgbClr val="C00000"/>
                </a:solidFill>
              </a:rPr>
              <a:t> </a:t>
            </a:r>
            <a:r>
              <a:rPr lang="en-GB" sz="1800" b="1" dirty="0">
                <a:solidFill>
                  <a:srgbClr val="C00000"/>
                </a:solidFill>
              </a:rPr>
              <a:t> TIME </a:t>
            </a:r>
            <a:r>
              <a:rPr lang="en-GB" sz="1800" dirty="0">
                <a:solidFill>
                  <a:srgbClr val="C00000"/>
                </a:solidFill>
              </a:rPr>
              <a:t>to call 999/112 – early treatment can help prevent further damage</a:t>
            </a:r>
          </a:p>
        </p:txBody>
      </p:sp>
      <p:sp>
        <p:nvSpPr>
          <p:cNvPr id="5" name="Content Placeholder 5"/>
          <p:cNvSpPr txBox="1"/>
          <p:nvPr/>
        </p:nvSpPr>
        <p:spPr>
          <a:xfrm>
            <a:off x="5640948" y="2987898"/>
            <a:ext cx="5514732"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Call for an ambulance immediately (999/112)</a:t>
            </a:r>
          </a:p>
          <a:p>
            <a:pPr>
              <a:buClr>
                <a:srgbClr val="00B050"/>
              </a:buClr>
              <a:buFont typeface="Wingdings" panose="05000000000000000000" pitchFamily="2" charset="2"/>
              <a:buChar char="§"/>
            </a:pPr>
            <a:r>
              <a:rPr lang="en-GB" sz="1800" dirty="0">
                <a:solidFill>
                  <a:srgbClr val="00B050"/>
                </a:solidFill>
              </a:rPr>
              <a:t>  Lay casualty down with head and shoulders raised</a:t>
            </a:r>
          </a:p>
          <a:p>
            <a:pPr>
              <a:buClr>
                <a:srgbClr val="00B050"/>
              </a:buClr>
              <a:buFont typeface="Wingdings" panose="05000000000000000000" pitchFamily="2" charset="2"/>
              <a:buChar char="§"/>
            </a:pPr>
            <a:r>
              <a:rPr lang="en-GB" sz="1800" dirty="0">
                <a:solidFill>
                  <a:srgbClr val="00B050"/>
                </a:solidFill>
              </a:rPr>
              <a:t>  If unconscious place in recovery position</a:t>
            </a:r>
          </a:p>
          <a:p>
            <a:pPr>
              <a:buClr>
                <a:srgbClr val="00B050"/>
              </a:buClr>
              <a:buFont typeface="Wingdings" panose="05000000000000000000" pitchFamily="2" charset="2"/>
              <a:buChar char="§"/>
            </a:pPr>
            <a:r>
              <a:rPr lang="en-GB" sz="1800" dirty="0">
                <a:solidFill>
                  <a:srgbClr val="00B050"/>
                </a:solidFill>
              </a:rPr>
              <a:t>  Loosen any restrictive clothing</a:t>
            </a:r>
          </a:p>
          <a:p>
            <a:pPr>
              <a:buClr>
                <a:srgbClr val="00B050"/>
              </a:buClr>
              <a:buFont typeface="Wingdings" panose="05000000000000000000" pitchFamily="2" charset="2"/>
              <a:buChar char="§"/>
            </a:pPr>
            <a:r>
              <a:rPr lang="en-GB" sz="1800" dirty="0">
                <a:solidFill>
                  <a:srgbClr val="00B050"/>
                </a:solidFill>
              </a:rPr>
              <a:t>  Monitor airway and breathing and be prepared to perform basic life support</a:t>
            </a:r>
          </a:p>
        </p:txBody>
      </p:sp>
    </p:spTree>
    <p:extLst>
      <p:ext uri="{BB962C8B-B14F-4D97-AF65-F5344CB8AC3E}">
        <p14:creationId xmlns:p14="http://schemas.microsoft.com/office/powerpoint/2010/main" val="3574992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4085011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Spinal Injuries</a:t>
            </a:r>
          </a:p>
        </p:txBody>
      </p:sp>
      <p:sp>
        <p:nvSpPr>
          <p:cNvPr id="5" name="Subtitle 4"/>
          <p:cNvSpPr>
            <a:spLocks noGrp="1"/>
          </p:cNvSpPr>
          <p:nvPr>
            <p:ph type="body" idx="1"/>
          </p:nvPr>
        </p:nvSpPr>
        <p:spPr/>
        <p:txBody>
          <a:bodyPr/>
          <a:lstStyle/>
          <a:p>
            <a:r>
              <a:rPr lang="en-GB" dirty="0"/>
              <a:t>Section 4</a:t>
            </a:r>
          </a:p>
        </p:txBody>
      </p:sp>
    </p:spTree>
    <p:extLst>
      <p:ext uri="{BB962C8B-B14F-4D97-AF65-F5344CB8AC3E}">
        <p14:creationId xmlns:p14="http://schemas.microsoft.com/office/powerpoint/2010/main" val="11671065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Fractures and Dislocations</a:t>
            </a:r>
          </a:p>
        </p:txBody>
      </p:sp>
      <p:sp>
        <p:nvSpPr>
          <p:cNvPr id="8" name="Content Placeholder 7"/>
          <p:cNvSpPr>
            <a:spLocks noGrp="1"/>
          </p:cNvSpPr>
          <p:nvPr>
            <p:ph idx="1"/>
          </p:nvPr>
        </p:nvSpPr>
        <p:spPr>
          <a:xfrm>
            <a:off x="1097279" y="1845734"/>
            <a:ext cx="5765667" cy="4400520"/>
          </a:xfrm>
        </p:spPr>
        <p:txBody>
          <a:bodyPr>
            <a:normAutofit/>
          </a:bodyPr>
          <a:lstStyle/>
          <a:p>
            <a:pPr marL="0" indent="0">
              <a:buNone/>
            </a:pPr>
            <a:r>
              <a:rPr lang="en-GB" sz="2400" b="1" dirty="0">
                <a:ln w="0"/>
                <a:solidFill>
                  <a:srgbClr val="0070C0"/>
                </a:solidFill>
              </a:rPr>
              <a:t>Spinal Injury</a:t>
            </a:r>
          </a:p>
          <a:p>
            <a:pPr marL="0" indent="0">
              <a:buNone/>
            </a:pPr>
            <a:r>
              <a:rPr lang="en-GB" sz="1800" dirty="0">
                <a:ln w="0"/>
                <a:solidFill>
                  <a:schemeClr val="tx1"/>
                </a:solidFill>
              </a:rPr>
              <a:t>Spinal injuries are very serious as the they may cause paralysis or even death.</a:t>
            </a:r>
          </a:p>
        </p:txBody>
      </p:sp>
      <p:pic>
        <p:nvPicPr>
          <p:cNvPr id="6" name="Picture 29" descr="Spinal cor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70757" y="3087211"/>
            <a:ext cx="2218710" cy="31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8"/>
          <p:cNvGrpSpPr/>
          <p:nvPr/>
        </p:nvGrpSpPr>
        <p:grpSpPr>
          <a:xfrm>
            <a:off x="7852473" y="1523342"/>
            <a:ext cx="2747694" cy="3940936"/>
            <a:chOff x="433388" y="1000125"/>
            <a:chExt cx="3563937" cy="5349875"/>
          </a:xfrm>
        </p:grpSpPr>
        <p:pic>
          <p:nvPicPr>
            <p:cNvPr id="10" name="Picture 28" descr="Spi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82925" y="1000125"/>
              <a:ext cx="914400" cy="534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Group 30"/>
            <p:cNvGrpSpPr/>
            <p:nvPr/>
          </p:nvGrpSpPr>
          <p:grpSpPr bwMode="auto">
            <a:xfrm>
              <a:off x="871538" y="1147763"/>
              <a:ext cx="2220912" cy="744537"/>
              <a:chOff x="549" y="723"/>
              <a:chExt cx="1399" cy="469"/>
            </a:xfrm>
          </p:grpSpPr>
          <p:sp>
            <p:nvSpPr>
              <p:cNvPr id="27" name="Text Box 31"/>
              <p:cNvSpPr txBox="1">
                <a:spLocks noChangeArrowheads="1"/>
              </p:cNvSpPr>
              <p:nvPr/>
            </p:nvSpPr>
            <p:spPr bwMode="auto">
              <a:xfrm>
                <a:off x="549" y="841"/>
                <a:ext cx="87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charset="0"/>
                  </a:defRPr>
                </a:lvl1pPr>
                <a:lvl2pPr marL="742950" indent="-285750">
                  <a:spcBef>
                    <a:spcPct val="20000"/>
                  </a:spcBef>
                  <a:buChar char="–"/>
                  <a:defRPr sz="2800">
                    <a:solidFill>
                      <a:schemeClr val="tx1"/>
                    </a:solidFill>
                    <a:latin typeface="Times New Roman" panose="02020603050405020304" charset="0"/>
                  </a:defRPr>
                </a:lvl2pPr>
                <a:lvl3pPr marL="1143000" indent="-228600">
                  <a:spcBef>
                    <a:spcPct val="20000"/>
                  </a:spcBef>
                  <a:buChar char="•"/>
                  <a:defRPr sz="2400">
                    <a:solidFill>
                      <a:schemeClr val="tx1"/>
                    </a:solidFill>
                    <a:latin typeface="Times New Roman" panose="02020603050405020304" charset="0"/>
                  </a:defRPr>
                </a:lvl3pPr>
                <a:lvl4pPr marL="1600200" indent="-228600">
                  <a:spcBef>
                    <a:spcPct val="20000"/>
                  </a:spcBef>
                  <a:buChar char="–"/>
                  <a:defRPr sz="2000">
                    <a:solidFill>
                      <a:schemeClr val="tx1"/>
                    </a:solidFill>
                    <a:latin typeface="Times New Roman" panose="02020603050405020304" charset="0"/>
                  </a:defRPr>
                </a:lvl4pPr>
                <a:lvl5pPr marL="2057400" indent="-228600">
                  <a:spcBef>
                    <a:spcPct val="20000"/>
                  </a:spcBef>
                  <a:buChar char="»"/>
                  <a:defRPr sz="2000">
                    <a:solidFill>
                      <a:schemeClr val="tx1"/>
                    </a:solidFill>
                    <a:latin typeface="Times New Roman" panose="0202060305040502030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charset="0"/>
                  </a:defRPr>
                </a:lvl9pPr>
              </a:lstStyle>
              <a:p>
                <a:pPr algn="r" eaLnBrk="1" hangingPunct="1">
                  <a:spcBef>
                    <a:spcPct val="50000"/>
                  </a:spcBef>
                  <a:buFontTx/>
                  <a:buNone/>
                </a:pPr>
                <a:r>
                  <a:rPr lang="en-GB" altLang="en-US" sz="1600" b="1">
                    <a:solidFill>
                      <a:srgbClr val="626464"/>
                    </a:solidFill>
                    <a:effectLst/>
                    <a:latin typeface="Arial" panose="020B0604020202020204" pitchFamily="34" charset="0"/>
                  </a:rPr>
                  <a:t>7 Cervical</a:t>
                </a:r>
              </a:p>
            </p:txBody>
          </p:sp>
          <p:sp>
            <p:nvSpPr>
              <p:cNvPr id="28" name="Line 32"/>
              <p:cNvSpPr>
                <a:spLocks noChangeShapeType="1"/>
              </p:cNvSpPr>
              <p:nvPr/>
            </p:nvSpPr>
            <p:spPr bwMode="auto">
              <a:xfrm flipH="1">
                <a:off x="1600" y="723"/>
                <a:ext cx="348"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29" name="Line 33"/>
              <p:cNvSpPr>
                <a:spLocks noChangeShapeType="1"/>
              </p:cNvSpPr>
              <p:nvPr/>
            </p:nvSpPr>
            <p:spPr bwMode="auto">
              <a:xfrm flipH="1">
                <a:off x="1600" y="1192"/>
                <a:ext cx="348"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30" name="Line 34"/>
              <p:cNvSpPr>
                <a:spLocks noChangeShapeType="1"/>
              </p:cNvSpPr>
              <p:nvPr/>
            </p:nvSpPr>
            <p:spPr bwMode="auto">
              <a:xfrm flipH="1" flipV="1">
                <a:off x="1600" y="728"/>
                <a:ext cx="1" cy="464"/>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31" name="Line 35"/>
              <p:cNvSpPr>
                <a:spLocks noChangeShapeType="1"/>
              </p:cNvSpPr>
              <p:nvPr/>
            </p:nvSpPr>
            <p:spPr bwMode="auto">
              <a:xfrm flipH="1">
                <a:off x="1473" y="960"/>
                <a:ext cx="122"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grpSp>
        <p:grpSp>
          <p:nvGrpSpPr>
            <p:cNvPr id="12" name="Group 36"/>
            <p:cNvGrpSpPr/>
            <p:nvPr/>
          </p:nvGrpSpPr>
          <p:grpSpPr bwMode="auto">
            <a:xfrm>
              <a:off x="774700" y="2014538"/>
              <a:ext cx="2317750" cy="1997075"/>
              <a:chOff x="488" y="1269"/>
              <a:chExt cx="1460" cy="1258"/>
            </a:xfrm>
          </p:grpSpPr>
          <p:sp>
            <p:nvSpPr>
              <p:cNvPr id="22" name="Text Box 37"/>
              <p:cNvSpPr txBox="1">
                <a:spLocks noChangeArrowheads="1"/>
              </p:cNvSpPr>
              <p:nvPr/>
            </p:nvSpPr>
            <p:spPr bwMode="auto">
              <a:xfrm>
                <a:off x="488" y="1732"/>
                <a:ext cx="94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charset="0"/>
                  </a:defRPr>
                </a:lvl1pPr>
                <a:lvl2pPr marL="742950" indent="-285750">
                  <a:spcBef>
                    <a:spcPct val="20000"/>
                  </a:spcBef>
                  <a:buChar char="–"/>
                  <a:defRPr sz="2800">
                    <a:solidFill>
                      <a:schemeClr val="tx1"/>
                    </a:solidFill>
                    <a:latin typeface="Times New Roman" panose="02020603050405020304" charset="0"/>
                  </a:defRPr>
                </a:lvl2pPr>
                <a:lvl3pPr marL="1143000" indent="-228600">
                  <a:spcBef>
                    <a:spcPct val="20000"/>
                  </a:spcBef>
                  <a:buChar char="•"/>
                  <a:defRPr sz="2400">
                    <a:solidFill>
                      <a:schemeClr val="tx1"/>
                    </a:solidFill>
                    <a:latin typeface="Times New Roman" panose="02020603050405020304" charset="0"/>
                  </a:defRPr>
                </a:lvl3pPr>
                <a:lvl4pPr marL="1600200" indent="-228600">
                  <a:spcBef>
                    <a:spcPct val="20000"/>
                  </a:spcBef>
                  <a:buChar char="–"/>
                  <a:defRPr sz="2000">
                    <a:solidFill>
                      <a:schemeClr val="tx1"/>
                    </a:solidFill>
                    <a:latin typeface="Times New Roman" panose="02020603050405020304" charset="0"/>
                  </a:defRPr>
                </a:lvl4pPr>
                <a:lvl5pPr marL="2057400" indent="-228600">
                  <a:spcBef>
                    <a:spcPct val="20000"/>
                  </a:spcBef>
                  <a:buChar char="»"/>
                  <a:defRPr sz="2000">
                    <a:solidFill>
                      <a:schemeClr val="tx1"/>
                    </a:solidFill>
                    <a:latin typeface="Times New Roman" panose="0202060305040502030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charset="0"/>
                  </a:defRPr>
                </a:lvl9pPr>
              </a:lstStyle>
              <a:p>
                <a:pPr algn="r" eaLnBrk="1" hangingPunct="1">
                  <a:spcBef>
                    <a:spcPct val="50000"/>
                  </a:spcBef>
                  <a:buFontTx/>
                  <a:buNone/>
                </a:pPr>
                <a:r>
                  <a:rPr lang="en-GB" altLang="en-US" sz="1600" b="1">
                    <a:solidFill>
                      <a:srgbClr val="626464"/>
                    </a:solidFill>
                    <a:effectLst/>
                    <a:latin typeface="Arial" panose="020B0604020202020204" pitchFamily="34" charset="0"/>
                  </a:rPr>
                  <a:t>12 Thoracic</a:t>
                </a:r>
              </a:p>
            </p:txBody>
          </p:sp>
          <p:sp>
            <p:nvSpPr>
              <p:cNvPr id="23" name="Line 38"/>
              <p:cNvSpPr>
                <a:spLocks noChangeShapeType="1"/>
              </p:cNvSpPr>
              <p:nvPr/>
            </p:nvSpPr>
            <p:spPr bwMode="auto">
              <a:xfrm flipH="1">
                <a:off x="1600" y="1269"/>
                <a:ext cx="348"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24" name="Line 39"/>
              <p:cNvSpPr>
                <a:spLocks noChangeShapeType="1"/>
              </p:cNvSpPr>
              <p:nvPr/>
            </p:nvSpPr>
            <p:spPr bwMode="auto">
              <a:xfrm flipH="1">
                <a:off x="1600" y="2527"/>
                <a:ext cx="348"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25" name="Line 40"/>
              <p:cNvSpPr>
                <a:spLocks noChangeShapeType="1"/>
              </p:cNvSpPr>
              <p:nvPr/>
            </p:nvSpPr>
            <p:spPr bwMode="auto">
              <a:xfrm flipH="1" flipV="1">
                <a:off x="1600" y="1274"/>
                <a:ext cx="3" cy="1253"/>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26" name="Line 41"/>
              <p:cNvSpPr>
                <a:spLocks noChangeShapeType="1"/>
              </p:cNvSpPr>
              <p:nvPr/>
            </p:nvSpPr>
            <p:spPr bwMode="auto">
              <a:xfrm flipH="1">
                <a:off x="1473" y="1848"/>
                <a:ext cx="122"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grpSp>
        <p:grpSp>
          <p:nvGrpSpPr>
            <p:cNvPr id="13" name="Group 42"/>
            <p:cNvGrpSpPr/>
            <p:nvPr/>
          </p:nvGrpSpPr>
          <p:grpSpPr bwMode="auto">
            <a:xfrm>
              <a:off x="796925" y="4213225"/>
              <a:ext cx="2295525" cy="954088"/>
              <a:chOff x="502" y="2654"/>
              <a:chExt cx="1446" cy="601"/>
            </a:xfrm>
          </p:grpSpPr>
          <p:sp>
            <p:nvSpPr>
              <p:cNvPr id="17" name="Text Box 43"/>
              <p:cNvSpPr txBox="1">
                <a:spLocks noChangeArrowheads="1"/>
              </p:cNvSpPr>
              <p:nvPr/>
            </p:nvSpPr>
            <p:spPr bwMode="auto">
              <a:xfrm>
                <a:off x="502" y="2838"/>
                <a:ext cx="92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charset="0"/>
                  </a:defRPr>
                </a:lvl1pPr>
                <a:lvl2pPr marL="742950" indent="-285750">
                  <a:spcBef>
                    <a:spcPct val="20000"/>
                  </a:spcBef>
                  <a:buChar char="–"/>
                  <a:defRPr sz="2800">
                    <a:solidFill>
                      <a:schemeClr val="tx1"/>
                    </a:solidFill>
                    <a:latin typeface="Times New Roman" panose="02020603050405020304" charset="0"/>
                  </a:defRPr>
                </a:lvl2pPr>
                <a:lvl3pPr marL="1143000" indent="-228600">
                  <a:spcBef>
                    <a:spcPct val="20000"/>
                  </a:spcBef>
                  <a:buChar char="•"/>
                  <a:defRPr sz="2400">
                    <a:solidFill>
                      <a:schemeClr val="tx1"/>
                    </a:solidFill>
                    <a:latin typeface="Times New Roman" panose="02020603050405020304" charset="0"/>
                  </a:defRPr>
                </a:lvl3pPr>
                <a:lvl4pPr marL="1600200" indent="-228600">
                  <a:spcBef>
                    <a:spcPct val="20000"/>
                  </a:spcBef>
                  <a:buChar char="–"/>
                  <a:defRPr sz="2000">
                    <a:solidFill>
                      <a:schemeClr val="tx1"/>
                    </a:solidFill>
                    <a:latin typeface="Times New Roman" panose="02020603050405020304" charset="0"/>
                  </a:defRPr>
                </a:lvl4pPr>
                <a:lvl5pPr marL="2057400" indent="-228600">
                  <a:spcBef>
                    <a:spcPct val="20000"/>
                  </a:spcBef>
                  <a:buChar char="»"/>
                  <a:defRPr sz="2000">
                    <a:solidFill>
                      <a:schemeClr val="tx1"/>
                    </a:solidFill>
                    <a:latin typeface="Times New Roman" panose="0202060305040502030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charset="0"/>
                  </a:defRPr>
                </a:lvl9pPr>
              </a:lstStyle>
              <a:p>
                <a:pPr algn="r" eaLnBrk="1" hangingPunct="1">
                  <a:spcBef>
                    <a:spcPct val="50000"/>
                  </a:spcBef>
                  <a:buFontTx/>
                  <a:buNone/>
                </a:pPr>
                <a:r>
                  <a:rPr lang="en-GB" altLang="en-US" sz="1600" b="1">
                    <a:solidFill>
                      <a:srgbClr val="626464"/>
                    </a:solidFill>
                    <a:effectLst/>
                    <a:latin typeface="Arial" panose="020B0604020202020204" pitchFamily="34" charset="0"/>
                  </a:rPr>
                  <a:t>5 Lumbar</a:t>
                </a:r>
              </a:p>
            </p:txBody>
          </p:sp>
          <p:sp>
            <p:nvSpPr>
              <p:cNvPr id="18" name="Line 44"/>
              <p:cNvSpPr>
                <a:spLocks noChangeShapeType="1"/>
              </p:cNvSpPr>
              <p:nvPr/>
            </p:nvSpPr>
            <p:spPr bwMode="auto">
              <a:xfrm flipH="1">
                <a:off x="1600" y="2654"/>
                <a:ext cx="348"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19" name="Line 45"/>
              <p:cNvSpPr>
                <a:spLocks noChangeShapeType="1"/>
              </p:cNvSpPr>
              <p:nvPr/>
            </p:nvSpPr>
            <p:spPr bwMode="auto">
              <a:xfrm flipH="1">
                <a:off x="1600" y="3255"/>
                <a:ext cx="348"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20" name="Line 46"/>
              <p:cNvSpPr>
                <a:spLocks noChangeShapeType="1"/>
              </p:cNvSpPr>
              <p:nvPr/>
            </p:nvSpPr>
            <p:spPr bwMode="auto">
              <a:xfrm flipH="1" flipV="1">
                <a:off x="1600" y="2659"/>
                <a:ext cx="1" cy="591"/>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21" name="Line 47"/>
              <p:cNvSpPr>
                <a:spLocks noChangeShapeType="1"/>
              </p:cNvSpPr>
              <p:nvPr/>
            </p:nvSpPr>
            <p:spPr bwMode="auto">
              <a:xfrm flipH="1">
                <a:off x="1473" y="2957"/>
                <a:ext cx="122"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grpSp>
        <p:grpSp>
          <p:nvGrpSpPr>
            <p:cNvPr id="14" name="Group 48"/>
            <p:cNvGrpSpPr/>
            <p:nvPr/>
          </p:nvGrpSpPr>
          <p:grpSpPr bwMode="auto">
            <a:xfrm>
              <a:off x="433388" y="5495925"/>
              <a:ext cx="2668587" cy="336550"/>
              <a:chOff x="273" y="3462"/>
              <a:chExt cx="1681" cy="212"/>
            </a:xfrm>
          </p:grpSpPr>
          <p:sp>
            <p:nvSpPr>
              <p:cNvPr id="15" name="Text Box 49"/>
              <p:cNvSpPr txBox="1">
                <a:spLocks noChangeArrowheads="1"/>
              </p:cNvSpPr>
              <p:nvPr/>
            </p:nvSpPr>
            <p:spPr bwMode="auto">
              <a:xfrm>
                <a:off x="273" y="3462"/>
                <a:ext cx="114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charset="0"/>
                  </a:defRPr>
                </a:lvl1pPr>
                <a:lvl2pPr marL="742950" indent="-285750">
                  <a:spcBef>
                    <a:spcPct val="20000"/>
                  </a:spcBef>
                  <a:buChar char="–"/>
                  <a:defRPr sz="2800">
                    <a:solidFill>
                      <a:schemeClr val="tx1"/>
                    </a:solidFill>
                    <a:latin typeface="Times New Roman" panose="02020603050405020304" charset="0"/>
                  </a:defRPr>
                </a:lvl2pPr>
                <a:lvl3pPr marL="1143000" indent="-228600">
                  <a:spcBef>
                    <a:spcPct val="20000"/>
                  </a:spcBef>
                  <a:buChar char="•"/>
                  <a:defRPr sz="2400">
                    <a:solidFill>
                      <a:schemeClr val="tx1"/>
                    </a:solidFill>
                    <a:latin typeface="Times New Roman" panose="02020603050405020304" charset="0"/>
                  </a:defRPr>
                </a:lvl3pPr>
                <a:lvl4pPr marL="1600200" indent="-228600">
                  <a:spcBef>
                    <a:spcPct val="20000"/>
                  </a:spcBef>
                  <a:buChar char="–"/>
                  <a:defRPr sz="2000">
                    <a:solidFill>
                      <a:schemeClr val="tx1"/>
                    </a:solidFill>
                    <a:latin typeface="Times New Roman" panose="02020603050405020304" charset="0"/>
                  </a:defRPr>
                </a:lvl4pPr>
                <a:lvl5pPr marL="2057400" indent="-228600">
                  <a:spcBef>
                    <a:spcPct val="20000"/>
                  </a:spcBef>
                  <a:buChar char="»"/>
                  <a:defRPr sz="2000">
                    <a:solidFill>
                      <a:schemeClr val="tx1"/>
                    </a:solidFill>
                    <a:latin typeface="Times New Roman" panose="0202060305040502030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charset="0"/>
                  </a:defRPr>
                </a:lvl9pPr>
              </a:lstStyle>
              <a:p>
                <a:pPr algn="r" eaLnBrk="1" hangingPunct="1">
                  <a:spcBef>
                    <a:spcPct val="50000"/>
                  </a:spcBef>
                  <a:buFontTx/>
                  <a:buNone/>
                </a:pPr>
                <a:r>
                  <a:rPr lang="en-GB" altLang="en-US" sz="1600" b="1">
                    <a:solidFill>
                      <a:srgbClr val="626464"/>
                    </a:solidFill>
                    <a:effectLst/>
                    <a:latin typeface="Arial" panose="020B0604020202020204" pitchFamily="34" charset="0"/>
                  </a:rPr>
                  <a:t>5 Fused Sacral</a:t>
                </a:r>
              </a:p>
            </p:txBody>
          </p:sp>
          <p:sp>
            <p:nvSpPr>
              <p:cNvPr id="16" name="Line 50"/>
              <p:cNvSpPr>
                <a:spLocks noChangeShapeType="1"/>
              </p:cNvSpPr>
              <p:nvPr/>
            </p:nvSpPr>
            <p:spPr bwMode="auto">
              <a:xfrm flipH="1">
                <a:off x="1473" y="3564"/>
                <a:ext cx="481"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grpSp>
      </p:grpSp>
    </p:spTree>
    <p:extLst>
      <p:ext uri="{BB962C8B-B14F-4D97-AF65-F5344CB8AC3E}">
        <p14:creationId xmlns:p14="http://schemas.microsoft.com/office/powerpoint/2010/main" val="2978935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Fractures and Dislocations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Spinal Injury</a:t>
            </a:r>
          </a:p>
          <a:p>
            <a:pPr marL="0" indent="0">
              <a:buNone/>
            </a:pPr>
            <a:r>
              <a:rPr lang="en-GB" sz="1800" dirty="0">
                <a:ln w="0"/>
                <a:solidFill>
                  <a:schemeClr val="tx1"/>
                </a:solidFill>
              </a:rPr>
              <a:t>Spinal injuries are very serious as the they may cause paralysis or even death.</a:t>
            </a:r>
          </a:p>
        </p:txBody>
      </p:sp>
      <p:sp>
        <p:nvSpPr>
          <p:cNvPr id="4" name="Content Placeholder 4"/>
          <p:cNvSpPr txBox="1"/>
          <p:nvPr/>
        </p:nvSpPr>
        <p:spPr>
          <a:xfrm>
            <a:off x="1097280" y="2987897"/>
            <a:ext cx="3432692" cy="2931045"/>
          </a:xfrm>
          <a:prstGeom prst="rect">
            <a:avLst/>
          </a:prstGeom>
        </p:spPr>
        <p:txBody>
          <a:bodyPr vert="horz" lIns="0" tIns="45720" rIns="0" bIns="45720" rtlCol="0">
            <a:normAutofit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Unusual position of the head or body</a:t>
            </a:r>
          </a:p>
          <a:p>
            <a:pPr>
              <a:buClr>
                <a:srgbClr val="C00000"/>
              </a:buClr>
              <a:buFont typeface="Wingdings" panose="05000000000000000000" pitchFamily="2" charset="2"/>
              <a:buChar char="§"/>
            </a:pPr>
            <a:r>
              <a:rPr lang="en-GB" sz="1800" dirty="0">
                <a:solidFill>
                  <a:srgbClr val="C00000"/>
                </a:solidFill>
              </a:rPr>
              <a:t>  Pain at the site of the injury</a:t>
            </a:r>
          </a:p>
          <a:p>
            <a:pPr>
              <a:buClr>
                <a:srgbClr val="C00000"/>
              </a:buClr>
              <a:buFont typeface="Wingdings" panose="05000000000000000000" pitchFamily="2" charset="2"/>
              <a:buChar char="§"/>
            </a:pPr>
            <a:r>
              <a:rPr lang="en-GB" sz="1800" dirty="0">
                <a:solidFill>
                  <a:srgbClr val="C00000"/>
                </a:solidFill>
              </a:rPr>
              <a:t>  Lack of mobility</a:t>
            </a:r>
          </a:p>
          <a:p>
            <a:pPr>
              <a:buClr>
                <a:srgbClr val="C00000"/>
              </a:buClr>
              <a:buFont typeface="Wingdings" panose="05000000000000000000" pitchFamily="2" charset="2"/>
              <a:buChar char="§"/>
            </a:pPr>
            <a:r>
              <a:rPr lang="en-GB" sz="1800" dirty="0">
                <a:solidFill>
                  <a:srgbClr val="C00000"/>
                </a:solidFill>
              </a:rPr>
              <a:t>  Weakness and tingling sensations</a:t>
            </a:r>
          </a:p>
          <a:p>
            <a:pPr>
              <a:buClr>
                <a:srgbClr val="C00000"/>
              </a:buClr>
              <a:buFont typeface="Wingdings" panose="05000000000000000000" pitchFamily="2" charset="2"/>
              <a:buChar char="§"/>
            </a:pPr>
            <a:r>
              <a:rPr lang="en-GB" sz="1800" dirty="0">
                <a:solidFill>
                  <a:srgbClr val="C00000"/>
                </a:solidFill>
              </a:rPr>
              <a:t>  Loss of bowl or bladder control</a:t>
            </a:r>
          </a:p>
          <a:p>
            <a:pPr>
              <a:buClr>
                <a:srgbClr val="C00000"/>
              </a:buClr>
              <a:buFont typeface="Wingdings" panose="05000000000000000000" pitchFamily="2" charset="2"/>
              <a:buChar char="§"/>
            </a:pPr>
            <a:r>
              <a:rPr lang="en-GB" sz="1800" dirty="0">
                <a:solidFill>
                  <a:srgbClr val="C00000"/>
                </a:solidFill>
              </a:rPr>
              <a:t>  Signs of shock</a:t>
            </a:r>
          </a:p>
        </p:txBody>
      </p:sp>
      <p:sp>
        <p:nvSpPr>
          <p:cNvPr id="5" name="Content Placeholder 5"/>
          <p:cNvSpPr txBox="1"/>
          <p:nvPr/>
        </p:nvSpPr>
        <p:spPr>
          <a:xfrm>
            <a:off x="4829576" y="2987897"/>
            <a:ext cx="6326103" cy="2931045"/>
          </a:xfrm>
          <a:prstGeom prst="rect">
            <a:avLst/>
          </a:prstGeom>
        </p:spPr>
        <p:txBody>
          <a:bodyPr>
            <a:normAutofit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Call for medical assistance (999/112)</a:t>
            </a:r>
          </a:p>
          <a:p>
            <a:pPr>
              <a:buClr>
                <a:srgbClr val="00B050"/>
              </a:buClr>
              <a:buFont typeface="Wingdings" panose="05000000000000000000" pitchFamily="2" charset="2"/>
              <a:buChar char="§"/>
            </a:pPr>
            <a:r>
              <a:rPr lang="en-GB" sz="1800" dirty="0">
                <a:solidFill>
                  <a:srgbClr val="00B050"/>
                </a:solidFill>
              </a:rPr>
              <a:t>  Keep the casualty in the position that you found them and immobilise the head and neck</a:t>
            </a:r>
          </a:p>
          <a:p>
            <a:pPr>
              <a:buClr>
                <a:srgbClr val="00B050"/>
              </a:buClr>
              <a:buFont typeface="Wingdings" panose="05000000000000000000" pitchFamily="2" charset="2"/>
              <a:buChar char="§"/>
            </a:pPr>
            <a:r>
              <a:rPr lang="en-GB" sz="1800" dirty="0">
                <a:solidFill>
                  <a:srgbClr val="00B050"/>
                </a:solidFill>
              </a:rPr>
              <a:t>  Reassure the casualty and ask them to remain still</a:t>
            </a:r>
          </a:p>
          <a:p>
            <a:pPr>
              <a:buClr>
                <a:srgbClr val="00B050"/>
              </a:buClr>
              <a:buFont typeface="Wingdings" panose="05000000000000000000" pitchFamily="2" charset="2"/>
              <a:buChar char="§"/>
            </a:pPr>
            <a:r>
              <a:rPr lang="en-GB" sz="1800" dirty="0">
                <a:solidFill>
                  <a:srgbClr val="00B050"/>
                </a:solidFill>
              </a:rPr>
              <a:t>  Keep the casualty warm</a:t>
            </a:r>
          </a:p>
          <a:p>
            <a:pPr>
              <a:buClr>
                <a:srgbClr val="00B050"/>
              </a:buClr>
              <a:buFont typeface="Wingdings" panose="05000000000000000000" pitchFamily="2" charset="2"/>
              <a:buChar char="§"/>
            </a:pPr>
            <a:r>
              <a:rPr lang="en-GB" sz="1800" dirty="0">
                <a:solidFill>
                  <a:srgbClr val="00B050"/>
                </a:solidFill>
              </a:rPr>
              <a:t>  Keep monitoring the casualties airway and breathing</a:t>
            </a:r>
          </a:p>
          <a:p>
            <a:pPr>
              <a:buClr>
                <a:srgbClr val="00B050"/>
              </a:buClr>
              <a:buFont typeface="Wingdings" panose="05000000000000000000" pitchFamily="2" charset="2"/>
              <a:buChar char="§"/>
            </a:pPr>
            <a:r>
              <a:rPr lang="en-GB" sz="1800" dirty="0">
                <a:solidFill>
                  <a:srgbClr val="00B050"/>
                </a:solidFill>
              </a:rPr>
              <a:t>  Be prepared to perform basic life support</a:t>
            </a:r>
          </a:p>
        </p:txBody>
      </p:sp>
    </p:spTree>
    <p:extLst>
      <p:ext uri="{BB962C8B-B14F-4D97-AF65-F5344CB8AC3E}">
        <p14:creationId xmlns:p14="http://schemas.microsoft.com/office/powerpoint/2010/main" val="12037699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Eyes, Ears and Nose</a:t>
            </a:r>
          </a:p>
        </p:txBody>
      </p:sp>
      <p:sp>
        <p:nvSpPr>
          <p:cNvPr id="5" name="Subtitle 4"/>
          <p:cNvSpPr>
            <a:spLocks noGrp="1"/>
          </p:cNvSpPr>
          <p:nvPr>
            <p:ph type="body" idx="1"/>
          </p:nvPr>
        </p:nvSpPr>
        <p:spPr/>
        <p:txBody>
          <a:bodyPr/>
          <a:lstStyle/>
          <a:p>
            <a:r>
              <a:rPr lang="en-GB" dirty="0"/>
              <a:t>Section 5</a:t>
            </a:r>
          </a:p>
        </p:txBody>
      </p:sp>
    </p:spTree>
    <p:extLst>
      <p:ext uri="{BB962C8B-B14F-4D97-AF65-F5344CB8AC3E}">
        <p14:creationId xmlns:p14="http://schemas.microsoft.com/office/powerpoint/2010/main" val="3954425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Eyes, Ears and Nose</a:t>
            </a:r>
          </a:p>
        </p:txBody>
      </p:sp>
      <p:sp>
        <p:nvSpPr>
          <p:cNvPr id="8" name="Content Placeholder 7"/>
          <p:cNvSpPr>
            <a:spLocks noGrp="1"/>
          </p:cNvSpPr>
          <p:nvPr>
            <p:ph idx="1"/>
          </p:nvPr>
        </p:nvSpPr>
        <p:spPr>
          <a:xfrm>
            <a:off x="1097280" y="1737364"/>
            <a:ext cx="10058400" cy="902805"/>
          </a:xfrm>
        </p:spPr>
        <p:txBody>
          <a:bodyPr>
            <a:normAutofit/>
          </a:bodyPr>
          <a:lstStyle/>
          <a:p>
            <a:pPr marL="0" indent="0">
              <a:buNone/>
            </a:pPr>
            <a:r>
              <a:rPr lang="en-GB" sz="2400" b="1" dirty="0">
                <a:ln w="0"/>
                <a:solidFill>
                  <a:srgbClr val="002060"/>
                </a:solidFill>
              </a:rPr>
              <a:t>Foreign Object - Eye</a:t>
            </a:r>
          </a:p>
          <a:p>
            <a:pPr marL="0" indent="0">
              <a:buNone/>
            </a:pPr>
            <a:r>
              <a:rPr lang="en-GB" sz="1800" dirty="0">
                <a:ln w="0"/>
                <a:solidFill>
                  <a:schemeClr val="tx1"/>
                </a:solidFill>
              </a:rPr>
              <a:t>May cause damage to the eye by scratching the surface or puncturing the eye or surrounding skin</a:t>
            </a:r>
          </a:p>
        </p:txBody>
      </p:sp>
      <p:sp>
        <p:nvSpPr>
          <p:cNvPr id="5" name="Content Placeholder 5"/>
          <p:cNvSpPr txBox="1">
            <a:spLocks/>
          </p:cNvSpPr>
          <p:nvPr/>
        </p:nvSpPr>
        <p:spPr>
          <a:xfrm>
            <a:off x="1097280" y="2640169"/>
            <a:ext cx="10058400" cy="3818296"/>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Wear appropriate PPE (nitrile gloves etc.)</a:t>
            </a:r>
          </a:p>
          <a:p>
            <a:pPr>
              <a:buClr>
                <a:srgbClr val="00B050"/>
              </a:buClr>
              <a:buFont typeface="Wingdings" panose="05000000000000000000" pitchFamily="2" charset="2"/>
              <a:buChar char="§"/>
            </a:pPr>
            <a:r>
              <a:rPr lang="en-GB" sz="1800" dirty="0">
                <a:solidFill>
                  <a:srgbClr val="00B050"/>
                </a:solidFill>
              </a:rPr>
              <a:t>  Stop the child or infant from rubbing the eye</a:t>
            </a:r>
          </a:p>
          <a:p>
            <a:pPr>
              <a:buClr>
                <a:srgbClr val="00B050"/>
              </a:buClr>
              <a:buFont typeface="Wingdings" panose="05000000000000000000" pitchFamily="2" charset="2"/>
              <a:buChar char="§"/>
            </a:pPr>
            <a:r>
              <a:rPr lang="en-GB" sz="1800" dirty="0">
                <a:solidFill>
                  <a:srgbClr val="00B050"/>
                </a:solidFill>
              </a:rPr>
              <a:t>  Ask the child to open the eye wide, pull the top lid up and the bottom lid down</a:t>
            </a:r>
          </a:p>
          <a:p>
            <a:pPr>
              <a:buClr>
                <a:srgbClr val="00B050"/>
              </a:buClr>
              <a:buFont typeface="Wingdings" panose="05000000000000000000" pitchFamily="2" charset="2"/>
              <a:buChar char="§"/>
            </a:pPr>
            <a:r>
              <a:rPr lang="en-GB" sz="1800" dirty="0">
                <a:solidFill>
                  <a:srgbClr val="00B050"/>
                </a:solidFill>
              </a:rPr>
              <a:t>  Inspect the eye and see if you can spot the foreign object</a:t>
            </a:r>
          </a:p>
          <a:p>
            <a:pPr>
              <a:buClr>
                <a:srgbClr val="00B050"/>
              </a:buClr>
              <a:buFont typeface="Wingdings" panose="05000000000000000000" pitchFamily="2" charset="2"/>
              <a:buChar char="§"/>
            </a:pPr>
            <a:r>
              <a:rPr lang="en-GB" sz="1800" dirty="0">
                <a:solidFill>
                  <a:srgbClr val="00B050"/>
                </a:solidFill>
              </a:rPr>
              <a:t>  Ask the child to look in all directions as this movement will produce tears which may flush out the object</a:t>
            </a:r>
          </a:p>
          <a:p>
            <a:pPr>
              <a:buClr>
                <a:srgbClr val="00B050"/>
              </a:buClr>
              <a:buFont typeface="Wingdings" panose="05000000000000000000" pitchFamily="2" charset="2"/>
              <a:buChar char="§"/>
            </a:pPr>
            <a:r>
              <a:rPr lang="en-GB" sz="1800" dirty="0">
                <a:solidFill>
                  <a:srgbClr val="00B050"/>
                </a:solidFill>
              </a:rPr>
              <a:t>  Use eyewash to remove the foreign object</a:t>
            </a:r>
          </a:p>
          <a:p>
            <a:pPr>
              <a:buClr>
                <a:srgbClr val="00B050"/>
              </a:buClr>
              <a:buFont typeface="Wingdings" panose="05000000000000000000" pitchFamily="2" charset="2"/>
              <a:buChar char="§"/>
            </a:pPr>
            <a:r>
              <a:rPr lang="en-GB" sz="1800" dirty="0">
                <a:solidFill>
                  <a:srgbClr val="00B050"/>
                </a:solidFill>
              </a:rPr>
              <a:t>  Cover the eye with a dry sterile dressing</a:t>
            </a:r>
          </a:p>
          <a:p>
            <a:pPr>
              <a:buClr>
                <a:srgbClr val="00B050"/>
              </a:buClr>
              <a:buFont typeface="Wingdings" panose="05000000000000000000" pitchFamily="2" charset="2"/>
              <a:buChar char="§"/>
            </a:pPr>
            <a:r>
              <a:rPr lang="en-GB" sz="1800" dirty="0">
                <a:solidFill>
                  <a:srgbClr val="00B050"/>
                </a:solidFill>
              </a:rPr>
              <a:t>  Infants will require immediate medical assistance</a:t>
            </a:r>
          </a:p>
        </p:txBody>
      </p:sp>
      <p:pic>
        <p:nvPicPr>
          <p:cNvPr id="1026" name="Picture 2" descr="Image result for cartoon ey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38579" y="2743200"/>
            <a:ext cx="1817946" cy="126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52455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Eyes, Ears and Nose</a:t>
            </a:r>
          </a:p>
        </p:txBody>
      </p:sp>
      <p:sp>
        <p:nvSpPr>
          <p:cNvPr id="8" name="Content Placeholder 7"/>
          <p:cNvSpPr>
            <a:spLocks noGrp="1"/>
          </p:cNvSpPr>
          <p:nvPr>
            <p:ph idx="1"/>
          </p:nvPr>
        </p:nvSpPr>
        <p:spPr>
          <a:xfrm>
            <a:off x="1097280" y="1737364"/>
            <a:ext cx="10058400" cy="902805"/>
          </a:xfrm>
        </p:spPr>
        <p:txBody>
          <a:bodyPr>
            <a:normAutofit/>
          </a:bodyPr>
          <a:lstStyle/>
          <a:p>
            <a:pPr marL="0" indent="0">
              <a:buNone/>
            </a:pPr>
            <a:r>
              <a:rPr lang="en-GB" sz="2400" b="1" dirty="0">
                <a:ln w="0"/>
                <a:solidFill>
                  <a:srgbClr val="002060"/>
                </a:solidFill>
              </a:rPr>
              <a:t>Foreign Object - Ear</a:t>
            </a:r>
          </a:p>
          <a:p>
            <a:pPr marL="0" indent="0">
              <a:buNone/>
            </a:pPr>
            <a:r>
              <a:rPr lang="en-GB" sz="1800" dirty="0">
                <a:ln w="0"/>
                <a:solidFill>
                  <a:schemeClr val="tx1"/>
                </a:solidFill>
              </a:rPr>
              <a:t>May cause infection and/or perforation of the eardrum.</a:t>
            </a:r>
          </a:p>
        </p:txBody>
      </p:sp>
      <p:sp>
        <p:nvSpPr>
          <p:cNvPr id="5" name="Content Placeholder 5"/>
          <p:cNvSpPr txBox="1">
            <a:spLocks/>
          </p:cNvSpPr>
          <p:nvPr/>
        </p:nvSpPr>
        <p:spPr>
          <a:xfrm>
            <a:off x="1097280" y="2640169"/>
            <a:ext cx="10058400" cy="3818296"/>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Make no attempt to remove the object</a:t>
            </a:r>
          </a:p>
          <a:p>
            <a:pPr>
              <a:buClr>
                <a:srgbClr val="00B050"/>
              </a:buClr>
              <a:buFont typeface="Wingdings" panose="05000000000000000000" pitchFamily="2" charset="2"/>
              <a:buChar char="§"/>
            </a:pPr>
            <a:r>
              <a:rPr lang="en-GB" sz="1800" dirty="0">
                <a:solidFill>
                  <a:srgbClr val="00B050"/>
                </a:solidFill>
              </a:rPr>
              <a:t>  Cover the ear with a dry sterile dressing</a:t>
            </a:r>
          </a:p>
          <a:p>
            <a:pPr>
              <a:buClr>
                <a:srgbClr val="00B050"/>
              </a:buClr>
              <a:buFont typeface="Wingdings" panose="05000000000000000000" pitchFamily="2" charset="2"/>
              <a:buChar char="§"/>
            </a:pPr>
            <a:r>
              <a:rPr lang="en-GB" sz="1800" dirty="0">
                <a:solidFill>
                  <a:srgbClr val="00B050"/>
                </a:solidFill>
              </a:rPr>
              <a:t>  Seek qualified medical assistance</a:t>
            </a:r>
          </a:p>
        </p:txBody>
      </p:sp>
      <p:pic>
        <p:nvPicPr>
          <p:cNvPr id="2050" name="Picture 2" descr="Image result for cartoon ea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68808" y="1977094"/>
            <a:ext cx="1486872" cy="2422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30793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Eyes, Ears and Nose</a:t>
            </a:r>
          </a:p>
        </p:txBody>
      </p:sp>
      <p:sp>
        <p:nvSpPr>
          <p:cNvPr id="8" name="Content Placeholder 7"/>
          <p:cNvSpPr>
            <a:spLocks noGrp="1"/>
          </p:cNvSpPr>
          <p:nvPr>
            <p:ph idx="1"/>
          </p:nvPr>
        </p:nvSpPr>
        <p:spPr>
          <a:xfrm>
            <a:off x="1097280" y="1737364"/>
            <a:ext cx="10058400" cy="902805"/>
          </a:xfrm>
        </p:spPr>
        <p:txBody>
          <a:bodyPr>
            <a:normAutofit/>
          </a:bodyPr>
          <a:lstStyle/>
          <a:p>
            <a:pPr marL="0" indent="0">
              <a:buNone/>
            </a:pPr>
            <a:r>
              <a:rPr lang="en-GB" sz="2400" b="1" dirty="0">
                <a:ln w="0"/>
                <a:solidFill>
                  <a:srgbClr val="002060"/>
                </a:solidFill>
              </a:rPr>
              <a:t>Foreign Object - Nose</a:t>
            </a:r>
          </a:p>
          <a:p>
            <a:pPr marL="0" indent="0">
              <a:buNone/>
            </a:pPr>
            <a:r>
              <a:rPr lang="en-GB" sz="1800" dirty="0">
                <a:ln w="0"/>
                <a:solidFill>
                  <a:schemeClr val="tx1"/>
                </a:solidFill>
              </a:rPr>
              <a:t>May cause infection and difficulty in breathing. Could cause nosebleeds due to vessel damage.</a:t>
            </a:r>
          </a:p>
        </p:txBody>
      </p:sp>
      <p:sp>
        <p:nvSpPr>
          <p:cNvPr id="5" name="Content Placeholder 5"/>
          <p:cNvSpPr txBox="1">
            <a:spLocks/>
          </p:cNvSpPr>
          <p:nvPr/>
        </p:nvSpPr>
        <p:spPr>
          <a:xfrm>
            <a:off x="1097280" y="2640169"/>
            <a:ext cx="10058400" cy="3818296"/>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Sit the child down and ask them to lean forward (Infants will require you to move them into position)</a:t>
            </a:r>
          </a:p>
          <a:p>
            <a:pPr>
              <a:buClr>
                <a:srgbClr val="00B050"/>
              </a:buClr>
              <a:buFont typeface="Wingdings" panose="05000000000000000000" pitchFamily="2" charset="2"/>
              <a:buChar char="§"/>
            </a:pPr>
            <a:r>
              <a:rPr lang="en-GB" sz="1800" dirty="0">
                <a:solidFill>
                  <a:srgbClr val="00B050"/>
                </a:solidFill>
              </a:rPr>
              <a:t>  Treat for nosebleed if necessary</a:t>
            </a:r>
          </a:p>
          <a:p>
            <a:pPr>
              <a:buClr>
                <a:srgbClr val="00B050"/>
              </a:buClr>
              <a:buFont typeface="Wingdings" panose="05000000000000000000" pitchFamily="2" charset="2"/>
              <a:buChar char="§"/>
            </a:pPr>
            <a:r>
              <a:rPr lang="en-GB" sz="1800" dirty="0">
                <a:solidFill>
                  <a:srgbClr val="00B050"/>
                </a:solidFill>
              </a:rPr>
              <a:t>  Seek qualified medical attention</a:t>
            </a:r>
          </a:p>
        </p:txBody>
      </p:sp>
      <p:pic>
        <p:nvPicPr>
          <p:cNvPr id="3074" name="Picture 2" descr="Image result for cartoon nos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17654" y="3674076"/>
            <a:ext cx="2017651" cy="2562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57067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Sickle Cell Crisis</a:t>
            </a:r>
          </a:p>
        </p:txBody>
      </p:sp>
      <p:sp>
        <p:nvSpPr>
          <p:cNvPr id="5" name="Subtitle 4"/>
          <p:cNvSpPr>
            <a:spLocks noGrp="1"/>
          </p:cNvSpPr>
          <p:nvPr>
            <p:ph type="body" idx="1"/>
          </p:nvPr>
        </p:nvSpPr>
        <p:spPr/>
        <p:txBody>
          <a:bodyPr/>
          <a:lstStyle/>
          <a:p>
            <a:r>
              <a:rPr lang="en-GB" dirty="0"/>
              <a:t>Section 6</a:t>
            </a:r>
          </a:p>
        </p:txBody>
      </p:sp>
    </p:spTree>
    <p:extLst>
      <p:ext uri="{BB962C8B-B14F-4D97-AF65-F5344CB8AC3E}">
        <p14:creationId xmlns:p14="http://schemas.microsoft.com/office/powerpoint/2010/main" val="38163001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Sickle Cell Crisis</a:t>
            </a:r>
          </a:p>
        </p:txBody>
      </p:sp>
      <p:sp>
        <p:nvSpPr>
          <p:cNvPr id="8" name="Content Placeholder 7"/>
          <p:cNvSpPr>
            <a:spLocks noGrp="1"/>
          </p:cNvSpPr>
          <p:nvPr>
            <p:ph idx="1"/>
          </p:nvPr>
        </p:nvSpPr>
        <p:spPr>
          <a:xfrm>
            <a:off x="1097280" y="1737363"/>
            <a:ext cx="10058400" cy="3787673"/>
          </a:xfrm>
        </p:spPr>
        <p:txBody>
          <a:bodyPr>
            <a:normAutofit/>
          </a:bodyPr>
          <a:lstStyle/>
          <a:p>
            <a:pPr marL="0" indent="0">
              <a:buNone/>
            </a:pPr>
            <a:r>
              <a:rPr lang="en-GB" sz="2400" b="1" dirty="0">
                <a:ln w="0"/>
                <a:solidFill>
                  <a:srgbClr val="0070C0"/>
                </a:solidFill>
              </a:rPr>
              <a:t>Sickle Cell Disease</a:t>
            </a:r>
          </a:p>
          <a:p>
            <a:pPr marL="0" indent="0">
              <a:buNone/>
            </a:pPr>
            <a:endParaRPr lang="en-GB" sz="1800" dirty="0">
              <a:ln w="0"/>
              <a:solidFill>
                <a:schemeClr val="tx1"/>
              </a:solidFill>
            </a:endParaRPr>
          </a:p>
          <a:p>
            <a:pPr marL="0" indent="0">
              <a:buNone/>
            </a:pPr>
            <a:r>
              <a:rPr lang="en-GB" sz="1800" dirty="0">
                <a:ln w="0"/>
                <a:solidFill>
                  <a:schemeClr val="tx1"/>
                </a:solidFill>
              </a:rPr>
              <a:t>Sickle cell disease mainly affects people of African, Caribbean, Middle Eastern, Eastern Mediterranean and Asian origin. In the UK, it's particularly common in people with an African or Caribbean family background.</a:t>
            </a:r>
          </a:p>
          <a:p>
            <a:pPr marL="0" indent="0">
              <a:buNone/>
            </a:pPr>
            <a:endParaRPr lang="en-GB" sz="1800" dirty="0">
              <a:ln w="0"/>
              <a:solidFill>
                <a:schemeClr val="tx1"/>
              </a:solidFill>
            </a:endParaRPr>
          </a:p>
          <a:p>
            <a:pPr marL="0" indent="0">
              <a:buNone/>
            </a:pPr>
            <a:r>
              <a:rPr lang="en-GB" sz="1800" dirty="0">
                <a:ln w="0"/>
                <a:solidFill>
                  <a:schemeClr val="tx1"/>
                </a:solidFill>
              </a:rPr>
              <a:t>People with sickle cell disease produce unusually shaped red blood cells that can cause problems because they don't live as long as healthy blood cells and they can become stuck in blood vessels.</a:t>
            </a:r>
          </a:p>
          <a:p>
            <a:pPr marL="0" indent="0">
              <a:buNone/>
            </a:pPr>
            <a:endParaRPr lang="en-GB" sz="1800" dirty="0">
              <a:ln w="0"/>
              <a:solidFill>
                <a:schemeClr val="tx1"/>
              </a:solidFill>
            </a:endParaRPr>
          </a:p>
          <a:p>
            <a:pPr marL="0" indent="0">
              <a:buNone/>
            </a:pPr>
            <a:r>
              <a:rPr lang="en-GB" sz="1800" dirty="0">
                <a:ln w="0"/>
                <a:solidFill>
                  <a:schemeClr val="tx1"/>
                </a:solidFill>
              </a:rPr>
              <a:t>Sickle cell disease is a serious and lifelong condition, although long-term treatment can help manage many of the problems associated with it.</a:t>
            </a:r>
          </a:p>
        </p:txBody>
      </p:sp>
      <p:pic>
        <p:nvPicPr>
          <p:cNvPr id="2050" name="Picture 2" descr="Image result for sickle cell">
            <a:extLst>
              <a:ext uri="{FF2B5EF4-FFF2-40B4-BE49-F238E27FC236}">
                <a16:creationId xmlns:a16="http://schemas.microsoft.com/office/drawing/2014/main" id="{8816E458-2815-401D-960B-5A4A4CCE386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34298" y="249293"/>
            <a:ext cx="1919502" cy="2167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79158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Sickle Cell Crisis</a:t>
            </a:r>
          </a:p>
        </p:txBody>
      </p:sp>
      <p:sp>
        <p:nvSpPr>
          <p:cNvPr id="8" name="Content Placeholder 7"/>
          <p:cNvSpPr>
            <a:spLocks noGrp="1"/>
          </p:cNvSpPr>
          <p:nvPr>
            <p:ph idx="1"/>
          </p:nvPr>
        </p:nvSpPr>
        <p:spPr>
          <a:xfrm>
            <a:off x="1097280" y="1737364"/>
            <a:ext cx="10058400" cy="542198"/>
          </a:xfrm>
        </p:spPr>
        <p:txBody>
          <a:bodyPr>
            <a:normAutofit/>
          </a:bodyPr>
          <a:lstStyle/>
          <a:p>
            <a:pPr marL="0" indent="0">
              <a:buNone/>
            </a:pPr>
            <a:r>
              <a:rPr lang="en-GB" sz="2400" b="1" dirty="0">
                <a:ln w="0"/>
                <a:solidFill>
                  <a:srgbClr val="0070C0"/>
                </a:solidFill>
              </a:rPr>
              <a:t>Sickle Cell Disease</a:t>
            </a:r>
          </a:p>
        </p:txBody>
      </p:sp>
      <p:sp>
        <p:nvSpPr>
          <p:cNvPr id="4" name="Content Placeholder 4"/>
          <p:cNvSpPr txBox="1">
            <a:spLocks/>
          </p:cNvSpPr>
          <p:nvPr/>
        </p:nvSpPr>
        <p:spPr>
          <a:xfrm>
            <a:off x="1097280" y="2279562"/>
            <a:ext cx="4427757" cy="2279559"/>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Painful episodes called sickle cell crises, which can be very severe and can last up to a week</a:t>
            </a:r>
          </a:p>
          <a:p>
            <a:pPr>
              <a:buClr>
                <a:srgbClr val="C00000"/>
              </a:buClr>
              <a:buFont typeface="Wingdings" panose="05000000000000000000" pitchFamily="2" charset="2"/>
              <a:buChar char="§"/>
            </a:pPr>
            <a:r>
              <a:rPr lang="en-GB" sz="1800" dirty="0">
                <a:solidFill>
                  <a:srgbClr val="C00000"/>
                </a:solidFill>
              </a:rPr>
              <a:t>  Anaemia (where red blood cells can't carry enough oxygen around the body), which can cause tiredness and shortness of breath</a:t>
            </a:r>
          </a:p>
        </p:txBody>
      </p:sp>
      <p:pic>
        <p:nvPicPr>
          <p:cNvPr id="3" name="Sickle cell anaemia">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89862" y="1882588"/>
            <a:ext cx="5765818" cy="3240741"/>
          </a:xfrm>
          <a:prstGeom prst="rect">
            <a:avLst/>
          </a:prstGeom>
        </p:spPr>
      </p:pic>
      <p:pic>
        <p:nvPicPr>
          <p:cNvPr id="5122" name="Picture 2" descr="https://goo.gl/GrzQJz.q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52793" y="5255862"/>
            <a:ext cx="487045" cy="48704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113122" y="5268553"/>
            <a:ext cx="2026716" cy="461665"/>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a:t>NHS</a:t>
            </a:r>
          </a:p>
        </p:txBody>
      </p:sp>
    </p:spTree>
    <p:extLst>
      <p:ext uri="{BB962C8B-B14F-4D97-AF65-F5344CB8AC3E}">
        <p14:creationId xmlns:p14="http://schemas.microsoft.com/office/powerpoint/2010/main" val="33570634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hold" display="0">
                  <p:stCondLst>
                    <p:cond delay="indefinite"/>
                  </p:stCondLst>
                </p:cTn>
                <p:tgtEl>
                  <p:spTgt spid="3"/>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Diabetic Emergencies</a:t>
            </a:r>
          </a:p>
        </p:txBody>
      </p:sp>
      <p:sp>
        <p:nvSpPr>
          <p:cNvPr id="5" name="Subtitle 4"/>
          <p:cNvSpPr>
            <a:spLocks noGrp="1"/>
          </p:cNvSpPr>
          <p:nvPr>
            <p:ph type="body" idx="1"/>
          </p:nvPr>
        </p:nvSpPr>
        <p:spPr/>
        <p:txBody>
          <a:bodyPr/>
          <a:lstStyle/>
          <a:p>
            <a:r>
              <a:rPr lang="en-GB" dirty="0"/>
              <a:t>Section 7</a:t>
            </a:r>
          </a:p>
        </p:txBody>
      </p:sp>
    </p:spTree>
    <p:extLst>
      <p:ext uri="{BB962C8B-B14F-4D97-AF65-F5344CB8AC3E}">
        <p14:creationId xmlns:p14="http://schemas.microsoft.com/office/powerpoint/2010/main" val="16274502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Diabetic Emergencies</a:t>
            </a:r>
          </a:p>
        </p:txBody>
      </p:sp>
      <p:sp>
        <p:nvSpPr>
          <p:cNvPr id="8" name="Content Placeholder 7"/>
          <p:cNvSpPr>
            <a:spLocks noGrp="1"/>
          </p:cNvSpPr>
          <p:nvPr>
            <p:ph idx="1"/>
          </p:nvPr>
        </p:nvSpPr>
        <p:spPr>
          <a:xfrm>
            <a:off x="1097280" y="1737364"/>
            <a:ext cx="10058400" cy="1134625"/>
          </a:xfrm>
        </p:spPr>
        <p:txBody>
          <a:bodyPr>
            <a:normAutofit/>
          </a:bodyPr>
          <a:lstStyle/>
          <a:p>
            <a:pPr marL="0" indent="0">
              <a:buNone/>
            </a:pPr>
            <a:r>
              <a:rPr lang="en-GB" sz="2400" b="1" dirty="0">
                <a:ln w="0"/>
                <a:solidFill>
                  <a:srgbClr val="0070C0"/>
                </a:solidFill>
              </a:rPr>
              <a:t>Diabetes</a:t>
            </a:r>
          </a:p>
          <a:p>
            <a:pPr marL="0" indent="0">
              <a:buNone/>
            </a:pPr>
            <a:r>
              <a:rPr lang="en-GB" sz="1800" dirty="0">
                <a:ln w="0"/>
                <a:solidFill>
                  <a:schemeClr val="tx1"/>
                </a:solidFill>
              </a:rPr>
              <a:t>Diabetes is caused by a failures of the bodies ability to produce insulin which regulates the blood sugar levels.</a:t>
            </a:r>
          </a:p>
        </p:txBody>
      </p:sp>
      <p:pic>
        <p:nvPicPr>
          <p:cNvPr id="28" name="Picture 100" descr="Blood-Sugar-Lev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2287" y="2548815"/>
            <a:ext cx="1106009" cy="370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 name="Group 28"/>
          <p:cNvGrpSpPr/>
          <p:nvPr/>
        </p:nvGrpSpPr>
        <p:grpSpPr>
          <a:xfrm>
            <a:off x="5016500" y="2970461"/>
            <a:ext cx="3403601" cy="2704570"/>
            <a:chOff x="5639725" y="3042349"/>
            <a:chExt cx="3463925" cy="2719181"/>
          </a:xfrm>
        </p:grpSpPr>
        <p:pic>
          <p:nvPicPr>
            <p:cNvPr id="21506" name="Picture 2" descr="https://upload.wikimedia.org/wikipedia/commons/thumb/4/4b/Balanced_scale_of_Justice_(blue).svg/1600px-Balanced_scale_of_Justice_(blue).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9725" y="3042349"/>
              <a:ext cx="3463925" cy="271918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8244840" y="4656117"/>
              <a:ext cx="608698" cy="276999"/>
            </a:xfrm>
            <a:prstGeom prst="rect">
              <a:avLst/>
            </a:prstGeom>
            <a:solidFill>
              <a:schemeClr val="bg1"/>
            </a:solidFill>
          </p:spPr>
          <p:txBody>
            <a:bodyPr wrap="square" rtlCol="0">
              <a:spAutoFit/>
            </a:bodyPr>
            <a:lstStyle/>
            <a:p>
              <a:pPr algn="ctr"/>
              <a:r>
                <a:rPr lang="en-GB" sz="1200" dirty="0"/>
                <a:t>Sugar</a:t>
              </a:r>
            </a:p>
          </p:txBody>
        </p:sp>
        <p:sp>
          <p:nvSpPr>
            <p:cNvPr id="30" name="TextBox 29"/>
            <p:cNvSpPr txBox="1"/>
            <p:nvPr/>
          </p:nvSpPr>
          <p:spPr>
            <a:xfrm>
              <a:off x="5913411" y="4656118"/>
              <a:ext cx="608698" cy="276999"/>
            </a:xfrm>
            <a:prstGeom prst="rect">
              <a:avLst/>
            </a:prstGeom>
            <a:solidFill>
              <a:schemeClr val="bg1"/>
            </a:solidFill>
          </p:spPr>
          <p:txBody>
            <a:bodyPr wrap="square" rtlCol="0">
              <a:spAutoFit/>
            </a:bodyPr>
            <a:lstStyle/>
            <a:p>
              <a:pPr algn="ctr"/>
              <a:r>
                <a:rPr lang="en-GB" sz="1200" dirty="0"/>
                <a:t>Insulin</a:t>
              </a:r>
            </a:p>
          </p:txBody>
        </p:sp>
      </p:gr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6453" y="2813679"/>
            <a:ext cx="1703728" cy="1873876"/>
          </a:xfrm>
          <a:prstGeom prst="rect">
            <a:avLst/>
          </a:prstGeom>
        </p:spPr>
      </p:pic>
    </p:spTree>
    <p:extLst>
      <p:ext uri="{BB962C8B-B14F-4D97-AF65-F5344CB8AC3E}">
        <p14:creationId xmlns:p14="http://schemas.microsoft.com/office/powerpoint/2010/main" val="7142624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Diabetic Emergencies</a:t>
            </a:r>
            <a:endParaRPr lang="en-GB" b="1" dirty="0"/>
          </a:p>
        </p:txBody>
      </p:sp>
      <p:sp>
        <p:nvSpPr>
          <p:cNvPr id="8" name="Content Placeholder 7"/>
          <p:cNvSpPr>
            <a:spLocks noGrp="1"/>
          </p:cNvSpPr>
          <p:nvPr>
            <p:ph idx="1"/>
          </p:nvPr>
        </p:nvSpPr>
        <p:spPr>
          <a:xfrm>
            <a:off x="1097280" y="1737364"/>
            <a:ext cx="10058400" cy="902805"/>
          </a:xfrm>
        </p:spPr>
        <p:txBody>
          <a:bodyPr>
            <a:normAutofit/>
          </a:bodyPr>
          <a:lstStyle/>
          <a:p>
            <a:pPr marL="0" indent="0">
              <a:buNone/>
            </a:pPr>
            <a:r>
              <a:rPr lang="en-GB" sz="2400" b="1" dirty="0">
                <a:ln w="0"/>
                <a:solidFill>
                  <a:srgbClr val="0070C0"/>
                </a:solidFill>
              </a:rPr>
              <a:t>Hypoglycaemia</a:t>
            </a:r>
          </a:p>
          <a:p>
            <a:pPr marL="0" indent="0">
              <a:buNone/>
            </a:pPr>
            <a:r>
              <a:rPr lang="en-GB" sz="1800" dirty="0">
                <a:ln w="0"/>
                <a:solidFill>
                  <a:schemeClr val="tx1"/>
                </a:solidFill>
              </a:rPr>
              <a:t>This is caused when the blood sugar level is too low.</a:t>
            </a:r>
          </a:p>
        </p:txBody>
      </p:sp>
      <p:sp>
        <p:nvSpPr>
          <p:cNvPr id="4" name="Content Placeholder 4"/>
          <p:cNvSpPr txBox="1"/>
          <p:nvPr/>
        </p:nvSpPr>
        <p:spPr>
          <a:xfrm>
            <a:off x="1097280" y="2640170"/>
            <a:ext cx="3899722" cy="3078050"/>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Blurred vision</a:t>
            </a:r>
          </a:p>
          <a:p>
            <a:pPr>
              <a:buClr>
                <a:srgbClr val="C00000"/>
              </a:buClr>
              <a:buFont typeface="Wingdings" panose="05000000000000000000" pitchFamily="2" charset="2"/>
              <a:buChar char="§"/>
            </a:pPr>
            <a:r>
              <a:rPr lang="en-GB" sz="1800" dirty="0">
                <a:solidFill>
                  <a:srgbClr val="C00000"/>
                </a:solidFill>
              </a:rPr>
              <a:t>  Hunger</a:t>
            </a:r>
          </a:p>
          <a:p>
            <a:pPr>
              <a:buClr>
                <a:srgbClr val="C00000"/>
              </a:buClr>
              <a:buFont typeface="Wingdings" panose="05000000000000000000" pitchFamily="2" charset="2"/>
              <a:buChar char="§"/>
            </a:pPr>
            <a:r>
              <a:rPr lang="en-GB" sz="1800" dirty="0">
                <a:solidFill>
                  <a:srgbClr val="C00000"/>
                </a:solidFill>
              </a:rPr>
              <a:t>  Tired, confused and feeling faint</a:t>
            </a:r>
          </a:p>
          <a:p>
            <a:pPr>
              <a:buClr>
                <a:srgbClr val="C00000"/>
              </a:buClr>
              <a:buFont typeface="Wingdings" panose="05000000000000000000" pitchFamily="2" charset="2"/>
              <a:buChar char="§"/>
            </a:pPr>
            <a:r>
              <a:rPr lang="en-GB" sz="1800" dirty="0">
                <a:solidFill>
                  <a:srgbClr val="C00000"/>
                </a:solidFill>
              </a:rPr>
              <a:t>  Increased heart rate</a:t>
            </a:r>
          </a:p>
          <a:p>
            <a:pPr>
              <a:buClr>
                <a:srgbClr val="C00000"/>
              </a:buClr>
              <a:buFont typeface="Wingdings" panose="05000000000000000000" pitchFamily="2" charset="2"/>
              <a:buChar char="§"/>
            </a:pPr>
            <a:r>
              <a:rPr lang="en-GB" sz="1800" dirty="0">
                <a:solidFill>
                  <a:srgbClr val="C00000"/>
                </a:solidFill>
              </a:rPr>
              <a:t>  Headache</a:t>
            </a:r>
          </a:p>
          <a:p>
            <a:pPr>
              <a:buClr>
                <a:srgbClr val="C00000"/>
              </a:buClr>
              <a:buFont typeface="Wingdings" panose="05000000000000000000" pitchFamily="2" charset="2"/>
              <a:buChar char="§"/>
            </a:pPr>
            <a:r>
              <a:rPr lang="en-GB" sz="1800" dirty="0">
                <a:solidFill>
                  <a:srgbClr val="C00000"/>
                </a:solidFill>
              </a:rPr>
              <a:t>  Tingling sensations</a:t>
            </a:r>
          </a:p>
          <a:p>
            <a:pPr>
              <a:buClr>
                <a:srgbClr val="C00000"/>
              </a:buClr>
              <a:buFont typeface="Wingdings" panose="05000000000000000000" pitchFamily="2" charset="2"/>
              <a:buChar char="§"/>
            </a:pPr>
            <a:r>
              <a:rPr lang="en-GB" sz="1800" dirty="0">
                <a:solidFill>
                  <a:srgbClr val="C00000"/>
                </a:solidFill>
              </a:rPr>
              <a:t>  Noticeable change in personality</a:t>
            </a:r>
          </a:p>
        </p:txBody>
      </p:sp>
      <p:sp>
        <p:nvSpPr>
          <p:cNvPr id="5" name="Content Placeholder 5"/>
          <p:cNvSpPr txBox="1"/>
          <p:nvPr/>
        </p:nvSpPr>
        <p:spPr>
          <a:xfrm>
            <a:off x="4997003" y="2640169"/>
            <a:ext cx="6158677" cy="3683357"/>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Sit the casualty down, calm and reassure</a:t>
            </a:r>
          </a:p>
          <a:p>
            <a:pPr>
              <a:buClr>
                <a:srgbClr val="00B050"/>
              </a:buClr>
              <a:buFont typeface="Wingdings" panose="05000000000000000000" pitchFamily="2" charset="2"/>
              <a:buChar char="§"/>
            </a:pPr>
            <a:r>
              <a:rPr lang="en-GB" sz="1800" dirty="0">
                <a:solidFill>
                  <a:srgbClr val="00B050"/>
                </a:solidFill>
              </a:rPr>
              <a:t>  Ask the casualty to take a 15 – 20g glucose tablet, sugar or sugary drink</a:t>
            </a:r>
          </a:p>
          <a:p>
            <a:pPr>
              <a:buClr>
                <a:srgbClr val="00B050"/>
              </a:buClr>
              <a:buFont typeface="Wingdings" panose="05000000000000000000" pitchFamily="2" charset="2"/>
              <a:buChar char="§"/>
            </a:pPr>
            <a:r>
              <a:rPr lang="en-GB" sz="1800" dirty="0">
                <a:solidFill>
                  <a:srgbClr val="00B050"/>
                </a:solidFill>
              </a:rPr>
              <a:t>  If there is no improvement in the casualties condition call for an ambulance (999/112)</a:t>
            </a:r>
          </a:p>
          <a:p>
            <a:pPr>
              <a:buClr>
                <a:srgbClr val="00B050"/>
              </a:buClr>
              <a:buFont typeface="Wingdings" panose="05000000000000000000" pitchFamily="2" charset="2"/>
              <a:buChar char="§"/>
            </a:pPr>
            <a:r>
              <a:rPr lang="en-GB" sz="1800" dirty="0">
                <a:solidFill>
                  <a:srgbClr val="00B050"/>
                </a:solidFill>
              </a:rPr>
              <a:t>  Monitor the casualties condition, if the casualty becomes unconscious be prepared to carry out basic life support</a:t>
            </a:r>
          </a:p>
        </p:txBody>
      </p:sp>
    </p:spTree>
    <p:extLst>
      <p:ext uri="{BB962C8B-B14F-4D97-AF65-F5344CB8AC3E}">
        <p14:creationId xmlns:p14="http://schemas.microsoft.com/office/powerpoint/2010/main" val="11417654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Diabetic Emergencies</a:t>
            </a:r>
          </a:p>
        </p:txBody>
      </p:sp>
      <p:sp>
        <p:nvSpPr>
          <p:cNvPr id="8" name="Content Placeholder 7"/>
          <p:cNvSpPr>
            <a:spLocks noGrp="1"/>
          </p:cNvSpPr>
          <p:nvPr>
            <p:ph idx="1"/>
          </p:nvPr>
        </p:nvSpPr>
        <p:spPr>
          <a:xfrm>
            <a:off x="1097280" y="1737364"/>
            <a:ext cx="10058400" cy="902805"/>
          </a:xfrm>
        </p:spPr>
        <p:txBody>
          <a:bodyPr>
            <a:normAutofit/>
          </a:bodyPr>
          <a:lstStyle/>
          <a:p>
            <a:pPr marL="0" indent="0">
              <a:buNone/>
            </a:pPr>
            <a:r>
              <a:rPr lang="en-GB" sz="2400" b="1" dirty="0">
                <a:ln w="0"/>
                <a:solidFill>
                  <a:srgbClr val="0070C0"/>
                </a:solidFill>
              </a:rPr>
              <a:t>Hyperglycaemia</a:t>
            </a:r>
          </a:p>
          <a:p>
            <a:pPr marL="0" indent="0">
              <a:buNone/>
            </a:pPr>
            <a:r>
              <a:rPr lang="en-GB" sz="1800" dirty="0">
                <a:ln w="0"/>
                <a:solidFill>
                  <a:schemeClr val="tx1"/>
                </a:solidFill>
              </a:rPr>
              <a:t>This is caused when the blood sugar level is too high.</a:t>
            </a:r>
          </a:p>
        </p:txBody>
      </p:sp>
      <p:sp>
        <p:nvSpPr>
          <p:cNvPr id="4" name="Content Placeholder 4"/>
          <p:cNvSpPr txBox="1"/>
          <p:nvPr/>
        </p:nvSpPr>
        <p:spPr>
          <a:xfrm>
            <a:off x="1097280" y="2640170"/>
            <a:ext cx="3899722" cy="3078050"/>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Sweet fruity smelling breath</a:t>
            </a:r>
          </a:p>
          <a:p>
            <a:pPr>
              <a:buClr>
                <a:srgbClr val="C00000"/>
              </a:buClr>
              <a:buFont typeface="Wingdings" panose="05000000000000000000" pitchFamily="2" charset="2"/>
              <a:buChar char="§"/>
            </a:pPr>
            <a:r>
              <a:rPr lang="en-GB" sz="1800" dirty="0">
                <a:solidFill>
                  <a:srgbClr val="C00000"/>
                </a:solidFill>
              </a:rPr>
              <a:t>  Increased need to urinate</a:t>
            </a:r>
          </a:p>
          <a:p>
            <a:pPr>
              <a:buClr>
                <a:srgbClr val="C00000"/>
              </a:buClr>
              <a:buFont typeface="Wingdings" panose="05000000000000000000" pitchFamily="2" charset="2"/>
              <a:buChar char="§"/>
            </a:pPr>
            <a:r>
              <a:rPr lang="en-GB" sz="1800" dirty="0">
                <a:solidFill>
                  <a:srgbClr val="C00000"/>
                </a:solidFill>
              </a:rPr>
              <a:t>  Increased thirst</a:t>
            </a:r>
          </a:p>
          <a:p>
            <a:pPr>
              <a:buClr>
                <a:srgbClr val="C00000"/>
              </a:buClr>
              <a:buFont typeface="Wingdings" panose="05000000000000000000" pitchFamily="2" charset="2"/>
              <a:buChar char="§"/>
            </a:pPr>
            <a:r>
              <a:rPr lang="en-GB" sz="1800" dirty="0">
                <a:solidFill>
                  <a:srgbClr val="C00000"/>
                </a:solidFill>
              </a:rPr>
              <a:t>  Dry mouth</a:t>
            </a:r>
          </a:p>
          <a:p>
            <a:pPr>
              <a:buClr>
                <a:srgbClr val="C00000"/>
              </a:buClr>
              <a:buFont typeface="Wingdings" panose="05000000000000000000" pitchFamily="2" charset="2"/>
              <a:buChar char="§"/>
            </a:pPr>
            <a:r>
              <a:rPr lang="en-GB" sz="1800" dirty="0">
                <a:solidFill>
                  <a:srgbClr val="C00000"/>
                </a:solidFill>
              </a:rPr>
              <a:t>  Loss of appetite</a:t>
            </a:r>
          </a:p>
          <a:p>
            <a:pPr>
              <a:buClr>
                <a:srgbClr val="C00000"/>
              </a:buClr>
              <a:buFont typeface="Wingdings" panose="05000000000000000000" pitchFamily="2" charset="2"/>
              <a:buChar char="§"/>
            </a:pPr>
            <a:r>
              <a:rPr lang="en-GB" sz="1800" dirty="0">
                <a:solidFill>
                  <a:srgbClr val="C00000"/>
                </a:solidFill>
              </a:rPr>
              <a:t>  Tiredness and confused</a:t>
            </a:r>
          </a:p>
        </p:txBody>
      </p:sp>
      <p:sp>
        <p:nvSpPr>
          <p:cNvPr id="5" name="Content Placeholder 5"/>
          <p:cNvSpPr txBox="1"/>
          <p:nvPr/>
        </p:nvSpPr>
        <p:spPr>
          <a:xfrm>
            <a:off x="4997003" y="2640169"/>
            <a:ext cx="6158677" cy="3683357"/>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Sit the casualty down, calm and reassure</a:t>
            </a:r>
          </a:p>
          <a:p>
            <a:pPr>
              <a:buClr>
                <a:srgbClr val="00B050"/>
              </a:buClr>
              <a:buFont typeface="Wingdings" panose="05000000000000000000" pitchFamily="2" charset="2"/>
              <a:buChar char="§"/>
            </a:pPr>
            <a:r>
              <a:rPr lang="en-GB" sz="1800" dirty="0">
                <a:solidFill>
                  <a:srgbClr val="00B050"/>
                </a:solidFill>
              </a:rPr>
              <a:t>  Encourage the casualty to use their medication</a:t>
            </a:r>
          </a:p>
          <a:p>
            <a:pPr>
              <a:buClr>
                <a:srgbClr val="00B050"/>
              </a:buClr>
              <a:buFont typeface="Wingdings" panose="05000000000000000000" pitchFamily="2" charset="2"/>
              <a:buChar char="§"/>
            </a:pPr>
            <a:r>
              <a:rPr lang="en-GB" sz="1800" dirty="0">
                <a:solidFill>
                  <a:srgbClr val="00B050"/>
                </a:solidFill>
              </a:rPr>
              <a:t>  If they have not been previously been diagnosed with diabetes then call form medical assistance (999/112)</a:t>
            </a:r>
          </a:p>
          <a:p>
            <a:pPr>
              <a:buClr>
                <a:srgbClr val="00B050"/>
              </a:buClr>
              <a:buFont typeface="Wingdings" panose="05000000000000000000" pitchFamily="2" charset="2"/>
              <a:buChar char="§"/>
            </a:pPr>
            <a:r>
              <a:rPr lang="en-GB" sz="1800" dirty="0">
                <a:solidFill>
                  <a:srgbClr val="00B050"/>
                </a:solidFill>
              </a:rPr>
              <a:t>  Monitor the casualties condition, if the casualty becomes unconscious be prepared to carry out basic life support</a:t>
            </a:r>
          </a:p>
        </p:txBody>
      </p:sp>
    </p:spTree>
    <p:extLst>
      <p:ext uri="{BB962C8B-B14F-4D97-AF65-F5344CB8AC3E}">
        <p14:creationId xmlns:p14="http://schemas.microsoft.com/office/powerpoint/2010/main" val="4360042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Allergic Reactions</a:t>
            </a:r>
          </a:p>
        </p:txBody>
      </p:sp>
      <p:sp>
        <p:nvSpPr>
          <p:cNvPr id="4" name="Subtitle 3"/>
          <p:cNvSpPr>
            <a:spLocks noGrp="1"/>
          </p:cNvSpPr>
          <p:nvPr>
            <p:ph type="body" idx="1"/>
          </p:nvPr>
        </p:nvSpPr>
        <p:spPr/>
        <p:txBody>
          <a:bodyPr/>
          <a:lstStyle/>
          <a:p>
            <a:r>
              <a:rPr lang="en-GB" dirty="0"/>
              <a:t>Section 8</a:t>
            </a:r>
          </a:p>
        </p:txBody>
      </p:sp>
    </p:spTree>
    <p:extLst>
      <p:ext uri="{BB962C8B-B14F-4D97-AF65-F5344CB8AC3E}">
        <p14:creationId xmlns:p14="http://schemas.microsoft.com/office/powerpoint/2010/main" val="30434403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Allergic Reactions</a:t>
            </a:r>
          </a:p>
        </p:txBody>
      </p:sp>
      <p:sp>
        <p:nvSpPr>
          <p:cNvPr id="8" name="Content Placeholder 7"/>
          <p:cNvSpPr>
            <a:spLocks noGrp="1"/>
          </p:cNvSpPr>
          <p:nvPr>
            <p:ph idx="1"/>
          </p:nvPr>
        </p:nvSpPr>
        <p:spPr>
          <a:xfrm>
            <a:off x="1097280" y="1690688"/>
            <a:ext cx="10058400" cy="4555566"/>
          </a:xfrm>
        </p:spPr>
        <p:txBody>
          <a:bodyPr>
            <a:normAutofit fontScale="92500" lnSpcReduction="20000"/>
          </a:bodyPr>
          <a:lstStyle/>
          <a:p>
            <a:r>
              <a:rPr lang="en-GB" sz="2000" dirty="0"/>
              <a:t>An allergy is a reaction the body has to a particular food or substance.</a:t>
            </a:r>
          </a:p>
          <a:p>
            <a:pPr marL="0" indent="0">
              <a:buNone/>
            </a:pPr>
            <a:endParaRPr lang="en-GB" sz="2000" dirty="0"/>
          </a:p>
          <a:p>
            <a:r>
              <a:rPr lang="en-GB" sz="2000" dirty="0"/>
              <a:t>Allergies are very common. They're thought to affect more than 1 in 4 people in the UK at some point in their lives.</a:t>
            </a:r>
          </a:p>
          <a:p>
            <a:pPr marL="0" indent="0">
              <a:buNone/>
            </a:pPr>
            <a:endParaRPr lang="en-GB" sz="2000" dirty="0"/>
          </a:p>
          <a:p>
            <a:r>
              <a:rPr lang="en-GB" sz="2000" dirty="0"/>
              <a:t>They're particularly common in children. Some allergies go away as a child gets older, although many are lifelong.</a:t>
            </a:r>
          </a:p>
          <a:p>
            <a:pPr marL="0" indent="0">
              <a:buNone/>
            </a:pPr>
            <a:endParaRPr lang="en-GB" sz="2000" dirty="0"/>
          </a:p>
          <a:p>
            <a:r>
              <a:rPr lang="en-GB" sz="2000" dirty="0"/>
              <a:t>Adults can develop allergies to things they weren't previously allergic to.</a:t>
            </a:r>
          </a:p>
          <a:p>
            <a:pPr marL="0" indent="0">
              <a:buNone/>
            </a:pPr>
            <a:endParaRPr lang="en-GB" sz="2000" dirty="0"/>
          </a:p>
          <a:p>
            <a:r>
              <a:rPr lang="en-GB" sz="2000" dirty="0"/>
              <a:t>Having an allergy can be a nuisance and affect your everyday activities, but most allergic reactions are mild and can be largely kept under control.</a:t>
            </a:r>
          </a:p>
          <a:p>
            <a:pPr marL="0" indent="0">
              <a:buNone/>
            </a:pPr>
            <a:endParaRPr lang="en-GB" sz="2000" dirty="0"/>
          </a:p>
          <a:p>
            <a:r>
              <a:rPr lang="en-GB" sz="2000" dirty="0"/>
              <a:t>Severe reactions can occasionally occur, but these are uncommon.</a:t>
            </a:r>
          </a:p>
        </p:txBody>
      </p:sp>
      <p:pic>
        <p:nvPicPr>
          <p:cNvPr id="4098" name="Picture 2" descr="Image result for flower">
            <a:extLst>
              <a:ext uri="{FF2B5EF4-FFF2-40B4-BE49-F238E27FC236}">
                <a16:creationId xmlns:a16="http://schemas.microsoft.com/office/drawing/2014/main" id="{D16C07FB-FD1D-43F8-97B4-1C82173858B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55790" y="2787767"/>
            <a:ext cx="877859" cy="1519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45124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Allergic Reactions</a:t>
            </a:r>
          </a:p>
        </p:txBody>
      </p:sp>
      <p:sp>
        <p:nvSpPr>
          <p:cNvPr id="8" name="Content Placeholder 7"/>
          <p:cNvSpPr>
            <a:spLocks noGrp="1"/>
          </p:cNvSpPr>
          <p:nvPr>
            <p:ph idx="1"/>
          </p:nvPr>
        </p:nvSpPr>
        <p:spPr>
          <a:xfrm>
            <a:off x="1097280" y="1690687"/>
            <a:ext cx="10058400" cy="4072549"/>
          </a:xfrm>
        </p:spPr>
        <p:txBody>
          <a:bodyPr>
            <a:normAutofit/>
          </a:bodyPr>
          <a:lstStyle/>
          <a:p>
            <a:pPr marL="0" indent="0">
              <a:buNone/>
            </a:pPr>
            <a:r>
              <a:rPr lang="en-GB" sz="2400" b="1" dirty="0">
                <a:solidFill>
                  <a:srgbClr val="0070C0"/>
                </a:solidFill>
              </a:rPr>
              <a:t>Common allergies</a:t>
            </a:r>
          </a:p>
          <a:p>
            <a:r>
              <a:rPr lang="en-GB" sz="1800" dirty="0"/>
              <a:t>grass and tree pollen </a:t>
            </a:r>
          </a:p>
          <a:p>
            <a:r>
              <a:rPr lang="en-GB" sz="1800" dirty="0"/>
              <a:t>dust mites</a:t>
            </a:r>
          </a:p>
          <a:p>
            <a:r>
              <a:rPr lang="en-GB" sz="1800" dirty="0"/>
              <a:t>animal dander (tiny flakes of skin or hair)</a:t>
            </a:r>
          </a:p>
          <a:p>
            <a:r>
              <a:rPr lang="en-GB" sz="1800" dirty="0"/>
              <a:t>food – particularly nuts, fruit, shellfish, eggs and cows' milk</a:t>
            </a:r>
          </a:p>
          <a:p>
            <a:r>
              <a:rPr lang="en-GB" sz="1800" dirty="0"/>
              <a:t>insect bites and stings</a:t>
            </a:r>
          </a:p>
          <a:p>
            <a:r>
              <a:rPr lang="en-GB" sz="1800" dirty="0"/>
              <a:t>medication – including ibuprofen, aspirin and certain antibiotics</a:t>
            </a:r>
          </a:p>
          <a:p>
            <a:r>
              <a:rPr lang="en-GB" sz="1800" dirty="0"/>
              <a:t>Latex</a:t>
            </a:r>
          </a:p>
          <a:p>
            <a:r>
              <a:rPr lang="en-GB" sz="1800" dirty="0"/>
              <a:t>Mould</a:t>
            </a:r>
          </a:p>
          <a:p>
            <a:r>
              <a:rPr lang="en-GB" sz="1800" dirty="0"/>
              <a:t>household chemicals</a:t>
            </a:r>
          </a:p>
        </p:txBody>
      </p:sp>
      <p:pic>
        <p:nvPicPr>
          <p:cNvPr id="5122" name="Picture 2" descr="Image result for peanut">
            <a:extLst>
              <a:ext uri="{FF2B5EF4-FFF2-40B4-BE49-F238E27FC236}">
                <a16:creationId xmlns:a16="http://schemas.microsoft.com/office/drawing/2014/main" id="{A1A87EA2-F144-49E8-BDE9-4AABDCDA249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75552" y="3274057"/>
            <a:ext cx="2010701" cy="2010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18143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Allergic Reactions</a:t>
            </a:r>
          </a:p>
        </p:txBody>
      </p:sp>
      <p:sp>
        <p:nvSpPr>
          <p:cNvPr id="8" name="Content Placeholder 7"/>
          <p:cNvSpPr>
            <a:spLocks noGrp="1"/>
          </p:cNvSpPr>
          <p:nvPr>
            <p:ph idx="1"/>
          </p:nvPr>
        </p:nvSpPr>
        <p:spPr>
          <a:xfrm>
            <a:off x="1097280" y="1690687"/>
            <a:ext cx="10058400" cy="4357775"/>
          </a:xfrm>
        </p:spPr>
        <p:txBody>
          <a:bodyPr>
            <a:normAutofit/>
          </a:bodyPr>
          <a:lstStyle/>
          <a:p>
            <a:pPr marL="0" indent="0">
              <a:buNone/>
            </a:pPr>
            <a:r>
              <a:rPr lang="en-GB" sz="2400" b="1" dirty="0">
                <a:solidFill>
                  <a:srgbClr val="0070C0"/>
                </a:solidFill>
              </a:rPr>
              <a:t>Symptoms of an allergic reaction</a:t>
            </a:r>
          </a:p>
          <a:p>
            <a:r>
              <a:rPr lang="en-GB" sz="1800" dirty="0"/>
              <a:t>sneezing</a:t>
            </a:r>
          </a:p>
          <a:p>
            <a:r>
              <a:rPr lang="en-GB" sz="1800" dirty="0"/>
              <a:t>a runny or blocked nose</a:t>
            </a:r>
          </a:p>
          <a:p>
            <a:r>
              <a:rPr lang="en-GB" sz="1800" dirty="0"/>
              <a:t>red, itchy, watery eyes</a:t>
            </a:r>
          </a:p>
          <a:p>
            <a:r>
              <a:rPr lang="en-GB" sz="1800" dirty="0"/>
              <a:t>wheezing and coughing</a:t>
            </a:r>
          </a:p>
          <a:p>
            <a:r>
              <a:rPr lang="en-GB" sz="1800" dirty="0"/>
              <a:t>a red, itchy rash</a:t>
            </a:r>
          </a:p>
          <a:p>
            <a:r>
              <a:rPr lang="en-GB" sz="1800" dirty="0"/>
              <a:t>worsening of asthma or eczema symptoms</a:t>
            </a:r>
          </a:p>
          <a:p>
            <a:pPr marL="0" indent="0">
              <a:buNone/>
            </a:pPr>
            <a:endParaRPr lang="en-GB" sz="1800" dirty="0"/>
          </a:p>
          <a:p>
            <a:pPr marL="0" indent="0">
              <a:buNone/>
            </a:pPr>
            <a:r>
              <a:rPr lang="en-GB" sz="1800" dirty="0"/>
              <a:t>Most allergic reactions are mild, but occasionally a severe reaction called anaphylaxis or anaphylactic shock can occur. This is a medical emergency and needs urgent treatment.</a:t>
            </a:r>
          </a:p>
        </p:txBody>
      </p:sp>
      <p:pic>
        <p:nvPicPr>
          <p:cNvPr id="6146" name="Picture 2" descr="Image result for sneeze cartoon">
            <a:extLst>
              <a:ext uri="{FF2B5EF4-FFF2-40B4-BE49-F238E27FC236}">
                <a16:creationId xmlns:a16="http://schemas.microsoft.com/office/drawing/2014/main" id="{DE232E2D-0812-40C8-8542-CD6B6C98297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33887" y="1384183"/>
            <a:ext cx="2260833" cy="2260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39155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Asthma</a:t>
            </a:r>
          </a:p>
        </p:txBody>
      </p:sp>
      <p:sp>
        <p:nvSpPr>
          <p:cNvPr id="5" name="Subtitle 4"/>
          <p:cNvSpPr>
            <a:spLocks noGrp="1"/>
          </p:cNvSpPr>
          <p:nvPr>
            <p:ph type="body" idx="1"/>
          </p:nvPr>
        </p:nvSpPr>
        <p:spPr/>
        <p:txBody>
          <a:bodyPr/>
          <a:lstStyle/>
          <a:p>
            <a:r>
              <a:rPr lang="en-GB" dirty="0"/>
              <a:t>Section 9</a:t>
            </a:r>
          </a:p>
        </p:txBody>
      </p:sp>
    </p:spTree>
    <p:extLst>
      <p:ext uri="{BB962C8B-B14F-4D97-AF65-F5344CB8AC3E}">
        <p14:creationId xmlns:p14="http://schemas.microsoft.com/office/powerpoint/2010/main" val="37755036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Asthma</a:t>
            </a:r>
          </a:p>
        </p:txBody>
      </p:sp>
      <p:sp>
        <p:nvSpPr>
          <p:cNvPr id="8" name="Content Placeholder 7"/>
          <p:cNvSpPr>
            <a:spLocks noGrp="1"/>
          </p:cNvSpPr>
          <p:nvPr>
            <p:ph idx="1"/>
          </p:nvPr>
        </p:nvSpPr>
        <p:spPr>
          <a:xfrm>
            <a:off x="1097280" y="1737364"/>
            <a:ext cx="10058400" cy="1044474"/>
          </a:xfrm>
        </p:spPr>
        <p:txBody>
          <a:bodyPr>
            <a:normAutofit/>
          </a:bodyPr>
          <a:lstStyle/>
          <a:p>
            <a:pPr marL="0" indent="0">
              <a:buNone/>
            </a:pPr>
            <a:r>
              <a:rPr lang="en-GB" sz="2400" b="1" dirty="0">
                <a:ln w="0"/>
                <a:solidFill>
                  <a:srgbClr val="0070C0"/>
                </a:solidFill>
              </a:rPr>
              <a:t>Asthma</a:t>
            </a:r>
          </a:p>
          <a:p>
            <a:pPr marL="0" indent="0">
              <a:buNone/>
            </a:pPr>
            <a:r>
              <a:rPr lang="en-GB" sz="1800" dirty="0">
                <a:ln w="0"/>
                <a:solidFill>
                  <a:schemeClr val="tx1"/>
                </a:solidFill>
              </a:rPr>
              <a:t>Asthma is a condition that affects the airway by inflaming it making it difficult to breathe.  There are many triggers of asthma which include; dust, pollen and pet hair.</a:t>
            </a:r>
          </a:p>
        </p:txBody>
      </p:sp>
      <p:sp>
        <p:nvSpPr>
          <p:cNvPr id="4" name="Content Placeholder 4"/>
          <p:cNvSpPr txBox="1"/>
          <p:nvPr/>
        </p:nvSpPr>
        <p:spPr>
          <a:xfrm>
            <a:off x="1097280" y="2781837"/>
            <a:ext cx="3899722" cy="3168202"/>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Breathlessness</a:t>
            </a:r>
          </a:p>
          <a:p>
            <a:pPr>
              <a:buClr>
                <a:srgbClr val="C00000"/>
              </a:buClr>
              <a:buFont typeface="Wingdings" panose="05000000000000000000" pitchFamily="2" charset="2"/>
              <a:buChar char="§"/>
            </a:pPr>
            <a:r>
              <a:rPr lang="en-GB" sz="1800" dirty="0">
                <a:solidFill>
                  <a:srgbClr val="C00000"/>
                </a:solidFill>
              </a:rPr>
              <a:t> Wheezing</a:t>
            </a:r>
          </a:p>
          <a:p>
            <a:pPr>
              <a:buClr>
                <a:srgbClr val="C00000"/>
              </a:buClr>
              <a:buFont typeface="Wingdings" panose="05000000000000000000" pitchFamily="2" charset="2"/>
              <a:buChar char="§"/>
            </a:pPr>
            <a:r>
              <a:rPr lang="en-GB" sz="1800" dirty="0">
                <a:solidFill>
                  <a:srgbClr val="C00000"/>
                </a:solidFill>
              </a:rPr>
              <a:t> Tightness around the chest</a:t>
            </a:r>
          </a:p>
          <a:p>
            <a:pPr>
              <a:buClr>
                <a:srgbClr val="C00000"/>
              </a:buClr>
              <a:buFont typeface="Wingdings" panose="05000000000000000000" pitchFamily="2" charset="2"/>
              <a:buChar char="§"/>
            </a:pPr>
            <a:r>
              <a:rPr lang="en-GB" sz="1800" dirty="0">
                <a:solidFill>
                  <a:srgbClr val="C00000"/>
                </a:solidFill>
              </a:rPr>
              <a:t> Bouts of coughing</a:t>
            </a:r>
          </a:p>
          <a:p>
            <a:pPr>
              <a:buClr>
                <a:srgbClr val="C00000"/>
              </a:buClr>
              <a:buFont typeface="Wingdings" panose="05000000000000000000" pitchFamily="2" charset="2"/>
              <a:buChar char="§"/>
            </a:pPr>
            <a:r>
              <a:rPr lang="en-GB" sz="1800" dirty="0">
                <a:solidFill>
                  <a:srgbClr val="C00000"/>
                </a:solidFill>
              </a:rPr>
              <a:t> Cyanosis (blue lips, ears and nose)</a:t>
            </a:r>
          </a:p>
          <a:p>
            <a:pPr>
              <a:buClr>
                <a:srgbClr val="C00000"/>
              </a:buClr>
              <a:buFont typeface="Wingdings" panose="05000000000000000000" pitchFamily="2" charset="2"/>
              <a:buChar char="§"/>
            </a:pPr>
            <a:r>
              <a:rPr lang="en-GB" sz="1800" dirty="0">
                <a:solidFill>
                  <a:srgbClr val="C00000"/>
                </a:solidFill>
              </a:rPr>
              <a:t> May be unconscious</a:t>
            </a:r>
          </a:p>
        </p:txBody>
      </p:sp>
      <p:sp>
        <p:nvSpPr>
          <p:cNvPr id="5" name="Content Placeholder 5"/>
          <p:cNvSpPr txBox="1"/>
          <p:nvPr/>
        </p:nvSpPr>
        <p:spPr>
          <a:xfrm>
            <a:off x="4997003" y="2781836"/>
            <a:ext cx="6158677" cy="3541690"/>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Sit the casualty down on a chair or floor away from the cause of the attack and let them get in a comfortable position</a:t>
            </a:r>
          </a:p>
          <a:p>
            <a:pPr>
              <a:buClr>
                <a:srgbClr val="00B050"/>
              </a:buClr>
              <a:buFont typeface="Wingdings" panose="05000000000000000000" pitchFamily="2" charset="2"/>
              <a:buChar char="§"/>
            </a:pPr>
            <a:r>
              <a:rPr lang="en-GB" sz="1800" dirty="0">
                <a:solidFill>
                  <a:srgbClr val="00B050"/>
                </a:solidFill>
              </a:rPr>
              <a:t> Encourage the casualty to take their medication (inhaler)</a:t>
            </a:r>
          </a:p>
          <a:p>
            <a:pPr>
              <a:buClr>
                <a:srgbClr val="00B050"/>
              </a:buClr>
              <a:buFont typeface="Wingdings" panose="05000000000000000000" pitchFamily="2" charset="2"/>
              <a:buChar char="§"/>
            </a:pPr>
            <a:r>
              <a:rPr lang="en-GB" sz="1800" dirty="0">
                <a:solidFill>
                  <a:srgbClr val="00B050"/>
                </a:solidFill>
              </a:rPr>
              <a:t> Calm and reassure the casualty</a:t>
            </a:r>
          </a:p>
          <a:p>
            <a:pPr>
              <a:buClr>
                <a:srgbClr val="00B050"/>
              </a:buClr>
              <a:buFont typeface="Wingdings" panose="05000000000000000000" pitchFamily="2" charset="2"/>
              <a:buChar char="§"/>
            </a:pPr>
            <a:r>
              <a:rPr lang="en-GB" sz="1800" dirty="0">
                <a:solidFill>
                  <a:srgbClr val="00B050"/>
                </a:solidFill>
              </a:rPr>
              <a:t> If the attack is prolonged call for medical assistance (999/112)</a:t>
            </a:r>
          </a:p>
          <a:p>
            <a:pPr>
              <a:buClr>
                <a:srgbClr val="00B050"/>
              </a:buClr>
              <a:buFont typeface="Wingdings" panose="05000000000000000000" pitchFamily="2" charset="2"/>
              <a:buChar char="§"/>
            </a:pPr>
            <a:r>
              <a:rPr lang="en-GB" sz="1800" dirty="0">
                <a:solidFill>
                  <a:srgbClr val="00B050"/>
                </a:solidFill>
              </a:rPr>
              <a:t> Be prepared to carry out basic life support</a:t>
            </a:r>
          </a:p>
        </p:txBody>
      </p:sp>
    </p:spTree>
    <p:extLst>
      <p:ext uri="{BB962C8B-B14F-4D97-AF65-F5344CB8AC3E}">
        <p14:creationId xmlns:p14="http://schemas.microsoft.com/office/powerpoint/2010/main" val="14269583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Asthma</a:t>
            </a:r>
          </a:p>
        </p:txBody>
      </p:sp>
      <p:sp>
        <p:nvSpPr>
          <p:cNvPr id="8" name="Content Placeholder 7"/>
          <p:cNvSpPr>
            <a:spLocks noGrp="1"/>
          </p:cNvSpPr>
          <p:nvPr>
            <p:ph idx="1"/>
          </p:nvPr>
        </p:nvSpPr>
        <p:spPr>
          <a:xfrm>
            <a:off x="1097280" y="1737364"/>
            <a:ext cx="10058400" cy="1044474"/>
          </a:xfrm>
        </p:spPr>
        <p:txBody>
          <a:bodyPr>
            <a:normAutofit/>
          </a:bodyPr>
          <a:lstStyle/>
          <a:p>
            <a:pPr marL="0" indent="0">
              <a:buNone/>
            </a:pPr>
            <a:r>
              <a:rPr lang="en-GB" sz="2400" b="1" dirty="0">
                <a:ln w="0"/>
                <a:solidFill>
                  <a:srgbClr val="0070C0"/>
                </a:solidFill>
              </a:rPr>
              <a:t>Asthma</a:t>
            </a:r>
          </a:p>
          <a:p>
            <a:pPr marL="0" indent="0">
              <a:buNone/>
            </a:pPr>
            <a:r>
              <a:rPr lang="en-GB" sz="1800" dirty="0">
                <a:ln w="0"/>
                <a:solidFill>
                  <a:schemeClr val="tx1"/>
                </a:solidFill>
              </a:rPr>
              <a:t>Salbutamol inhalers (blue) can now be kept in educational establishments first aid boxes, provided they follow the guidance.</a:t>
            </a:r>
          </a:p>
        </p:txBody>
      </p:sp>
      <p:pic>
        <p:nvPicPr>
          <p:cNvPr id="1026" name="Picture 2" descr="Image result for blue inha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50212" y="2737165"/>
            <a:ext cx="1130231" cy="1828315"/>
          </a:xfrm>
          <a:prstGeom prst="rect">
            <a:avLst/>
          </a:prstGeom>
          <a:noFill/>
          <a:extLst>
            <a:ext uri="{909E8E84-426E-40DD-AFC4-6F175D3DCCD1}">
              <a14:hiddenFill xmlns:a14="http://schemas.microsoft.com/office/drawing/2010/main">
                <a:solidFill>
                  <a:srgbClr val="FFFFFF"/>
                </a:solidFill>
              </a14:hiddenFill>
            </a:ext>
          </a:extLst>
        </p:spPr>
      </p:pic>
      <p:pic>
        <p:nvPicPr>
          <p:cNvPr id="2" name="How to use a large volume space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97279" y="2781837"/>
            <a:ext cx="6107019" cy="3445967"/>
          </a:xfrm>
          <a:prstGeom prst="rect">
            <a:avLst/>
          </a:prstGeom>
        </p:spPr>
      </p:pic>
      <p:sp>
        <p:nvSpPr>
          <p:cNvPr id="3" name="TextBox 2"/>
          <p:cNvSpPr txBox="1"/>
          <p:nvPr/>
        </p:nvSpPr>
        <p:spPr>
          <a:xfrm>
            <a:off x="7204298" y="4837450"/>
            <a:ext cx="2026716" cy="615553"/>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a:t>NHS Nottingham City Clinical Commissioning Group</a:t>
            </a:r>
          </a:p>
        </p:txBody>
      </p:sp>
      <p:pic>
        <p:nvPicPr>
          <p:cNvPr id="4" name="Picture 3"/>
          <p:cNvPicPr>
            <a:picLocks noChangeAspect="1"/>
          </p:cNvPicPr>
          <p:nvPr/>
        </p:nvPicPr>
        <p:blipFill>
          <a:blip r:embed="rId6"/>
          <a:stretch>
            <a:fillRect/>
          </a:stretch>
        </p:blipFill>
        <p:spPr>
          <a:xfrm>
            <a:off x="9034433" y="4837450"/>
            <a:ext cx="615779" cy="615779"/>
          </a:xfrm>
          <a:prstGeom prst="rect">
            <a:avLst/>
          </a:prstGeom>
        </p:spPr>
      </p:pic>
    </p:spTree>
    <p:extLst>
      <p:ext uri="{BB962C8B-B14F-4D97-AF65-F5344CB8AC3E}">
        <p14:creationId xmlns:p14="http://schemas.microsoft.com/office/powerpoint/2010/main" val="5339535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fullScrn="1">
              <p:cMediaNode vol="80000">
                <p:cTn id="7" fill="hold" display="0">
                  <p:stCondLst>
                    <p:cond delay="indefinite"/>
                  </p:stCondLst>
                </p:cTn>
                <p:tgtEl>
                  <p:spTgt spid="2"/>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Asthma</a:t>
            </a:r>
          </a:p>
        </p:txBody>
      </p:sp>
      <p:sp>
        <p:nvSpPr>
          <p:cNvPr id="8" name="Content Placeholder 7"/>
          <p:cNvSpPr>
            <a:spLocks noGrp="1"/>
          </p:cNvSpPr>
          <p:nvPr>
            <p:ph idx="1"/>
          </p:nvPr>
        </p:nvSpPr>
        <p:spPr>
          <a:xfrm>
            <a:off x="1097280" y="1737363"/>
            <a:ext cx="10058400" cy="1077271"/>
          </a:xfrm>
        </p:spPr>
        <p:txBody>
          <a:bodyPr>
            <a:normAutofit/>
          </a:bodyPr>
          <a:lstStyle/>
          <a:p>
            <a:pPr marL="0" indent="0">
              <a:buNone/>
            </a:pPr>
            <a:r>
              <a:rPr lang="en-GB" sz="2400" b="1" dirty="0">
                <a:ln w="0"/>
                <a:solidFill>
                  <a:srgbClr val="0070C0"/>
                </a:solidFill>
              </a:rPr>
              <a:t>Hyperventilation (HVS)</a:t>
            </a:r>
          </a:p>
          <a:p>
            <a:pPr marL="0" indent="0">
              <a:buNone/>
            </a:pPr>
            <a:r>
              <a:rPr lang="en-GB" sz="1800" dirty="0">
                <a:ln w="0"/>
                <a:solidFill>
                  <a:schemeClr val="tx1"/>
                </a:solidFill>
              </a:rPr>
              <a:t>Hyperventilation syndrome (HVS) is a name given to a collection of physical and emotional symptoms, largely brought about by hyperventilation. This happens when we over-breathe.</a:t>
            </a:r>
          </a:p>
        </p:txBody>
      </p:sp>
      <p:sp>
        <p:nvSpPr>
          <p:cNvPr id="4" name="Content Placeholder 4"/>
          <p:cNvSpPr txBox="1"/>
          <p:nvPr/>
        </p:nvSpPr>
        <p:spPr>
          <a:xfrm>
            <a:off x="1097280" y="2814634"/>
            <a:ext cx="3899722" cy="313540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Breathlessness / fast breathing</a:t>
            </a:r>
          </a:p>
          <a:p>
            <a:pPr>
              <a:buClr>
                <a:srgbClr val="C00000"/>
              </a:buClr>
              <a:buFont typeface="Wingdings" panose="05000000000000000000" pitchFamily="2" charset="2"/>
              <a:buChar char="§"/>
            </a:pPr>
            <a:r>
              <a:rPr lang="en-GB" sz="1800" dirty="0">
                <a:solidFill>
                  <a:srgbClr val="C00000"/>
                </a:solidFill>
              </a:rPr>
              <a:t> Tightness around the chest</a:t>
            </a:r>
          </a:p>
          <a:p>
            <a:pPr>
              <a:buClr>
                <a:srgbClr val="C00000"/>
              </a:buClr>
              <a:buFont typeface="Wingdings" panose="05000000000000000000" pitchFamily="2" charset="2"/>
              <a:buChar char="§"/>
            </a:pPr>
            <a:r>
              <a:rPr lang="en-GB" sz="1800" dirty="0">
                <a:solidFill>
                  <a:srgbClr val="C00000"/>
                </a:solidFill>
              </a:rPr>
              <a:t> Tingling (e.g. in fingers, arms, mouth)</a:t>
            </a:r>
          </a:p>
          <a:p>
            <a:pPr>
              <a:buClr>
                <a:srgbClr val="C00000"/>
              </a:buClr>
              <a:buFont typeface="Wingdings" panose="05000000000000000000" pitchFamily="2" charset="2"/>
              <a:buChar char="§"/>
            </a:pPr>
            <a:r>
              <a:rPr lang="en-GB" sz="1800" dirty="0">
                <a:solidFill>
                  <a:srgbClr val="C00000"/>
                </a:solidFill>
              </a:rPr>
              <a:t> Muscle stiffness</a:t>
            </a:r>
          </a:p>
          <a:p>
            <a:pPr>
              <a:buClr>
                <a:srgbClr val="C00000"/>
              </a:buClr>
              <a:buFont typeface="Wingdings" panose="05000000000000000000" pitchFamily="2" charset="2"/>
              <a:buChar char="§"/>
            </a:pPr>
            <a:r>
              <a:rPr lang="en-GB" sz="1800" dirty="0">
                <a:solidFill>
                  <a:srgbClr val="C00000"/>
                </a:solidFill>
              </a:rPr>
              <a:t> Trembling in hands</a:t>
            </a:r>
          </a:p>
          <a:p>
            <a:pPr>
              <a:buClr>
                <a:srgbClr val="C00000"/>
              </a:buClr>
              <a:buFont typeface="Wingdings" panose="05000000000000000000" pitchFamily="2" charset="2"/>
              <a:buChar char="§"/>
            </a:pPr>
            <a:r>
              <a:rPr lang="en-GB" sz="1800" dirty="0">
                <a:solidFill>
                  <a:srgbClr val="C00000"/>
                </a:solidFill>
              </a:rPr>
              <a:t> Dizziness, blurred vision, faintness</a:t>
            </a:r>
          </a:p>
          <a:p>
            <a:pPr>
              <a:buClr>
                <a:srgbClr val="C00000"/>
              </a:buClr>
              <a:buFont typeface="Wingdings" panose="05000000000000000000" pitchFamily="2" charset="2"/>
              <a:buChar char="§"/>
            </a:pPr>
            <a:r>
              <a:rPr lang="en-GB" sz="1800" dirty="0">
                <a:solidFill>
                  <a:srgbClr val="C00000"/>
                </a:solidFill>
              </a:rPr>
              <a:t> Headaches</a:t>
            </a:r>
          </a:p>
          <a:p>
            <a:pPr>
              <a:buClr>
                <a:srgbClr val="C00000"/>
              </a:buClr>
              <a:buFont typeface="Wingdings" panose="05000000000000000000" pitchFamily="2" charset="2"/>
              <a:buChar char="§"/>
            </a:pPr>
            <a:endParaRPr lang="en-GB" sz="1800" dirty="0">
              <a:solidFill>
                <a:srgbClr val="C00000"/>
              </a:solidFill>
            </a:endParaRPr>
          </a:p>
        </p:txBody>
      </p:sp>
      <p:sp>
        <p:nvSpPr>
          <p:cNvPr id="5" name="Content Placeholder 5"/>
          <p:cNvSpPr txBox="1"/>
          <p:nvPr/>
        </p:nvSpPr>
        <p:spPr>
          <a:xfrm>
            <a:off x="4997003" y="2814634"/>
            <a:ext cx="6158677" cy="3508891"/>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Sit the casualty down on a chair or floor and let them get in a comfortable position</a:t>
            </a:r>
          </a:p>
          <a:p>
            <a:pPr>
              <a:buClr>
                <a:srgbClr val="00B050"/>
              </a:buClr>
              <a:buFont typeface="Wingdings" panose="05000000000000000000" pitchFamily="2" charset="2"/>
              <a:buChar char="§"/>
            </a:pPr>
            <a:r>
              <a:rPr lang="en-GB" sz="1800" dirty="0">
                <a:solidFill>
                  <a:srgbClr val="00B050"/>
                </a:solidFill>
              </a:rPr>
              <a:t> Calm and reassure the casualty</a:t>
            </a:r>
          </a:p>
          <a:p>
            <a:pPr>
              <a:buClr>
                <a:srgbClr val="00B050"/>
              </a:buClr>
              <a:buFont typeface="Wingdings" panose="05000000000000000000" pitchFamily="2" charset="2"/>
              <a:buChar char="§"/>
            </a:pPr>
            <a:r>
              <a:rPr lang="en-GB" sz="1800" dirty="0">
                <a:solidFill>
                  <a:srgbClr val="00B050"/>
                </a:solidFill>
              </a:rPr>
              <a:t> Encourage the casualty to slow their breathing</a:t>
            </a:r>
          </a:p>
          <a:p>
            <a:pPr>
              <a:buClr>
                <a:srgbClr val="00B050"/>
              </a:buClr>
              <a:buFont typeface="Wingdings" panose="05000000000000000000" pitchFamily="2" charset="2"/>
              <a:buChar char="§"/>
            </a:pPr>
            <a:r>
              <a:rPr lang="en-GB" sz="1800" dirty="0">
                <a:solidFill>
                  <a:srgbClr val="00B050"/>
                </a:solidFill>
              </a:rPr>
              <a:t> If the attack is prolonged call for medical assistance (999/112)</a:t>
            </a:r>
          </a:p>
        </p:txBody>
      </p:sp>
    </p:spTree>
    <p:extLst>
      <p:ext uri="{BB962C8B-B14F-4D97-AF65-F5344CB8AC3E}">
        <p14:creationId xmlns:p14="http://schemas.microsoft.com/office/powerpoint/2010/main" val="13488962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Meningitis</a:t>
            </a:r>
          </a:p>
        </p:txBody>
      </p:sp>
      <p:sp>
        <p:nvSpPr>
          <p:cNvPr id="5" name="Subtitle 4"/>
          <p:cNvSpPr>
            <a:spLocks noGrp="1"/>
          </p:cNvSpPr>
          <p:nvPr>
            <p:ph type="body" idx="1"/>
          </p:nvPr>
        </p:nvSpPr>
        <p:spPr/>
        <p:txBody>
          <a:bodyPr/>
          <a:lstStyle/>
          <a:p>
            <a:r>
              <a:rPr lang="en-GB" dirty="0"/>
              <a:t>Section 10</a:t>
            </a:r>
          </a:p>
        </p:txBody>
      </p:sp>
    </p:spTree>
    <p:extLst>
      <p:ext uri="{BB962C8B-B14F-4D97-AF65-F5344CB8AC3E}">
        <p14:creationId xmlns:p14="http://schemas.microsoft.com/office/powerpoint/2010/main" val="26544723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Meningitis</a:t>
            </a:r>
          </a:p>
        </p:txBody>
      </p:sp>
      <p:sp>
        <p:nvSpPr>
          <p:cNvPr id="8" name="Content Placeholder 7"/>
          <p:cNvSpPr>
            <a:spLocks noGrp="1"/>
          </p:cNvSpPr>
          <p:nvPr>
            <p:ph idx="1"/>
          </p:nvPr>
        </p:nvSpPr>
        <p:spPr>
          <a:xfrm>
            <a:off x="1097280" y="1737363"/>
            <a:ext cx="3809571" cy="3787673"/>
          </a:xfrm>
        </p:spPr>
        <p:txBody>
          <a:bodyPr>
            <a:normAutofit/>
          </a:bodyPr>
          <a:lstStyle/>
          <a:p>
            <a:pPr marL="0" indent="0">
              <a:buNone/>
            </a:pPr>
            <a:r>
              <a:rPr lang="en-GB" sz="2400" b="1" dirty="0">
                <a:ln w="0"/>
                <a:solidFill>
                  <a:srgbClr val="0070C0"/>
                </a:solidFill>
              </a:rPr>
              <a:t>Description</a:t>
            </a:r>
          </a:p>
          <a:p>
            <a:pPr marL="0" indent="0">
              <a:buNone/>
            </a:pPr>
            <a:endParaRPr lang="en-GB" sz="1800" dirty="0">
              <a:ln w="0"/>
              <a:solidFill>
                <a:schemeClr val="tx1"/>
              </a:solidFill>
            </a:endParaRPr>
          </a:p>
          <a:p>
            <a:pPr marL="0" indent="0">
              <a:buNone/>
            </a:pPr>
            <a:r>
              <a:rPr lang="en-GB" sz="1800" dirty="0">
                <a:ln w="0"/>
                <a:solidFill>
                  <a:schemeClr val="tx1"/>
                </a:solidFill>
              </a:rPr>
              <a:t>Meningitis is an infection of the protective membranes that surround the brain and spinal cord (meninges).  It can affect anyone, but is most common in babies, young children, teenagers and young adults and can be very serious if not treated quickly. It can cause life-threatening blood poisoning (septicaemia) and result in permanent damage to the brain or nerves. </a:t>
            </a:r>
          </a:p>
        </p:txBody>
      </p:sp>
      <p:pic>
        <p:nvPicPr>
          <p:cNvPr id="3" name="Meningitis and septicaemia- the fact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980493" y="1878386"/>
            <a:ext cx="6175188" cy="3473543"/>
          </a:xfrm>
          <a:prstGeom prst="rect">
            <a:avLst/>
          </a:prstGeom>
        </p:spPr>
      </p:pic>
      <p:pic>
        <p:nvPicPr>
          <p:cNvPr id="6146" name="Picture 2" descr="https://goo.gl/jbe20q.q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67197" y="5593360"/>
            <a:ext cx="461665" cy="46166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747758" y="5593361"/>
            <a:ext cx="2026716" cy="461665"/>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a:t>Public Health England &amp; NHS</a:t>
            </a:r>
          </a:p>
        </p:txBody>
      </p:sp>
    </p:spTree>
    <p:extLst>
      <p:ext uri="{BB962C8B-B14F-4D97-AF65-F5344CB8AC3E}">
        <p14:creationId xmlns:p14="http://schemas.microsoft.com/office/powerpoint/2010/main" val="25491202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hold" display="0">
                  <p:stCondLst>
                    <p:cond delay="indefinite"/>
                  </p:stCondLst>
                </p:cTn>
                <p:tgtEl>
                  <p:spTgt spid="3"/>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Meningitis</a:t>
            </a:r>
          </a:p>
        </p:txBody>
      </p:sp>
      <p:sp>
        <p:nvSpPr>
          <p:cNvPr id="8" name="Content Placeholder 7"/>
          <p:cNvSpPr>
            <a:spLocks noGrp="1"/>
          </p:cNvSpPr>
          <p:nvPr>
            <p:ph idx="1"/>
          </p:nvPr>
        </p:nvSpPr>
        <p:spPr>
          <a:xfrm>
            <a:off x="1097280" y="1737364"/>
            <a:ext cx="10058400" cy="426288"/>
          </a:xfrm>
        </p:spPr>
        <p:txBody>
          <a:bodyPr>
            <a:normAutofit/>
          </a:bodyPr>
          <a:lstStyle/>
          <a:p>
            <a:pPr marL="0" indent="0">
              <a:buNone/>
            </a:pPr>
            <a:r>
              <a:rPr lang="en-GB" sz="2400" b="1" dirty="0">
                <a:ln w="0"/>
                <a:solidFill>
                  <a:srgbClr val="0070C0"/>
                </a:solidFill>
              </a:rPr>
              <a:t>Meningitis</a:t>
            </a:r>
          </a:p>
          <a:p>
            <a:pPr marL="0" indent="0">
              <a:buNone/>
            </a:pPr>
            <a:endParaRPr lang="en-GB" sz="1800" dirty="0">
              <a:ln w="0"/>
              <a:solidFill>
                <a:schemeClr val="tx1"/>
              </a:solidFill>
            </a:endParaRPr>
          </a:p>
        </p:txBody>
      </p:sp>
      <p:sp>
        <p:nvSpPr>
          <p:cNvPr id="4" name="Content Placeholder 4"/>
          <p:cNvSpPr txBox="1">
            <a:spLocks/>
          </p:cNvSpPr>
          <p:nvPr/>
        </p:nvSpPr>
        <p:spPr>
          <a:xfrm>
            <a:off x="1097280" y="2163653"/>
            <a:ext cx="4479272" cy="3979570"/>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High temperature (fever) over 37.5C</a:t>
            </a:r>
          </a:p>
          <a:p>
            <a:pPr>
              <a:buClr>
                <a:srgbClr val="C00000"/>
              </a:buClr>
              <a:buFont typeface="Wingdings" panose="05000000000000000000" pitchFamily="2" charset="2"/>
              <a:buChar char="§"/>
            </a:pPr>
            <a:r>
              <a:rPr lang="en-GB" sz="1800" dirty="0">
                <a:solidFill>
                  <a:srgbClr val="C00000"/>
                </a:solidFill>
              </a:rPr>
              <a:t>  Nausea, headache, stiff neck</a:t>
            </a:r>
          </a:p>
          <a:p>
            <a:pPr>
              <a:buClr>
                <a:srgbClr val="C00000"/>
              </a:buClr>
              <a:buFont typeface="Wingdings" panose="05000000000000000000" pitchFamily="2" charset="2"/>
              <a:buChar char="§"/>
            </a:pPr>
            <a:r>
              <a:rPr lang="en-GB" sz="1800" dirty="0">
                <a:solidFill>
                  <a:srgbClr val="C00000"/>
                </a:solidFill>
              </a:rPr>
              <a:t>  Blotchy rash that doesn't fade when a glass is rolled over it (this won't always develop)</a:t>
            </a:r>
          </a:p>
          <a:p>
            <a:pPr>
              <a:buClr>
                <a:srgbClr val="C00000"/>
              </a:buClr>
              <a:buFont typeface="Wingdings" panose="05000000000000000000" pitchFamily="2" charset="2"/>
              <a:buChar char="§"/>
            </a:pPr>
            <a:r>
              <a:rPr lang="en-GB" sz="1800" dirty="0">
                <a:solidFill>
                  <a:srgbClr val="C00000"/>
                </a:solidFill>
              </a:rPr>
              <a:t>  Dislike of bright lights</a:t>
            </a:r>
          </a:p>
          <a:p>
            <a:pPr>
              <a:buClr>
                <a:srgbClr val="C00000"/>
              </a:buClr>
              <a:buFont typeface="Wingdings" panose="05000000000000000000" pitchFamily="2" charset="2"/>
              <a:buChar char="§"/>
            </a:pPr>
            <a:r>
              <a:rPr lang="en-GB" sz="1800" dirty="0">
                <a:solidFill>
                  <a:srgbClr val="C00000"/>
                </a:solidFill>
              </a:rPr>
              <a:t>  Drowsiness or unresponsiveness</a:t>
            </a:r>
          </a:p>
          <a:p>
            <a:pPr>
              <a:buClr>
                <a:srgbClr val="C00000"/>
              </a:buClr>
              <a:buFont typeface="Wingdings" panose="05000000000000000000" pitchFamily="2" charset="2"/>
              <a:buChar char="§"/>
            </a:pPr>
            <a:r>
              <a:rPr lang="en-GB" sz="1800" dirty="0">
                <a:solidFill>
                  <a:srgbClr val="C00000"/>
                </a:solidFill>
              </a:rPr>
              <a:t>  Seizures</a:t>
            </a:r>
          </a:p>
        </p:txBody>
      </p:sp>
      <p:sp>
        <p:nvSpPr>
          <p:cNvPr id="5" name="Content Placeholder 5"/>
          <p:cNvSpPr txBox="1">
            <a:spLocks/>
          </p:cNvSpPr>
          <p:nvPr/>
        </p:nvSpPr>
        <p:spPr>
          <a:xfrm>
            <a:off x="6709893" y="2163652"/>
            <a:ext cx="4445787" cy="3541690"/>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Call for an ambulance immediately (999/112) if the child is seriously ill</a:t>
            </a:r>
          </a:p>
          <a:p>
            <a:pPr>
              <a:buClr>
                <a:srgbClr val="00B050"/>
              </a:buClr>
              <a:buFont typeface="Wingdings" panose="05000000000000000000" pitchFamily="2" charset="2"/>
              <a:buChar char="§"/>
            </a:pPr>
            <a:r>
              <a:rPr lang="en-GB" sz="1800" dirty="0">
                <a:solidFill>
                  <a:srgbClr val="00B050"/>
                </a:solidFill>
              </a:rPr>
              <a:t>  Call NHS direct (111) if you think you have been in contact with someone with meningitis or for advice.</a:t>
            </a:r>
          </a:p>
        </p:txBody>
      </p:sp>
    </p:spTree>
    <p:extLst>
      <p:ext uri="{BB962C8B-B14F-4D97-AF65-F5344CB8AC3E}">
        <p14:creationId xmlns:p14="http://schemas.microsoft.com/office/powerpoint/2010/main" val="29405038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Febrile Convulsions</a:t>
            </a:r>
          </a:p>
        </p:txBody>
      </p:sp>
      <p:sp>
        <p:nvSpPr>
          <p:cNvPr id="5" name="Subtitle 4"/>
          <p:cNvSpPr>
            <a:spLocks noGrp="1"/>
          </p:cNvSpPr>
          <p:nvPr>
            <p:ph type="body" idx="1"/>
          </p:nvPr>
        </p:nvSpPr>
        <p:spPr/>
        <p:txBody>
          <a:bodyPr/>
          <a:lstStyle/>
          <a:p>
            <a:r>
              <a:rPr lang="en-GB" dirty="0"/>
              <a:t>Section 11</a:t>
            </a:r>
          </a:p>
        </p:txBody>
      </p:sp>
    </p:spTree>
    <p:extLst>
      <p:ext uri="{BB962C8B-B14F-4D97-AF65-F5344CB8AC3E}">
        <p14:creationId xmlns:p14="http://schemas.microsoft.com/office/powerpoint/2010/main" val="6486422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Febrile Convulsions</a:t>
            </a:r>
          </a:p>
        </p:txBody>
      </p:sp>
      <p:sp>
        <p:nvSpPr>
          <p:cNvPr id="8" name="Content Placeholder 7"/>
          <p:cNvSpPr>
            <a:spLocks noGrp="1"/>
          </p:cNvSpPr>
          <p:nvPr>
            <p:ph idx="1"/>
          </p:nvPr>
        </p:nvSpPr>
        <p:spPr>
          <a:xfrm>
            <a:off x="1097280" y="1737363"/>
            <a:ext cx="10058400" cy="3787673"/>
          </a:xfrm>
        </p:spPr>
        <p:txBody>
          <a:bodyPr>
            <a:normAutofit/>
          </a:bodyPr>
          <a:lstStyle/>
          <a:p>
            <a:pPr marL="0" indent="0">
              <a:buNone/>
            </a:pPr>
            <a:r>
              <a:rPr lang="en-GB" sz="2400" b="1" dirty="0">
                <a:ln w="0"/>
                <a:solidFill>
                  <a:srgbClr val="0070C0"/>
                </a:solidFill>
              </a:rPr>
              <a:t>Febrile Seizure</a:t>
            </a:r>
          </a:p>
          <a:p>
            <a:pPr marL="0" indent="0">
              <a:buNone/>
            </a:pPr>
            <a:endParaRPr lang="en-GB" sz="1800" dirty="0">
              <a:ln w="0"/>
              <a:solidFill>
                <a:schemeClr val="tx1"/>
              </a:solidFill>
            </a:endParaRPr>
          </a:p>
          <a:p>
            <a:pPr marL="0" indent="0">
              <a:buNone/>
            </a:pPr>
            <a:r>
              <a:rPr lang="en-GB" sz="1800" dirty="0">
                <a:ln w="0"/>
                <a:solidFill>
                  <a:schemeClr val="tx1"/>
                </a:solidFill>
              </a:rPr>
              <a:t>A febrile seizure is a fit that can happen when a child has a fever. </a:t>
            </a:r>
          </a:p>
          <a:p>
            <a:pPr marL="0" indent="0">
              <a:buNone/>
            </a:pPr>
            <a:endParaRPr lang="en-GB" sz="1800" dirty="0">
              <a:ln w="0"/>
              <a:solidFill>
                <a:schemeClr val="tx1"/>
              </a:solidFill>
            </a:endParaRPr>
          </a:p>
          <a:p>
            <a:pPr marL="0" indent="0">
              <a:buNone/>
            </a:pPr>
            <a:r>
              <a:rPr lang="en-GB" sz="1800" dirty="0">
                <a:ln w="0"/>
                <a:solidFill>
                  <a:schemeClr val="tx1"/>
                </a:solidFill>
              </a:rPr>
              <a:t>Febrile seizures are also sometimes called febrile convulsions. They are relatively common and, in most cases, aren't serious.</a:t>
            </a:r>
          </a:p>
          <a:p>
            <a:pPr marL="0" indent="0">
              <a:buNone/>
            </a:pPr>
            <a:endParaRPr lang="en-GB" sz="1800" dirty="0">
              <a:ln w="0"/>
              <a:solidFill>
                <a:schemeClr val="tx1"/>
              </a:solidFill>
            </a:endParaRPr>
          </a:p>
          <a:p>
            <a:pPr marL="0" indent="0">
              <a:buNone/>
            </a:pPr>
            <a:r>
              <a:rPr lang="en-GB" sz="1800" dirty="0">
                <a:ln w="0"/>
                <a:solidFill>
                  <a:schemeClr val="tx1"/>
                </a:solidFill>
              </a:rPr>
              <a:t>Around one in 20 children will have at least one febrile seizure at some point. They most often occur between the ages of six months and three years.</a:t>
            </a:r>
          </a:p>
        </p:txBody>
      </p:sp>
    </p:spTree>
    <p:extLst>
      <p:ext uri="{BB962C8B-B14F-4D97-AF65-F5344CB8AC3E}">
        <p14:creationId xmlns:p14="http://schemas.microsoft.com/office/powerpoint/2010/main" val="20994794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Febrile Convulsions</a:t>
            </a:r>
          </a:p>
        </p:txBody>
      </p:sp>
      <p:sp>
        <p:nvSpPr>
          <p:cNvPr id="8" name="Content Placeholder 7"/>
          <p:cNvSpPr>
            <a:spLocks noGrp="1"/>
          </p:cNvSpPr>
          <p:nvPr>
            <p:ph idx="1"/>
          </p:nvPr>
        </p:nvSpPr>
        <p:spPr>
          <a:xfrm>
            <a:off x="1097280" y="1737364"/>
            <a:ext cx="10058400" cy="426288"/>
          </a:xfrm>
        </p:spPr>
        <p:txBody>
          <a:bodyPr>
            <a:normAutofit/>
          </a:bodyPr>
          <a:lstStyle/>
          <a:p>
            <a:pPr marL="0" indent="0">
              <a:buNone/>
            </a:pPr>
            <a:r>
              <a:rPr lang="en-GB" sz="2400" b="1" dirty="0">
                <a:ln w="0"/>
                <a:solidFill>
                  <a:srgbClr val="0070C0"/>
                </a:solidFill>
              </a:rPr>
              <a:t>Febrile Seizure</a:t>
            </a:r>
          </a:p>
          <a:p>
            <a:pPr marL="0" indent="0">
              <a:buNone/>
            </a:pPr>
            <a:endParaRPr lang="en-GB" sz="1800" dirty="0">
              <a:ln w="0"/>
              <a:solidFill>
                <a:schemeClr val="tx1"/>
              </a:solidFill>
            </a:endParaRPr>
          </a:p>
        </p:txBody>
      </p:sp>
      <p:sp>
        <p:nvSpPr>
          <p:cNvPr id="4" name="Content Placeholder 4"/>
          <p:cNvSpPr txBox="1">
            <a:spLocks/>
          </p:cNvSpPr>
          <p:nvPr/>
        </p:nvSpPr>
        <p:spPr>
          <a:xfrm>
            <a:off x="1097280" y="2163653"/>
            <a:ext cx="4775486" cy="3979570"/>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High temperature (fever) over 38°C</a:t>
            </a:r>
          </a:p>
          <a:p>
            <a:pPr>
              <a:buClr>
                <a:srgbClr val="C00000"/>
              </a:buClr>
              <a:buFont typeface="Wingdings" panose="05000000000000000000" pitchFamily="2" charset="2"/>
              <a:buChar char="§"/>
            </a:pPr>
            <a:r>
              <a:rPr lang="en-GB" sz="1800" dirty="0">
                <a:solidFill>
                  <a:srgbClr val="C00000"/>
                </a:solidFill>
              </a:rPr>
              <a:t>  Body will become stiff and their arms and legs will begin to twitch</a:t>
            </a:r>
          </a:p>
          <a:p>
            <a:pPr>
              <a:buClr>
                <a:srgbClr val="C00000"/>
              </a:buClr>
              <a:buFont typeface="Wingdings" panose="05000000000000000000" pitchFamily="2" charset="2"/>
              <a:buChar char="§"/>
            </a:pPr>
            <a:r>
              <a:rPr lang="en-GB" sz="1800" dirty="0">
                <a:solidFill>
                  <a:srgbClr val="C00000"/>
                </a:solidFill>
              </a:rPr>
              <a:t>  Become unconscious and they may wet or soil themselves</a:t>
            </a:r>
          </a:p>
          <a:p>
            <a:pPr>
              <a:buClr>
                <a:srgbClr val="C00000"/>
              </a:buClr>
              <a:buFont typeface="Wingdings" panose="05000000000000000000" pitchFamily="2" charset="2"/>
              <a:buChar char="§"/>
            </a:pPr>
            <a:r>
              <a:rPr lang="en-GB" sz="1800" dirty="0">
                <a:solidFill>
                  <a:srgbClr val="C00000"/>
                </a:solidFill>
              </a:rPr>
              <a:t>  Vomit and foam at the mouth and their eyes may roll back</a:t>
            </a:r>
          </a:p>
          <a:p>
            <a:pPr>
              <a:buClr>
                <a:srgbClr val="C00000"/>
              </a:buClr>
              <a:buFont typeface="Wingdings" panose="05000000000000000000" pitchFamily="2" charset="2"/>
              <a:buChar char="§"/>
            </a:pPr>
            <a:r>
              <a:rPr lang="en-GB" sz="1800" dirty="0">
                <a:solidFill>
                  <a:srgbClr val="C00000"/>
                </a:solidFill>
              </a:rPr>
              <a:t>  Seizure usually lasts for less than five minutes</a:t>
            </a:r>
          </a:p>
          <a:p>
            <a:pPr>
              <a:buClr>
                <a:srgbClr val="C00000"/>
              </a:buClr>
              <a:buFont typeface="Wingdings" panose="05000000000000000000" pitchFamily="2" charset="2"/>
              <a:buChar char="§"/>
            </a:pPr>
            <a:r>
              <a:rPr lang="en-GB" sz="1800" dirty="0">
                <a:solidFill>
                  <a:srgbClr val="C00000"/>
                </a:solidFill>
              </a:rPr>
              <a:t>  The child may be sleepy for up to an hour afterwards</a:t>
            </a:r>
          </a:p>
        </p:txBody>
      </p:sp>
      <p:sp>
        <p:nvSpPr>
          <p:cNvPr id="5" name="Content Placeholder 5"/>
          <p:cNvSpPr txBox="1">
            <a:spLocks/>
          </p:cNvSpPr>
          <p:nvPr/>
        </p:nvSpPr>
        <p:spPr>
          <a:xfrm>
            <a:off x="5872767" y="2163652"/>
            <a:ext cx="5282914" cy="3541690"/>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Call for an ambulance immediately (999/112) if:</a:t>
            </a:r>
          </a:p>
          <a:p>
            <a:pPr lvl="1">
              <a:buClr>
                <a:srgbClr val="00B050"/>
              </a:buClr>
              <a:buFont typeface="Wingdings" panose="05000000000000000000" pitchFamily="2" charset="2"/>
              <a:buChar char="§"/>
            </a:pPr>
            <a:r>
              <a:rPr lang="en-GB" sz="1600" dirty="0">
                <a:solidFill>
                  <a:srgbClr val="00B050"/>
                </a:solidFill>
              </a:rPr>
              <a:t>the child is having a fit for the first time</a:t>
            </a:r>
          </a:p>
          <a:p>
            <a:pPr lvl="1">
              <a:buClr>
                <a:srgbClr val="00B050"/>
              </a:buClr>
              <a:buFont typeface="Wingdings" panose="05000000000000000000" pitchFamily="2" charset="2"/>
              <a:buChar char="§"/>
            </a:pPr>
            <a:r>
              <a:rPr lang="en-GB" sz="1600" dirty="0">
                <a:solidFill>
                  <a:srgbClr val="00B050"/>
                </a:solidFill>
              </a:rPr>
              <a:t>the seizure lasts longer than five minutes and shows no signs of stopping</a:t>
            </a:r>
          </a:p>
          <a:p>
            <a:pPr lvl="1">
              <a:buClr>
                <a:srgbClr val="00B050"/>
              </a:buClr>
              <a:buFont typeface="Wingdings" panose="05000000000000000000" pitchFamily="2" charset="2"/>
              <a:buChar char="§"/>
            </a:pPr>
            <a:r>
              <a:rPr lang="en-GB" sz="1600" dirty="0">
                <a:solidFill>
                  <a:srgbClr val="00B050"/>
                </a:solidFill>
              </a:rPr>
              <a:t>you suspect the seizure is being caused by another serious illness, e.g. meningitis</a:t>
            </a:r>
          </a:p>
          <a:p>
            <a:pPr lvl="1">
              <a:buClr>
                <a:srgbClr val="00B050"/>
              </a:buClr>
              <a:buFont typeface="Wingdings" panose="05000000000000000000" pitchFamily="2" charset="2"/>
              <a:buChar char="§"/>
            </a:pPr>
            <a:r>
              <a:rPr lang="en-GB" sz="1600" dirty="0">
                <a:solidFill>
                  <a:srgbClr val="00B050"/>
                </a:solidFill>
              </a:rPr>
              <a:t>the child is having breathing difficulties</a:t>
            </a:r>
            <a:endParaRPr lang="en-GB" sz="1800" dirty="0">
              <a:solidFill>
                <a:srgbClr val="00B050"/>
              </a:solidFill>
            </a:endParaRPr>
          </a:p>
        </p:txBody>
      </p:sp>
    </p:spTree>
    <p:extLst>
      <p:ext uri="{BB962C8B-B14F-4D97-AF65-F5344CB8AC3E}">
        <p14:creationId xmlns:p14="http://schemas.microsoft.com/office/powerpoint/2010/main" val="42934807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35411471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E2E10-E2EE-4415-833C-9DB51780DF40}"/>
              </a:ext>
            </a:extLst>
          </p:cNvPr>
          <p:cNvSpPr>
            <a:spLocks noGrp="1"/>
          </p:cNvSpPr>
          <p:nvPr>
            <p:ph type="title"/>
          </p:nvPr>
        </p:nvSpPr>
        <p:spPr/>
        <p:txBody>
          <a:bodyPr/>
          <a:lstStyle/>
          <a:p>
            <a:r>
              <a:rPr lang="en-GB" dirty="0"/>
              <a:t>Hypothermia</a:t>
            </a:r>
          </a:p>
        </p:txBody>
      </p:sp>
      <p:sp>
        <p:nvSpPr>
          <p:cNvPr id="3" name="Text Placeholder 2">
            <a:extLst>
              <a:ext uri="{FF2B5EF4-FFF2-40B4-BE49-F238E27FC236}">
                <a16:creationId xmlns:a16="http://schemas.microsoft.com/office/drawing/2014/main" id="{A622C928-563D-47CE-8211-CB8BCCC05593}"/>
              </a:ext>
            </a:extLst>
          </p:cNvPr>
          <p:cNvSpPr>
            <a:spLocks noGrp="1"/>
          </p:cNvSpPr>
          <p:nvPr>
            <p:ph type="body" idx="1"/>
          </p:nvPr>
        </p:nvSpPr>
        <p:spPr/>
        <p:txBody>
          <a:bodyPr/>
          <a:lstStyle/>
          <a:p>
            <a:r>
              <a:rPr lang="en-GB" dirty="0"/>
              <a:t>Section 1</a:t>
            </a:r>
          </a:p>
        </p:txBody>
      </p:sp>
    </p:spTree>
    <p:extLst>
      <p:ext uri="{BB962C8B-B14F-4D97-AF65-F5344CB8AC3E}">
        <p14:creationId xmlns:p14="http://schemas.microsoft.com/office/powerpoint/2010/main" val="37558683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Hypothermia</a:t>
            </a:r>
          </a:p>
        </p:txBody>
      </p:sp>
      <p:sp>
        <p:nvSpPr>
          <p:cNvPr id="8" name="Content Placeholder 7"/>
          <p:cNvSpPr>
            <a:spLocks noGrp="1"/>
          </p:cNvSpPr>
          <p:nvPr>
            <p:ph idx="1"/>
          </p:nvPr>
        </p:nvSpPr>
        <p:spPr>
          <a:xfrm>
            <a:off x="1097280" y="1737364"/>
            <a:ext cx="10058400" cy="1044474"/>
          </a:xfrm>
        </p:spPr>
        <p:txBody>
          <a:bodyPr>
            <a:normAutofit/>
          </a:bodyPr>
          <a:lstStyle/>
          <a:p>
            <a:pPr marL="0" indent="0">
              <a:buNone/>
            </a:pPr>
            <a:r>
              <a:rPr lang="en-GB" sz="2400" b="1" dirty="0">
                <a:ln w="0"/>
                <a:solidFill>
                  <a:srgbClr val="0070C0"/>
                </a:solidFill>
              </a:rPr>
              <a:t>Hypothermia</a:t>
            </a:r>
          </a:p>
          <a:p>
            <a:pPr marL="0" indent="0">
              <a:buNone/>
            </a:pPr>
            <a:r>
              <a:rPr lang="en-GB" sz="1800" dirty="0">
                <a:ln w="0"/>
                <a:solidFill>
                  <a:schemeClr val="tx1"/>
                </a:solidFill>
              </a:rPr>
              <a:t>When the body is exposed to prolonged cold caused by weather, water etc. the bodies core temperature will drop.  If the bodies core temperature drops below 35°C then the onset of hypothermia will occur.</a:t>
            </a:r>
          </a:p>
        </p:txBody>
      </p:sp>
      <p:sp>
        <p:nvSpPr>
          <p:cNvPr id="4" name="Content Placeholder 4"/>
          <p:cNvSpPr txBox="1"/>
          <p:nvPr/>
        </p:nvSpPr>
        <p:spPr>
          <a:xfrm>
            <a:off x="1097280" y="2781837"/>
            <a:ext cx="3899722" cy="3168202"/>
          </a:xfrm>
          <a:prstGeom prst="rect">
            <a:avLst/>
          </a:prstGeom>
        </p:spPr>
        <p:txBody>
          <a:bodyPr vert="horz" lIns="0" tIns="45720" rIns="0" bIns="45720" rtlCol="0">
            <a:normAutofit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Pale, cold skin</a:t>
            </a:r>
          </a:p>
          <a:p>
            <a:pPr>
              <a:buClr>
                <a:srgbClr val="C00000"/>
              </a:buClr>
              <a:buFont typeface="Wingdings" panose="05000000000000000000" pitchFamily="2" charset="2"/>
              <a:buChar char="§"/>
            </a:pPr>
            <a:r>
              <a:rPr lang="en-GB" sz="1800" dirty="0">
                <a:solidFill>
                  <a:srgbClr val="C00000"/>
                </a:solidFill>
              </a:rPr>
              <a:t> Shivering at onset then the muscles will stiffen as the condition gets worse</a:t>
            </a:r>
          </a:p>
          <a:p>
            <a:pPr>
              <a:buClr>
                <a:srgbClr val="C00000"/>
              </a:buClr>
              <a:buFont typeface="Wingdings" panose="05000000000000000000" pitchFamily="2" charset="2"/>
              <a:buChar char="§"/>
            </a:pPr>
            <a:r>
              <a:rPr lang="en-GB" sz="1800" dirty="0">
                <a:solidFill>
                  <a:srgbClr val="C00000"/>
                </a:solidFill>
              </a:rPr>
              <a:t> Lethargic</a:t>
            </a:r>
          </a:p>
          <a:p>
            <a:pPr>
              <a:buClr>
                <a:srgbClr val="C00000"/>
              </a:buClr>
              <a:buFont typeface="Wingdings" panose="05000000000000000000" pitchFamily="2" charset="2"/>
              <a:buChar char="§"/>
            </a:pPr>
            <a:r>
              <a:rPr lang="en-GB" sz="1800" dirty="0">
                <a:solidFill>
                  <a:srgbClr val="C00000"/>
                </a:solidFill>
              </a:rPr>
              <a:t> Breathing, speech and pulse slowing</a:t>
            </a:r>
          </a:p>
          <a:p>
            <a:pPr>
              <a:buClr>
                <a:srgbClr val="C00000"/>
              </a:buClr>
              <a:buFont typeface="Wingdings" panose="05000000000000000000" pitchFamily="2" charset="2"/>
              <a:buChar char="§"/>
            </a:pPr>
            <a:r>
              <a:rPr lang="en-GB" sz="1800" dirty="0">
                <a:solidFill>
                  <a:srgbClr val="C00000"/>
                </a:solidFill>
              </a:rPr>
              <a:t> Disorientation and confusion</a:t>
            </a:r>
          </a:p>
          <a:p>
            <a:pPr>
              <a:buClr>
                <a:srgbClr val="C00000"/>
              </a:buClr>
              <a:buFont typeface="Wingdings" panose="05000000000000000000" pitchFamily="2" charset="2"/>
              <a:buChar char="§"/>
            </a:pPr>
            <a:r>
              <a:rPr lang="en-GB" sz="1800" dirty="0">
                <a:solidFill>
                  <a:srgbClr val="C00000"/>
                </a:solidFill>
              </a:rPr>
              <a:t> Diminishing level of response leading to unconsciousness and death</a:t>
            </a:r>
          </a:p>
        </p:txBody>
      </p:sp>
      <p:sp>
        <p:nvSpPr>
          <p:cNvPr id="5" name="Content Placeholder 5"/>
          <p:cNvSpPr txBox="1"/>
          <p:nvPr/>
        </p:nvSpPr>
        <p:spPr>
          <a:xfrm>
            <a:off x="4997003" y="2781835"/>
            <a:ext cx="6613360" cy="3518297"/>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600" dirty="0">
                <a:solidFill>
                  <a:srgbClr val="00B050"/>
                </a:solidFill>
              </a:rPr>
              <a:t> Remove the casualty from the source of the cold</a:t>
            </a:r>
          </a:p>
          <a:p>
            <a:pPr>
              <a:buClr>
                <a:srgbClr val="00B050"/>
              </a:buClr>
              <a:buFont typeface="Wingdings" panose="05000000000000000000" pitchFamily="2" charset="2"/>
              <a:buChar char="§"/>
            </a:pPr>
            <a:r>
              <a:rPr lang="en-GB" sz="1600" dirty="0">
                <a:solidFill>
                  <a:srgbClr val="00B050"/>
                </a:solidFill>
              </a:rPr>
              <a:t> Cover the casualty with blankets or ensure the room is warm (approx. 25°C)</a:t>
            </a:r>
          </a:p>
          <a:p>
            <a:pPr>
              <a:buClr>
                <a:srgbClr val="00B050"/>
              </a:buClr>
              <a:buFont typeface="Wingdings" panose="05000000000000000000" pitchFamily="2" charset="2"/>
              <a:buChar char="§"/>
            </a:pPr>
            <a:r>
              <a:rPr lang="en-GB" sz="1600" dirty="0">
                <a:solidFill>
                  <a:srgbClr val="00B050"/>
                </a:solidFill>
              </a:rPr>
              <a:t> If the casualty is outdoors insulate the casualty from the ground</a:t>
            </a:r>
          </a:p>
          <a:p>
            <a:pPr>
              <a:buClr>
                <a:srgbClr val="00B050"/>
              </a:buClr>
              <a:buFont typeface="Wingdings" panose="05000000000000000000" pitchFamily="2" charset="2"/>
              <a:buChar char="§"/>
            </a:pPr>
            <a:r>
              <a:rPr lang="en-GB" sz="1600" dirty="0">
                <a:solidFill>
                  <a:srgbClr val="00B050"/>
                </a:solidFill>
              </a:rPr>
              <a:t> Give warm drinks</a:t>
            </a:r>
          </a:p>
          <a:p>
            <a:pPr>
              <a:buClr>
                <a:srgbClr val="00B050"/>
              </a:buClr>
              <a:buFont typeface="Wingdings" panose="05000000000000000000" pitchFamily="2" charset="2"/>
              <a:buChar char="§"/>
            </a:pPr>
            <a:r>
              <a:rPr lang="en-GB" sz="1600" dirty="0">
                <a:solidFill>
                  <a:srgbClr val="00B050"/>
                </a:solidFill>
              </a:rPr>
              <a:t> Monitor their condition</a:t>
            </a:r>
          </a:p>
          <a:p>
            <a:pPr>
              <a:buClr>
                <a:srgbClr val="00B050"/>
              </a:buClr>
              <a:buFont typeface="Wingdings" panose="05000000000000000000" pitchFamily="2" charset="2"/>
              <a:buChar char="§"/>
            </a:pPr>
            <a:r>
              <a:rPr lang="en-GB" sz="1600" dirty="0">
                <a:solidFill>
                  <a:srgbClr val="00B050"/>
                </a:solidFill>
              </a:rPr>
              <a:t> Call for medical assistance (999/112) if there is no improvement or is elderly or young</a:t>
            </a:r>
          </a:p>
        </p:txBody>
      </p:sp>
    </p:spTree>
    <p:extLst>
      <p:ext uri="{BB962C8B-B14F-4D97-AF65-F5344CB8AC3E}">
        <p14:creationId xmlns:p14="http://schemas.microsoft.com/office/powerpoint/2010/main" val="4084995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E2E10-E2EE-4415-833C-9DB51780DF40}"/>
              </a:ext>
            </a:extLst>
          </p:cNvPr>
          <p:cNvSpPr>
            <a:spLocks noGrp="1"/>
          </p:cNvSpPr>
          <p:nvPr>
            <p:ph type="title"/>
          </p:nvPr>
        </p:nvSpPr>
        <p:spPr/>
        <p:txBody>
          <a:bodyPr/>
          <a:lstStyle/>
          <a:p>
            <a:r>
              <a:rPr lang="en-GB" dirty="0"/>
              <a:t>Frostbite</a:t>
            </a:r>
          </a:p>
        </p:txBody>
      </p:sp>
      <p:sp>
        <p:nvSpPr>
          <p:cNvPr id="3" name="Text Placeholder 2">
            <a:extLst>
              <a:ext uri="{FF2B5EF4-FFF2-40B4-BE49-F238E27FC236}">
                <a16:creationId xmlns:a16="http://schemas.microsoft.com/office/drawing/2014/main" id="{A622C928-563D-47CE-8211-CB8BCCC05593}"/>
              </a:ext>
            </a:extLst>
          </p:cNvPr>
          <p:cNvSpPr>
            <a:spLocks noGrp="1"/>
          </p:cNvSpPr>
          <p:nvPr>
            <p:ph type="body" idx="1"/>
          </p:nvPr>
        </p:nvSpPr>
        <p:spPr/>
        <p:txBody>
          <a:bodyPr/>
          <a:lstStyle/>
          <a:p>
            <a:r>
              <a:rPr lang="en-GB" dirty="0"/>
              <a:t>Section 2</a:t>
            </a:r>
          </a:p>
        </p:txBody>
      </p:sp>
    </p:spTree>
    <p:extLst>
      <p:ext uri="{BB962C8B-B14F-4D97-AF65-F5344CB8AC3E}">
        <p14:creationId xmlns:p14="http://schemas.microsoft.com/office/powerpoint/2010/main" val="23336292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Frostbite</a:t>
            </a:r>
          </a:p>
        </p:txBody>
      </p:sp>
      <p:sp>
        <p:nvSpPr>
          <p:cNvPr id="8" name="Content Placeholder 7"/>
          <p:cNvSpPr>
            <a:spLocks noGrp="1"/>
          </p:cNvSpPr>
          <p:nvPr>
            <p:ph idx="1"/>
          </p:nvPr>
        </p:nvSpPr>
        <p:spPr>
          <a:xfrm>
            <a:off x="1097280" y="1737364"/>
            <a:ext cx="10058400" cy="1044474"/>
          </a:xfrm>
        </p:spPr>
        <p:txBody>
          <a:bodyPr>
            <a:normAutofit/>
          </a:bodyPr>
          <a:lstStyle/>
          <a:p>
            <a:pPr marL="0" indent="0">
              <a:buNone/>
            </a:pPr>
            <a:r>
              <a:rPr lang="en-GB" sz="2400" b="1" dirty="0">
                <a:ln w="0"/>
                <a:solidFill>
                  <a:srgbClr val="0070C0"/>
                </a:solidFill>
              </a:rPr>
              <a:t>Frostbite</a:t>
            </a:r>
          </a:p>
          <a:p>
            <a:pPr marL="0" indent="0">
              <a:buNone/>
            </a:pPr>
            <a:r>
              <a:rPr lang="en-GB" sz="1800" dirty="0">
                <a:ln w="0"/>
                <a:solidFill>
                  <a:schemeClr val="tx1"/>
                </a:solidFill>
              </a:rPr>
              <a:t>Frostbite is a serious medical condition which normally affects the extremities (fingers and toes) by causing damage to the skin due to freezing, this will eventually cause the skin to die.</a:t>
            </a:r>
          </a:p>
        </p:txBody>
      </p:sp>
      <p:sp>
        <p:nvSpPr>
          <p:cNvPr id="4" name="Content Placeholder 4"/>
          <p:cNvSpPr txBox="1"/>
          <p:nvPr/>
        </p:nvSpPr>
        <p:spPr>
          <a:xfrm>
            <a:off x="1097280" y="2781837"/>
            <a:ext cx="3899722" cy="3168202"/>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Prolonged exposure to extremely cold conditions</a:t>
            </a:r>
          </a:p>
          <a:p>
            <a:pPr>
              <a:buClr>
                <a:srgbClr val="C00000"/>
              </a:buClr>
              <a:buFont typeface="Wingdings" panose="05000000000000000000" pitchFamily="2" charset="2"/>
              <a:buChar char="§"/>
            </a:pPr>
            <a:r>
              <a:rPr lang="en-GB" sz="1800" dirty="0">
                <a:solidFill>
                  <a:srgbClr val="C00000"/>
                </a:solidFill>
              </a:rPr>
              <a:t>  Pins and needles in the first stages of frostbite</a:t>
            </a:r>
          </a:p>
          <a:p>
            <a:pPr>
              <a:buClr>
                <a:srgbClr val="C00000"/>
              </a:buClr>
              <a:buFont typeface="Wingdings" panose="05000000000000000000" pitchFamily="2" charset="2"/>
              <a:buChar char="§"/>
            </a:pPr>
            <a:r>
              <a:rPr lang="en-GB" sz="1800" dirty="0">
                <a:solidFill>
                  <a:srgbClr val="C00000"/>
                </a:solidFill>
              </a:rPr>
              <a:t>  Hardening and stiffening of the skin becoming painful</a:t>
            </a:r>
          </a:p>
          <a:p>
            <a:pPr>
              <a:buClr>
                <a:srgbClr val="C00000"/>
              </a:buClr>
              <a:buFont typeface="Wingdings" panose="05000000000000000000" pitchFamily="2" charset="2"/>
              <a:buChar char="§"/>
            </a:pPr>
            <a:r>
              <a:rPr lang="en-GB" sz="1800" dirty="0">
                <a:solidFill>
                  <a:srgbClr val="C00000"/>
                </a:solidFill>
              </a:rPr>
              <a:t>  Skin will become purple/black and extremely painful in the later stages of frostbite</a:t>
            </a:r>
          </a:p>
        </p:txBody>
      </p:sp>
      <p:sp>
        <p:nvSpPr>
          <p:cNvPr id="5" name="Content Placeholder 5"/>
          <p:cNvSpPr txBox="1"/>
          <p:nvPr/>
        </p:nvSpPr>
        <p:spPr>
          <a:xfrm>
            <a:off x="4997003" y="2781836"/>
            <a:ext cx="6158677" cy="3541690"/>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casualty from the source of the cold</a:t>
            </a:r>
          </a:p>
          <a:p>
            <a:pPr>
              <a:buClr>
                <a:srgbClr val="00B050"/>
              </a:buClr>
              <a:buFont typeface="Wingdings" panose="05000000000000000000" pitchFamily="2" charset="2"/>
              <a:buChar char="§"/>
            </a:pPr>
            <a:r>
              <a:rPr lang="en-GB" sz="1800" dirty="0">
                <a:solidFill>
                  <a:srgbClr val="00B050"/>
                </a:solidFill>
              </a:rPr>
              <a:t>  Use body heat to warm extremities (e.g. hands under arm pits)</a:t>
            </a:r>
          </a:p>
          <a:p>
            <a:pPr>
              <a:buClr>
                <a:srgbClr val="00B050"/>
              </a:buClr>
              <a:buFont typeface="Wingdings" panose="05000000000000000000" pitchFamily="2" charset="2"/>
              <a:buChar char="§"/>
            </a:pPr>
            <a:r>
              <a:rPr lang="en-GB" sz="1800" dirty="0">
                <a:solidFill>
                  <a:srgbClr val="00B050"/>
                </a:solidFill>
              </a:rPr>
              <a:t>  Cover the body and extremities with blankets</a:t>
            </a:r>
          </a:p>
          <a:p>
            <a:pPr>
              <a:buClr>
                <a:srgbClr val="00B050"/>
              </a:buClr>
              <a:buFont typeface="Wingdings" panose="05000000000000000000" pitchFamily="2" charset="2"/>
              <a:buChar char="§"/>
            </a:pPr>
            <a:r>
              <a:rPr lang="en-GB" sz="1800" dirty="0">
                <a:solidFill>
                  <a:srgbClr val="00B050"/>
                </a:solidFill>
              </a:rPr>
              <a:t>  Call for an ambulance immediately (999/112)</a:t>
            </a:r>
          </a:p>
        </p:txBody>
      </p:sp>
      <p:pic>
        <p:nvPicPr>
          <p:cNvPr id="1026" name="Picture 2" descr="Image result for frostbite">
            <a:extLst>
              <a:ext uri="{FF2B5EF4-FFF2-40B4-BE49-F238E27FC236}">
                <a16:creationId xmlns:a16="http://schemas.microsoft.com/office/drawing/2014/main" id="{8B3BC64A-0D59-420C-A5F5-9DAB8D8DA24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173" t="15414" r="12871"/>
          <a:stretch/>
        </p:blipFill>
        <p:spPr bwMode="auto">
          <a:xfrm>
            <a:off x="5612234" y="4888243"/>
            <a:ext cx="1954636" cy="1604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8698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E2E10-E2EE-4415-833C-9DB51780DF40}"/>
              </a:ext>
            </a:extLst>
          </p:cNvPr>
          <p:cNvSpPr>
            <a:spLocks noGrp="1"/>
          </p:cNvSpPr>
          <p:nvPr>
            <p:ph type="title"/>
          </p:nvPr>
        </p:nvSpPr>
        <p:spPr/>
        <p:txBody>
          <a:bodyPr/>
          <a:lstStyle/>
          <a:p>
            <a:r>
              <a:rPr lang="en-GB" dirty="0"/>
              <a:t>Heat Exhaustion</a:t>
            </a:r>
          </a:p>
        </p:txBody>
      </p:sp>
      <p:sp>
        <p:nvSpPr>
          <p:cNvPr id="3" name="Text Placeholder 2">
            <a:extLst>
              <a:ext uri="{FF2B5EF4-FFF2-40B4-BE49-F238E27FC236}">
                <a16:creationId xmlns:a16="http://schemas.microsoft.com/office/drawing/2014/main" id="{A622C928-563D-47CE-8211-CB8BCCC05593}"/>
              </a:ext>
            </a:extLst>
          </p:cNvPr>
          <p:cNvSpPr>
            <a:spLocks noGrp="1"/>
          </p:cNvSpPr>
          <p:nvPr>
            <p:ph type="body" idx="1"/>
          </p:nvPr>
        </p:nvSpPr>
        <p:spPr/>
        <p:txBody>
          <a:bodyPr/>
          <a:lstStyle/>
          <a:p>
            <a:r>
              <a:rPr lang="en-GB" dirty="0"/>
              <a:t>Section 3</a:t>
            </a:r>
          </a:p>
        </p:txBody>
      </p:sp>
    </p:spTree>
    <p:extLst>
      <p:ext uri="{BB962C8B-B14F-4D97-AF65-F5344CB8AC3E}">
        <p14:creationId xmlns:p14="http://schemas.microsoft.com/office/powerpoint/2010/main" val="25068273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Heat Exhaustion</a:t>
            </a:r>
          </a:p>
        </p:txBody>
      </p:sp>
      <p:sp>
        <p:nvSpPr>
          <p:cNvPr id="8" name="Content Placeholder 7"/>
          <p:cNvSpPr>
            <a:spLocks noGrp="1"/>
          </p:cNvSpPr>
          <p:nvPr>
            <p:ph idx="1"/>
          </p:nvPr>
        </p:nvSpPr>
        <p:spPr>
          <a:xfrm>
            <a:off x="1097280" y="1737364"/>
            <a:ext cx="10058400" cy="1044474"/>
          </a:xfrm>
        </p:spPr>
        <p:txBody>
          <a:bodyPr>
            <a:normAutofit/>
          </a:bodyPr>
          <a:lstStyle/>
          <a:p>
            <a:pPr marL="0" indent="0">
              <a:buNone/>
            </a:pPr>
            <a:r>
              <a:rPr lang="en-GB" sz="2400" b="1" dirty="0">
                <a:ln w="0"/>
                <a:solidFill>
                  <a:srgbClr val="0070C0"/>
                </a:solidFill>
              </a:rPr>
              <a:t>Heat Exhaustion</a:t>
            </a:r>
          </a:p>
          <a:p>
            <a:pPr marL="0" indent="0">
              <a:buNone/>
            </a:pPr>
            <a:r>
              <a:rPr lang="en-GB" sz="1800" dirty="0">
                <a:ln w="0"/>
                <a:solidFill>
                  <a:schemeClr val="tx1"/>
                </a:solidFill>
              </a:rPr>
              <a:t>Heat exhaustion is caused by the bodies core temperature rising above 37°C.  In attempt to cool down, excessive sweating occurs causing the body to loose vital fluids and salts.  </a:t>
            </a:r>
          </a:p>
        </p:txBody>
      </p:sp>
      <p:sp>
        <p:nvSpPr>
          <p:cNvPr id="4" name="Content Placeholder 4"/>
          <p:cNvSpPr txBox="1"/>
          <p:nvPr/>
        </p:nvSpPr>
        <p:spPr>
          <a:xfrm>
            <a:off x="1097280" y="2781837"/>
            <a:ext cx="3899722" cy="3168202"/>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Hot flushed skin</a:t>
            </a:r>
          </a:p>
          <a:p>
            <a:pPr>
              <a:buClr>
                <a:srgbClr val="C00000"/>
              </a:buClr>
              <a:buFont typeface="Wingdings" panose="05000000000000000000" pitchFamily="2" charset="2"/>
              <a:buChar char="§"/>
            </a:pPr>
            <a:r>
              <a:rPr lang="en-GB" sz="1800" dirty="0">
                <a:solidFill>
                  <a:srgbClr val="C00000"/>
                </a:solidFill>
              </a:rPr>
              <a:t>  Excessive sweating</a:t>
            </a:r>
          </a:p>
          <a:p>
            <a:pPr>
              <a:buClr>
                <a:srgbClr val="C00000"/>
              </a:buClr>
              <a:buFont typeface="Wingdings" panose="05000000000000000000" pitchFamily="2" charset="2"/>
              <a:buChar char="§"/>
            </a:pPr>
            <a:r>
              <a:rPr lang="en-GB" sz="1800" dirty="0">
                <a:solidFill>
                  <a:srgbClr val="C00000"/>
                </a:solidFill>
              </a:rPr>
              <a:t>  Fatigue</a:t>
            </a:r>
          </a:p>
          <a:p>
            <a:pPr>
              <a:buClr>
                <a:srgbClr val="C00000"/>
              </a:buClr>
              <a:buFont typeface="Wingdings" panose="05000000000000000000" pitchFamily="2" charset="2"/>
              <a:buChar char="§"/>
            </a:pPr>
            <a:r>
              <a:rPr lang="en-GB" sz="1800" dirty="0">
                <a:solidFill>
                  <a:srgbClr val="C00000"/>
                </a:solidFill>
              </a:rPr>
              <a:t>  Headache, nausea and vomiting</a:t>
            </a:r>
          </a:p>
          <a:p>
            <a:pPr>
              <a:buClr>
                <a:srgbClr val="C00000"/>
              </a:buClr>
              <a:buFont typeface="Wingdings" panose="05000000000000000000" pitchFamily="2" charset="2"/>
              <a:buChar char="§"/>
            </a:pPr>
            <a:r>
              <a:rPr lang="en-GB" sz="1800" dirty="0">
                <a:solidFill>
                  <a:srgbClr val="C00000"/>
                </a:solidFill>
              </a:rPr>
              <a:t>  Rapid pulse</a:t>
            </a:r>
          </a:p>
          <a:p>
            <a:pPr>
              <a:buClr>
                <a:srgbClr val="C00000"/>
              </a:buClr>
              <a:buFont typeface="Wingdings" panose="05000000000000000000" pitchFamily="2" charset="2"/>
              <a:buChar char="§"/>
            </a:pPr>
            <a:r>
              <a:rPr lang="en-GB" sz="1800" dirty="0">
                <a:solidFill>
                  <a:srgbClr val="C00000"/>
                </a:solidFill>
              </a:rPr>
              <a:t>  Confusion</a:t>
            </a:r>
          </a:p>
          <a:p>
            <a:pPr>
              <a:buClr>
                <a:srgbClr val="C00000"/>
              </a:buClr>
              <a:buFont typeface="Wingdings" panose="05000000000000000000" pitchFamily="2" charset="2"/>
              <a:buChar char="§"/>
            </a:pPr>
            <a:r>
              <a:rPr lang="en-GB" sz="1800" dirty="0">
                <a:solidFill>
                  <a:srgbClr val="C00000"/>
                </a:solidFill>
              </a:rPr>
              <a:t>  Urinating less (urine dark in colour)</a:t>
            </a:r>
          </a:p>
        </p:txBody>
      </p:sp>
      <p:sp>
        <p:nvSpPr>
          <p:cNvPr id="5" name="Content Placeholder 5"/>
          <p:cNvSpPr txBox="1"/>
          <p:nvPr/>
        </p:nvSpPr>
        <p:spPr>
          <a:xfrm>
            <a:off x="4997003" y="2781836"/>
            <a:ext cx="6158677" cy="3541690"/>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Move the casualty to a cool place</a:t>
            </a:r>
          </a:p>
          <a:p>
            <a:pPr>
              <a:buClr>
                <a:srgbClr val="00B050"/>
              </a:buClr>
              <a:buFont typeface="Wingdings" panose="05000000000000000000" pitchFamily="2" charset="2"/>
              <a:buChar char="§"/>
            </a:pPr>
            <a:r>
              <a:rPr lang="en-GB" sz="1800" dirty="0">
                <a:solidFill>
                  <a:srgbClr val="00B050"/>
                </a:solidFill>
              </a:rPr>
              <a:t>  Give the casualty a sports energy drink or water to rehydrate</a:t>
            </a:r>
          </a:p>
          <a:p>
            <a:pPr>
              <a:buClr>
                <a:srgbClr val="00B050"/>
              </a:buClr>
              <a:buFont typeface="Wingdings" panose="05000000000000000000" pitchFamily="2" charset="2"/>
              <a:buChar char="§"/>
            </a:pPr>
            <a:r>
              <a:rPr lang="en-GB" sz="1800" dirty="0">
                <a:solidFill>
                  <a:srgbClr val="00B050"/>
                </a:solidFill>
              </a:rPr>
              <a:t>  Remove any excessive clothing</a:t>
            </a:r>
          </a:p>
          <a:p>
            <a:pPr>
              <a:buClr>
                <a:srgbClr val="00B050"/>
              </a:buClr>
              <a:buFont typeface="Wingdings" panose="05000000000000000000" pitchFamily="2" charset="2"/>
              <a:buChar char="§"/>
            </a:pPr>
            <a:r>
              <a:rPr lang="en-GB" sz="1800" dirty="0">
                <a:solidFill>
                  <a:srgbClr val="00B050"/>
                </a:solidFill>
              </a:rPr>
              <a:t>  Monitor the casualty’s response levels</a:t>
            </a:r>
          </a:p>
          <a:p>
            <a:pPr>
              <a:buClr>
                <a:srgbClr val="00B050"/>
              </a:buClr>
              <a:buFont typeface="Wingdings" panose="05000000000000000000" pitchFamily="2" charset="2"/>
              <a:buChar char="§"/>
            </a:pPr>
            <a:r>
              <a:rPr lang="en-GB" sz="1800" dirty="0">
                <a:solidFill>
                  <a:srgbClr val="00B050"/>
                </a:solidFill>
              </a:rPr>
              <a:t>  Call for medical assistance (999/112)</a:t>
            </a:r>
          </a:p>
        </p:txBody>
      </p:sp>
    </p:spTree>
    <p:extLst>
      <p:ext uri="{BB962C8B-B14F-4D97-AF65-F5344CB8AC3E}">
        <p14:creationId xmlns:p14="http://schemas.microsoft.com/office/powerpoint/2010/main" val="16951224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E2E10-E2EE-4415-833C-9DB51780DF40}"/>
              </a:ext>
            </a:extLst>
          </p:cNvPr>
          <p:cNvSpPr>
            <a:spLocks noGrp="1"/>
          </p:cNvSpPr>
          <p:nvPr>
            <p:ph type="title"/>
          </p:nvPr>
        </p:nvSpPr>
        <p:spPr/>
        <p:txBody>
          <a:bodyPr/>
          <a:lstStyle/>
          <a:p>
            <a:r>
              <a:rPr lang="en-GB" dirty="0"/>
              <a:t>Heatstroke</a:t>
            </a:r>
          </a:p>
        </p:txBody>
      </p:sp>
      <p:sp>
        <p:nvSpPr>
          <p:cNvPr id="3" name="Text Placeholder 2">
            <a:extLst>
              <a:ext uri="{FF2B5EF4-FFF2-40B4-BE49-F238E27FC236}">
                <a16:creationId xmlns:a16="http://schemas.microsoft.com/office/drawing/2014/main" id="{A622C928-563D-47CE-8211-CB8BCCC05593}"/>
              </a:ext>
            </a:extLst>
          </p:cNvPr>
          <p:cNvSpPr>
            <a:spLocks noGrp="1"/>
          </p:cNvSpPr>
          <p:nvPr>
            <p:ph type="body" idx="1"/>
          </p:nvPr>
        </p:nvSpPr>
        <p:spPr/>
        <p:txBody>
          <a:bodyPr/>
          <a:lstStyle/>
          <a:p>
            <a:r>
              <a:rPr lang="en-GB" dirty="0"/>
              <a:t>Section 4</a:t>
            </a:r>
          </a:p>
        </p:txBody>
      </p:sp>
    </p:spTree>
    <p:extLst>
      <p:ext uri="{BB962C8B-B14F-4D97-AF65-F5344CB8AC3E}">
        <p14:creationId xmlns:p14="http://schemas.microsoft.com/office/powerpoint/2010/main" val="36279856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Heatstroke</a:t>
            </a:r>
          </a:p>
        </p:txBody>
      </p:sp>
      <p:sp>
        <p:nvSpPr>
          <p:cNvPr id="8" name="Content Placeholder 7"/>
          <p:cNvSpPr>
            <a:spLocks noGrp="1"/>
          </p:cNvSpPr>
          <p:nvPr>
            <p:ph idx="1"/>
          </p:nvPr>
        </p:nvSpPr>
        <p:spPr>
          <a:xfrm>
            <a:off x="1097280" y="1737364"/>
            <a:ext cx="10058400" cy="1405080"/>
          </a:xfrm>
        </p:spPr>
        <p:txBody>
          <a:bodyPr>
            <a:normAutofit/>
          </a:bodyPr>
          <a:lstStyle/>
          <a:p>
            <a:pPr marL="0" indent="0">
              <a:buNone/>
            </a:pPr>
            <a:r>
              <a:rPr lang="en-GB" sz="2400" b="1" dirty="0">
                <a:ln w="0"/>
                <a:solidFill>
                  <a:srgbClr val="0070C0"/>
                </a:solidFill>
              </a:rPr>
              <a:t>Heatstroke</a:t>
            </a:r>
          </a:p>
          <a:p>
            <a:pPr marL="0" indent="0">
              <a:buNone/>
            </a:pPr>
            <a:r>
              <a:rPr lang="en-GB" sz="1800" dirty="0">
                <a:ln w="0"/>
                <a:solidFill>
                  <a:schemeClr val="tx1"/>
                </a:solidFill>
              </a:rPr>
              <a:t>Heatstroke is when the hypothalamus (the bodies temperature regulator) ceases working and the body can not cool down through normal actions such as sweating.  The core temperature rises above 40°C which is very dangerous.</a:t>
            </a:r>
          </a:p>
        </p:txBody>
      </p:sp>
      <p:sp>
        <p:nvSpPr>
          <p:cNvPr id="4" name="Content Placeholder 4"/>
          <p:cNvSpPr txBox="1"/>
          <p:nvPr/>
        </p:nvSpPr>
        <p:spPr>
          <a:xfrm>
            <a:off x="1097280" y="3142444"/>
            <a:ext cx="3899722" cy="3181081"/>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High temperature and dry skin</a:t>
            </a:r>
          </a:p>
          <a:p>
            <a:pPr>
              <a:buClr>
                <a:srgbClr val="C00000"/>
              </a:buClr>
              <a:buFont typeface="Wingdings" panose="05000000000000000000" pitchFamily="2" charset="2"/>
              <a:buChar char="§"/>
            </a:pPr>
            <a:r>
              <a:rPr lang="en-GB" sz="1800" dirty="0">
                <a:solidFill>
                  <a:srgbClr val="C00000"/>
                </a:solidFill>
              </a:rPr>
              <a:t>  Nausea, dizziness and vomiting</a:t>
            </a:r>
          </a:p>
          <a:p>
            <a:pPr>
              <a:buClr>
                <a:srgbClr val="C00000"/>
              </a:buClr>
              <a:buFont typeface="Wingdings" panose="05000000000000000000" pitchFamily="2" charset="2"/>
              <a:buChar char="§"/>
            </a:pPr>
            <a:r>
              <a:rPr lang="en-GB" sz="1800" dirty="0">
                <a:solidFill>
                  <a:srgbClr val="C00000"/>
                </a:solidFill>
              </a:rPr>
              <a:t>  Intense headache</a:t>
            </a:r>
          </a:p>
          <a:p>
            <a:pPr>
              <a:buClr>
                <a:srgbClr val="C00000"/>
              </a:buClr>
              <a:buFont typeface="Wingdings" panose="05000000000000000000" pitchFamily="2" charset="2"/>
              <a:buChar char="§"/>
            </a:pPr>
            <a:r>
              <a:rPr lang="en-GB" sz="1800" dirty="0">
                <a:solidFill>
                  <a:srgbClr val="C00000"/>
                </a:solidFill>
              </a:rPr>
              <a:t>  Lower response levels</a:t>
            </a:r>
          </a:p>
          <a:p>
            <a:pPr>
              <a:buClr>
                <a:srgbClr val="C00000"/>
              </a:buClr>
              <a:buFont typeface="Wingdings" panose="05000000000000000000" pitchFamily="2" charset="2"/>
              <a:buChar char="§"/>
            </a:pPr>
            <a:r>
              <a:rPr lang="en-GB" sz="1800" dirty="0">
                <a:solidFill>
                  <a:srgbClr val="C00000"/>
                </a:solidFill>
              </a:rPr>
              <a:t>  Rapid pulse and breathing</a:t>
            </a:r>
          </a:p>
          <a:p>
            <a:pPr>
              <a:buClr>
                <a:srgbClr val="C00000"/>
              </a:buClr>
              <a:buFont typeface="Wingdings" panose="05000000000000000000" pitchFamily="2" charset="2"/>
              <a:buChar char="§"/>
            </a:pPr>
            <a:r>
              <a:rPr lang="en-GB" sz="1800" dirty="0">
                <a:solidFill>
                  <a:srgbClr val="C00000"/>
                </a:solidFill>
              </a:rPr>
              <a:t>  Muscle cramps</a:t>
            </a:r>
          </a:p>
          <a:p>
            <a:pPr>
              <a:buClr>
                <a:srgbClr val="C00000"/>
              </a:buClr>
              <a:buFont typeface="Wingdings" panose="05000000000000000000" pitchFamily="2" charset="2"/>
              <a:buChar char="§"/>
            </a:pPr>
            <a:r>
              <a:rPr lang="en-GB" sz="1800" dirty="0">
                <a:solidFill>
                  <a:srgbClr val="C00000"/>
                </a:solidFill>
              </a:rPr>
              <a:t>  Possibly unconscious</a:t>
            </a:r>
          </a:p>
          <a:p>
            <a:pPr>
              <a:buClr>
                <a:srgbClr val="C00000"/>
              </a:buClr>
              <a:buFont typeface="Wingdings" panose="05000000000000000000" pitchFamily="2" charset="2"/>
              <a:buChar char="§"/>
            </a:pPr>
            <a:endParaRPr lang="en-GB" sz="1800" dirty="0">
              <a:solidFill>
                <a:srgbClr val="C00000"/>
              </a:solidFill>
            </a:endParaRPr>
          </a:p>
        </p:txBody>
      </p:sp>
      <p:sp>
        <p:nvSpPr>
          <p:cNvPr id="5" name="Content Placeholder 5"/>
          <p:cNvSpPr txBox="1"/>
          <p:nvPr/>
        </p:nvSpPr>
        <p:spPr>
          <a:xfrm>
            <a:off x="4997003" y="3142444"/>
            <a:ext cx="6158677" cy="3181082"/>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Move the casualty to a cool place</a:t>
            </a:r>
          </a:p>
          <a:p>
            <a:pPr>
              <a:buClr>
                <a:srgbClr val="00B050"/>
              </a:buClr>
              <a:buFont typeface="Wingdings" panose="05000000000000000000" pitchFamily="2" charset="2"/>
              <a:buChar char="§"/>
            </a:pPr>
            <a:r>
              <a:rPr lang="en-GB" sz="1800" dirty="0">
                <a:solidFill>
                  <a:srgbClr val="00B050"/>
                </a:solidFill>
              </a:rPr>
              <a:t>  Call for medical assistance immediately (999/112)</a:t>
            </a:r>
          </a:p>
          <a:p>
            <a:pPr>
              <a:buClr>
                <a:srgbClr val="00B050"/>
              </a:buClr>
              <a:buFont typeface="Wingdings" panose="05000000000000000000" pitchFamily="2" charset="2"/>
              <a:buChar char="§"/>
            </a:pPr>
            <a:r>
              <a:rPr lang="en-GB" sz="1800" dirty="0">
                <a:solidFill>
                  <a:srgbClr val="00B050"/>
                </a:solidFill>
              </a:rPr>
              <a:t>  Give the casualty a sports energy drink or water to rehydrate</a:t>
            </a:r>
          </a:p>
          <a:p>
            <a:pPr>
              <a:buClr>
                <a:srgbClr val="00B050"/>
              </a:buClr>
              <a:buFont typeface="Wingdings" panose="05000000000000000000" pitchFamily="2" charset="2"/>
              <a:buChar char="§"/>
            </a:pPr>
            <a:r>
              <a:rPr lang="en-GB" sz="1800" dirty="0">
                <a:solidFill>
                  <a:srgbClr val="00B050"/>
                </a:solidFill>
              </a:rPr>
              <a:t>  Try to cool the skin by applying a damp towel or spraying with water</a:t>
            </a:r>
          </a:p>
          <a:p>
            <a:pPr>
              <a:buClr>
                <a:srgbClr val="00B050"/>
              </a:buClr>
              <a:buFont typeface="Wingdings" panose="05000000000000000000" pitchFamily="2" charset="2"/>
              <a:buChar char="§"/>
            </a:pPr>
            <a:r>
              <a:rPr lang="en-GB" sz="1800" dirty="0">
                <a:solidFill>
                  <a:srgbClr val="00B050"/>
                </a:solidFill>
              </a:rPr>
              <a:t>  Be prepared to carry out basic life support</a:t>
            </a:r>
          </a:p>
        </p:txBody>
      </p:sp>
    </p:spTree>
    <p:extLst>
      <p:ext uri="{BB962C8B-B14F-4D97-AF65-F5344CB8AC3E}">
        <p14:creationId xmlns:p14="http://schemas.microsoft.com/office/powerpoint/2010/main" val="21137531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144776" y="0"/>
            <a:ext cx="6816376" cy="6551802"/>
            <a:chOff x="3419475" y="139701"/>
            <a:chExt cx="4819650" cy="5168900"/>
          </a:xfrm>
        </p:grpSpPr>
        <p:pic>
          <p:nvPicPr>
            <p:cNvPr id="40" name="Picture 65" descr="Body-Temp-2-sided-lo-res"/>
            <p:cNvPicPr>
              <a:picLocks noChangeAspect="1" noChangeArrowheads="1"/>
            </p:cNvPicPr>
            <p:nvPr/>
          </p:nvPicPr>
          <p:blipFill rotWithShape="1">
            <a:blip r:embed="rId2">
              <a:extLst>
                <a:ext uri="{28A0092B-C50C-407E-A947-70E740481C1C}">
                  <a14:useLocalDpi xmlns:a14="http://schemas.microsoft.com/office/drawing/2010/main" val="0"/>
                </a:ext>
              </a:extLst>
            </a:blip>
            <a:srcRect b="16470"/>
            <a:stretch>
              <a:fillRect/>
            </a:stretch>
          </p:blipFill>
          <p:spPr bwMode="auto">
            <a:xfrm>
              <a:off x="3425825" y="139701"/>
              <a:ext cx="4738689"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Rectangle 66"/>
            <p:cNvSpPr>
              <a:spLocks noChangeArrowheads="1"/>
            </p:cNvSpPr>
            <p:nvPr/>
          </p:nvSpPr>
          <p:spPr bwMode="auto">
            <a:xfrm>
              <a:off x="3419475" y="1981200"/>
              <a:ext cx="15954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1000" b="1" dirty="0">
                  <a:solidFill>
                    <a:srgbClr val="004392"/>
                  </a:solidFill>
                  <a:effectLst/>
                  <a:latin typeface="Calibri" panose="020F0502020204030204" charset="0"/>
                </a:rPr>
                <a:t>Normal Body Temperature</a:t>
              </a:r>
            </a:p>
          </p:txBody>
        </p:sp>
        <p:sp>
          <p:nvSpPr>
            <p:cNvPr id="42" name="Rectangle 67"/>
            <p:cNvSpPr>
              <a:spLocks noChangeArrowheads="1"/>
            </p:cNvSpPr>
            <p:nvPr/>
          </p:nvSpPr>
          <p:spPr bwMode="auto">
            <a:xfrm>
              <a:off x="6380163" y="2282825"/>
              <a:ext cx="14668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Shivering</a:t>
              </a:r>
            </a:p>
          </p:txBody>
        </p:sp>
        <p:grpSp>
          <p:nvGrpSpPr>
            <p:cNvPr id="43" name="Group 68"/>
            <p:cNvGrpSpPr/>
            <p:nvPr/>
          </p:nvGrpSpPr>
          <p:grpSpPr bwMode="auto">
            <a:xfrm>
              <a:off x="3427413" y="2520950"/>
              <a:ext cx="4632325" cy="823913"/>
              <a:chOff x="1367" y="1892"/>
              <a:chExt cx="2918" cy="519"/>
            </a:xfrm>
          </p:grpSpPr>
          <p:sp>
            <p:nvSpPr>
              <p:cNvPr id="44" name="Rectangle 69"/>
              <p:cNvSpPr>
                <a:spLocks noChangeArrowheads="1"/>
              </p:cNvSpPr>
              <p:nvPr/>
            </p:nvSpPr>
            <p:spPr bwMode="auto">
              <a:xfrm>
                <a:off x="3227" y="1892"/>
                <a:ext cx="924"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Fatigue, slurred speech</a:t>
                </a:r>
              </a:p>
            </p:txBody>
          </p:sp>
          <p:sp>
            <p:nvSpPr>
              <p:cNvPr id="45" name="Rectangle 70"/>
              <p:cNvSpPr>
                <a:spLocks noChangeArrowheads="1"/>
              </p:cNvSpPr>
              <p:nvPr/>
            </p:nvSpPr>
            <p:spPr bwMode="auto">
              <a:xfrm>
                <a:off x="1367" y="2089"/>
                <a:ext cx="72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1000" b="1" dirty="0">
                    <a:solidFill>
                      <a:srgbClr val="004392"/>
                    </a:solidFill>
                    <a:effectLst/>
                    <a:latin typeface="Calibri" panose="020F0502020204030204" charset="0"/>
                  </a:rPr>
                  <a:t>Mild Hypothermia</a:t>
                </a:r>
              </a:p>
            </p:txBody>
          </p:sp>
          <p:sp>
            <p:nvSpPr>
              <p:cNvPr id="46" name="Rectangle 71"/>
              <p:cNvSpPr>
                <a:spLocks noChangeArrowheads="1"/>
              </p:cNvSpPr>
              <p:nvPr/>
            </p:nvSpPr>
            <p:spPr bwMode="auto">
              <a:xfrm>
                <a:off x="3227" y="1972"/>
                <a:ext cx="924"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Confusion, forgetfulness</a:t>
                </a:r>
              </a:p>
            </p:txBody>
          </p:sp>
          <p:sp>
            <p:nvSpPr>
              <p:cNvPr id="47" name="Rectangle 72"/>
              <p:cNvSpPr>
                <a:spLocks noChangeArrowheads="1"/>
              </p:cNvSpPr>
              <p:nvPr/>
            </p:nvSpPr>
            <p:spPr bwMode="auto">
              <a:xfrm>
                <a:off x="3227" y="2082"/>
                <a:ext cx="105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Shivering stops, muscle rigidity</a:t>
                </a:r>
              </a:p>
            </p:txBody>
          </p:sp>
          <p:sp>
            <p:nvSpPr>
              <p:cNvPr id="48" name="Rectangle 73"/>
              <p:cNvSpPr>
                <a:spLocks noChangeArrowheads="1"/>
              </p:cNvSpPr>
              <p:nvPr/>
            </p:nvSpPr>
            <p:spPr bwMode="auto">
              <a:xfrm>
                <a:off x="3227" y="2267"/>
                <a:ext cx="105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Noticeable drowsiness</a:t>
                </a:r>
              </a:p>
            </p:txBody>
          </p:sp>
          <p:sp>
            <p:nvSpPr>
              <p:cNvPr id="49" name="Rectangle 74"/>
              <p:cNvSpPr>
                <a:spLocks noChangeArrowheads="1"/>
              </p:cNvSpPr>
              <p:nvPr/>
            </p:nvSpPr>
            <p:spPr bwMode="auto">
              <a:xfrm>
                <a:off x="3229" y="2162"/>
                <a:ext cx="904"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eaLnBrk="1" hangingPunct="1"/>
                <a:r>
                  <a:rPr lang="en-US" altLang="en-US" sz="900" dirty="0">
                    <a:solidFill>
                      <a:srgbClr val="004392"/>
                    </a:solidFill>
                    <a:effectLst/>
                    <a:latin typeface="Calibri" panose="020F0502020204030204" charset="0"/>
                  </a:rPr>
                  <a:t>Very slow, very weak pulse</a:t>
                </a:r>
              </a:p>
            </p:txBody>
          </p:sp>
        </p:grpSp>
        <p:grpSp>
          <p:nvGrpSpPr>
            <p:cNvPr id="50" name="Group 75"/>
            <p:cNvGrpSpPr/>
            <p:nvPr/>
          </p:nvGrpSpPr>
          <p:grpSpPr bwMode="auto">
            <a:xfrm>
              <a:off x="3427413" y="3359150"/>
              <a:ext cx="4811712" cy="1397000"/>
              <a:chOff x="1367" y="2420"/>
              <a:chExt cx="3031" cy="880"/>
            </a:xfrm>
          </p:grpSpPr>
          <p:sp>
            <p:nvSpPr>
              <p:cNvPr id="51" name="Rectangle 76"/>
              <p:cNvSpPr>
                <a:spLocks noChangeArrowheads="1"/>
              </p:cNvSpPr>
              <p:nvPr/>
            </p:nvSpPr>
            <p:spPr bwMode="auto">
              <a:xfrm>
                <a:off x="1367" y="2889"/>
                <a:ext cx="92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1000" b="1" dirty="0">
                    <a:solidFill>
                      <a:srgbClr val="004392"/>
                    </a:solidFill>
                    <a:effectLst/>
                    <a:latin typeface="Calibri" panose="020F0502020204030204" charset="0"/>
                  </a:rPr>
                  <a:t>Severe Hypothermia</a:t>
                </a:r>
              </a:p>
            </p:txBody>
          </p:sp>
          <p:sp>
            <p:nvSpPr>
              <p:cNvPr id="52" name="Rectangle 77"/>
              <p:cNvSpPr>
                <a:spLocks noChangeArrowheads="1"/>
              </p:cNvSpPr>
              <p:nvPr/>
            </p:nvSpPr>
            <p:spPr bwMode="auto">
              <a:xfrm>
                <a:off x="3227" y="2420"/>
                <a:ext cx="1171"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Severe reduction in response levels</a:t>
                </a:r>
              </a:p>
            </p:txBody>
          </p:sp>
          <p:sp>
            <p:nvSpPr>
              <p:cNvPr id="53" name="Rectangle 78"/>
              <p:cNvSpPr>
                <a:spLocks noChangeArrowheads="1"/>
              </p:cNvSpPr>
              <p:nvPr/>
            </p:nvSpPr>
            <p:spPr bwMode="auto">
              <a:xfrm>
                <a:off x="3227" y="2566"/>
                <a:ext cx="1171"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Unconsciousness</a:t>
                </a:r>
              </a:p>
            </p:txBody>
          </p:sp>
          <p:sp>
            <p:nvSpPr>
              <p:cNvPr id="54" name="Rectangle 79"/>
              <p:cNvSpPr>
                <a:spLocks noChangeArrowheads="1"/>
              </p:cNvSpPr>
              <p:nvPr/>
            </p:nvSpPr>
            <p:spPr bwMode="auto">
              <a:xfrm>
                <a:off x="3227" y="2641"/>
                <a:ext cx="1171"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Dilated pupils</a:t>
                </a:r>
              </a:p>
            </p:txBody>
          </p:sp>
          <p:sp>
            <p:nvSpPr>
              <p:cNvPr id="55" name="Rectangle 80"/>
              <p:cNvSpPr>
                <a:spLocks noChangeArrowheads="1"/>
              </p:cNvSpPr>
              <p:nvPr/>
            </p:nvSpPr>
            <p:spPr bwMode="auto">
              <a:xfrm>
                <a:off x="3227" y="2716"/>
                <a:ext cx="1171"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Pulse undetectable</a:t>
                </a:r>
              </a:p>
            </p:txBody>
          </p:sp>
          <p:sp>
            <p:nvSpPr>
              <p:cNvPr id="56" name="Rectangle 81"/>
              <p:cNvSpPr>
                <a:spLocks noChangeArrowheads="1"/>
              </p:cNvSpPr>
              <p:nvPr/>
            </p:nvSpPr>
            <p:spPr bwMode="auto">
              <a:xfrm>
                <a:off x="3227" y="2867"/>
                <a:ext cx="1171"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Appearance of death</a:t>
                </a:r>
              </a:p>
            </p:txBody>
          </p:sp>
          <p:sp>
            <p:nvSpPr>
              <p:cNvPr id="57" name="Rectangle 82"/>
              <p:cNvSpPr>
                <a:spLocks noChangeArrowheads="1"/>
              </p:cNvSpPr>
              <p:nvPr/>
            </p:nvSpPr>
            <p:spPr bwMode="auto">
              <a:xfrm>
                <a:off x="3227" y="3156"/>
                <a:ext cx="111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Death</a:t>
                </a:r>
              </a:p>
            </p:txBody>
          </p:sp>
        </p:grpSp>
        <p:grpSp>
          <p:nvGrpSpPr>
            <p:cNvPr id="58" name="Group 83"/>
            <p:cNvGrpSpPr/>
            <p:nvPr/>
          </p:nvGrpSpPr>
          <p:grpSpPr bwMode="auto">
            <a:xfrm>
              <a:off x="3419475" y="1312863"/>
              <a:ext cx="4767263" cy="469900"/>
              <a:chOff x="1362" y="1131"/>
              <a:chExt cx="3003" cy="296"/>
            </a:xfrm>
          </p:grpSpPr>
          <p:sp>
            <p:nvSpPr>
              <p:cNvPr id="59" name="Rectangle 84"/>
              <p:cNvSpPr>
                <a:spLocks noChangeArrowheads="1"/>
              </p:cNvSpPr>
              <p:nvPr/>
            </p:nvSpPr>
            <p:spPr bwMode="auto">
              <a:xfrm>
                <a:off x="3227" y="1131"/>
                <a:ext cx="1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C1003D"/>
                    </a:solidFill>
                    <a:effectLst/>
                    <a:latin typeface="Calibri" panose="020F0502020204030204" charset="0"/>
                  </a:rPr>
                  <a:t>Cramps in stomach / arms / legs</a:t>
                </a:r>
                <a:endParaRPr lang="en-US" altLang="en-US" sz="900" dirty="0">
                  <a:solidFill>
                    <a:srgbClr val="004392"/>
                  </a:solidFill>
                  <a:effectLst/>
                  <a:latin typeface="Calibri" panose="020F0502020204030204" charset="0"/>
                </a:endParaRPr>
              </a:p>
            </p:txBody>
          </p:sp>
          <p:sp>
            <p:nvSpPr>
              <p:cNvPr id="60" name="Rectangle 85"/>
              <p:cNvSpPr>
                <a:spLocks noChangeArrowheads="1"/>
              </p:cNvSpPr>
              <p:nvPr/>
            </p:nvSpPr>
            <p:spPr bwMode="auto">
              <a:xfrm>
                <a:off x="1362" y="1214"/>
                <a:ext cx="65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1000" b="1" dirty="0">
                    <a:solidFill>
                      <a:srgbClr val="C1003D"/>
                    </a:solidFill>
                    <a:effectLst/>
                    <a:latin typeface="Calibri" panose="020F0502020204030204" charset="0"/>
                  </a:rPr>
                  <a:t>Heat Exhaustion</a:t>
                </a:r>
              </a:p>
            </p:txBody>
          </p:sp>
          <p:sp>
            <p:nvSpPr>
              <p:cNvPr id="61" name="Rectangle 86"/>
              <p:cNvSpPr>
                <a:spLocks noChangeArrowheads="1"/>
              </p:cNvSpPr>
              <p:nvPr/>
            </p:nvSpPr>
            <p:spPr bwMode="auto">
              <a:xfrm>
                <a:off x="3227" y="1208"/>
                <a:ext cx="1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C1003D"/>
                    </a:solidFill>
                    <a:effectLst/>
                    <a:latin typeface="Calibri" panose="020F0502020204030204" charset="0"/>
                  </a:rPr>
                  <a:t>Pale sweaty skin</a:t>
                </a:r>
                <a:endParaRPr lang="en-US" altLang="en-US" sz="900" dirty="0">
                  <a:solidFill>
                    <a:srgbClr val="004392"/>
                  </a:solidFill>
                  <a:effectLst/>
                  <a:latin typeface="Calibri" panose="020F0502020204030204" charset="0"/>
                </a:endParaRPr>
              </a:p>
            </p:txBody>
          </p:sp>
          <p:sp>
            <p:nvSpPr>
              <p:cNvPr id="62" name="Rectangle 87"/>
              <p:cNvSpPr>
                <a:spLocks noChangeArrowheads="1"/>
              </p:cNvSpPr>
              <p:nvPr/>
            </p:nvSpPr>
            <p:spPr bwMode="auto">
              <a:xfrm>
                <a:off x="3227" y="1283"/>
                <a:ext cx="1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C1003D"/>
                    </a:solidFill>
                    <a:effectLst/>
                    <a:latin typeface="Calibri" panose="020F0502020204030204" charset="0"/>
                  </a:rPr>
                  <a:t>Nausea / loss of appetite</a:t>
                </a:r>
                <a:endParaRPr lang="en-US" altLang="en-US" sz="900" dirty="0">
                  <a:solidFill>
                    <a:srgbClr val="004392"/>
                  </a:solidFill>
                  <a:effectLst/>
                  <a:latin typeface="Calibri" panose="020F0502020204030204" charset="0"/>
                </a:endParaRPr>
              </a:p>
            </p:txBody>
          </p:sp>
        </p:grpSp>
        <p:grpSp>
          <p:nvGrpSpPr>
            <p:cNvPr id="63" name="Group 88"/>
            <p:cNvGrpSpPr/>
            <p:nvPr/>
          </p:nvGrpSpPr>
          <p:grpSpPr bwMode="auto">
            <a:xfrm>
              <a:off x="3419475" y="642938"/>
              <a:ext cx="4767263" cy="655637"/>
              <a:chOff x="1362" y="709"/>
              <a:chExt cx="3003" cy="413"/>
            </a:xfrm>
          </p:grpSpPr>
          <p:sp>
            <p:nvSpPr>
              <p:cNvPr id="64" name="Rectangle 89"/>
              <p:cNvSpPr>
                <a:spLocks noChangeArrowheads="1"/>
              </p:cNvSpPr>
              <p:nvPr/>
            </p:nvSpPr>
            <p:spPr bwMode="auto">
              <a:xfrm>
                <a:off x="1362" y="860"/>
                <a:ext cx="50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1000" b="1" dirty="0">
                    <a:solidFill>
                      <a:srgbClr val="C1003D"/>
                    </a:solidFill>
                    <a:effectLst/>
                    <a:latin typeface="Calibri" panose="020F0502020204030204" charset="0"/>
                  </a:rPr>
                  <a:t>Heat Stroke</a:t>
                </a:r>
              </a:p>
            </p:txBody>
          </p:sp>
          <p:sp>
            <p:nvSpPr>
              <p:cNvPr id="65" name="Rectangle 90"/>
              <p:cNvSpPr>
                <a:spLocks noChangeArrowheads="1"/>
              </p:cNvSpPr>
              <p:nvPr/>
            </p:nvSpPr>
            <p:spPr bwMode="auto">
              <a:xfrm>
                <a:off x="3227" y="709"/>
                <a:ext cx="1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C1003D"/>
                    </a:solidFill>
                    <a:effectLst/>
                    <a:latin typeface="Calibri" panose="020F0502020204030204" charset="0"/>
                  </a:rPr>
                  <a:t>Unconsciousness / fitting</a:t>
                </a:r>
                <a:endParaRPr lang="en-US" altLang="en-US" sz="900" dirty="0">
                  <a:solidFill>
                    <a:srgbClr val="004392"/>
                  </a:solidFill>
                  <a:effectLst/>
                  <a:latin typeface="Calibri" panose="020F0502020204030204" charset="0"/>
                </a:endParaRPr>
              </a:p>
            </p:txBody>
          </p:sp>
          <p:sp>
            <p:nvSpPr>
              <p:cNvPr id="66" name="Rectangle 91"/>
              <p:cNvSpPr>
                <a:spLocks noChangeArrowheads="1"/>
              </p:cNvSpPr>
              <p:nvPr/>
            </p:nvSpPr>
            <p:spPr bwMode="auto">
              <a:xfrm>
                <a:off x="3227" y="775"/>
                <a:ext cx="1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C1003D"/>
                    </a:solidFill>
                    <a:effectLst/>
                    <a:latin typeface="Calibri" panose="020F0502020204030204" charset="0"/>
                  </a:rPr>
                  <a:t>Confused / restless</a:t>
                </a:r>
                <a:endParaRPr lang="en-US" altLang="en-US" sz="900" dirty="0">
                  <a:solidFill>
                    <a:srgbClr val="004392"/>
                  </a:solidFill>
                  <a:effectLst/>
                  <a:latin typeface="Calibri" panose="020F0502020204030204" charset="0"/>
                </a:endParaRPr>
              </a:p>
            </p:txBody>
          </p:sp>
          <p:sp>
            <p:nvSpPr>
              <p:cNvPr id="67" name="Rectangle 92"/>
              <p:cNvSpPr>
                <a:spLocks noChangeArrowheads="1"/>
              </p:cNvSpPr>
              <p:nvPr/>
            </p:nvSpPr>
            <p:spPr bwMode="auto">
              <a:xfrm>
                <a:off x="3227" y="839"/>
                <a:ext cx="1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C1003D"/>
                    </a:solidFill>
                    <a:effectLst/>
                    <a:latin typeface="Calibri" panose="020F0502020204030204" charset="0"/>
                  </a:rPr>
                  <a:t>Headache, dizzy, uncomfortable</a:t>
                </a:r>
                <a:endParaRPr lang="en-US" altLang="en-US" sz="900" dirty="0">
                  <a:solidFill>
                    <a:srgbClr val="004392"/>
                  </a:solidFill>
                  <a:effectLst/>
                  <a:latin typeface="Calibri" panose="020F0502020204030204" charset="0"/>
                </a:endParaRPr>
              </a:p>
            </p:txBody>
          </p:sp>
          <p:sp>
            <p:nvSpPr>
              <p:cNvPr id="68" name="Rectangle 93"/>
              <p:cNvSpPr>
                <a:spLocks noChangeArrowheads="1"/>
              </p:cNvSpPr>
              <p:nvPr/>
            </p:nvSpPr>
            <p:spPr bwMode="auto">
              <a:xfrm>
                <a:off x="3227" y="909"/>
                <a:ext cx="1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C1003D"/>
                    </a:solidFill>
                    <a:effectLst/>
                    <a:latin typeface="Calibri" panose="020F0502020204030204" charset="0"/>
                  </a:rPr>
                  <a:t>Strong bounding pulse</a:t>
                </a:r>
                <a:endParaRPr lang="en-US" altLang="en-US" sz="900" dirty="0">
                  <a:solidFill>
                    <a:srgbClr val="004392"/>
                  </a:solidFill>
                  <a:effectLst/>
                  <a:latin typeface="Calibri" panose="020F0502020204030204" charset="0"/>
                </a:endParaRPr>
              </a:p>
            </p:txBody>
          </p:sp>
          <p:sp>
            <p:nvSpPr>
              <p:cNvPr id="69" name="Rectangle 94"/>
              <p:cNvSpPr>
                <a:spLocks noChangeArrowheads="1"/>
              </p:cNvSpPr>
              <p:nvPr/>
            </p:nvSpPr>
            <p:spPr bwMode="auto">
              <a:xfrm>
                <a:off x="3227" y="978"/>
                <a:ext cx="1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C1003D"/>
                    </a:solidFill>
                    <a:effectLst/>
                    <a:latin typeface="Calibri" panose="020F0502020204030204" charset="0"/>
                  </a:rPr>
                  <a:t>Flushed dry skin, hot to touch</a:t>
                </a:r>
                <a:endParaRPr lang="en-US" altLang="en-US" sz="900" dirty="0">
                  <a:solidFill>
                    <a:srgbClr val="004392"/>
                  </a:solidFill>
                  <a:effectLst/>
                  <a:latin typeface="Calibri" panose="020F0502020204030204" charset="0"/>
                </a:endParaRPr>
              </a:p>
            </p:txBody>
          </p:sp>
        </p:grpSp>
      </p:grpSp>
    </p:spTree>
    <p:extLst>
      <p:ext uri="{BB962C8B-B14F-4D97-AF65-F5344CB8AC3E}">
        <p14:creationId xmlns:p14="http://schemas.microsoft.com/office/powerpoint/2010/main" val="21598359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Electric shock</a:t>
            </a:r>
          </a:p>
        </p:txBody>
      </p:sp>
      <p:sp>
        <p:nvSpPr>
          <p:cNvPr id="5" name="Subtitle 4"/>
          <p:cNvSpPr>
            <a:spLocks noGrp="1"/>
          </p:cNvSpPr>
          <p:nvPr>
            <p:ph type="body" idx="1"/>
          </p:nvPr>
        </p:nvSpPr>
        <p:spPr/>
        <p:txBody>
          <a:bodyPr/>
          <a:lstStyle/>
          <a:p>
            <a:r>
              <a:rPr lang="en-GB" dirty="0"/>
              <a:t>Section 13</a:t>
            </a:r>
          </a:p>
        </p:txBody>
      </p:sp>
    </p:spTree>
    <p:extLst>
      <p:ext uri="{BB962C8B-B14F-4D97-AF65-F5344CB8AC3E}">
        <p14:creationId xmlns:p14="http://schemas.microsoft.com/office/powerpoint/2010/main" val="9786111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Electric shock</a:t>
            </a:r>
          </a:p>
        </p:txBody>
      </p:sp>
      <p:sp>
        <p:nvSpPr>
          <p:cNvPr id="8" name="Content Placeholder 7"/>
          <p:cNvSpPr>
            <a:spLocks noGrp="1"/>
          </p:cNvSpPr>
          <p:nvPr>
            <p:ph idx="1"/>
          </p:nvPr>
        </p:nvSpPr>
        <p:spPr>
          <a:xfrm>
            <a:off x="1097280" y="1737364"/>
            <a:ext cx="10058400" cy="1681339"/>
          </a:xfrm>
        </p:spPr>
        <p:txBody>
          <a:bodyPr>
            <a:normAutofit/>
          </a:bodyPr>
          <a:lstStyle/>
          <a:p>
            <a:pPr marL="0" indent="0">
              <a:buNone/>
            </a:pPr>
            <a:r>
              <a:rPr lang="en-GB" sz="1800" dirty="0">
                <a:ln w="0"/>
                <a:solidFill>
                  <a:schemeClr val="tx1"/>
                </a:solidFill>
              </a:rPr>
              <a:t>Electric shocks occur when a part f the body comes into contact with a source of electricity that causes a current to pass through the skin, muscles or hair. This current will pass through the body and travel to the earth.</a:t>
            </a:r>
          </a:p>
          <a:p>
            <a:pPr marL="0" indent="0">
              <a:buNone/>
            </a:pPr>
            <a:endParaRPr lang="en-GB" sz="1800" dirty="0">
              <a:ln w="0"/>
              <a:solidFill>
                <a:schemeClr val="tx1"/>
              </a:solidFill>
            </a:endParaRPr>
          </a:p>
          <a:p>
            <a:pPr marL="0" indent="0">
              <a:buNone/>
            </a:pPr>
            <a:r>
              <a:rPr lang="en-GB" sz="1800" dirty="0">
                <a:ln w="0"/>
                <a:solidFill>
                  <a:schemeClr val="tx1"/>
                </a:solidFill>
              </a:rPr>
              <a:t>Electricity can be placed into two categories ‘high voltage’ and ‘low voltage’</a:t>
            </a:r>
          </a:p>
        </p:txBody>
      </p:sp>
      <p:sp>
        <p:nvSpPr>
          <p:cNvPr id="4" name="Content Placeholder 4"/>
          <p:cNvSpPr txBox="1">
            <a:spLocks/>
          </p:cNvSpPr>
          <p:nvPr/>
        </p:nvSpPr>
        <p:spPr>
          <a:xfrm>
            <a:off x="1097280" y="3418703"/>
            <a:ext cx="4364406" cy="3181081"/>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High voltage</a:t>
            </a:r>
            <a:endParaRPr lang="en-GB" dirty="0">
              <a:solidFill>
                <a:srgbClr val="C00000"/>
              </a:solidFill>
            </a:endParaRPr>
          </a:p>
          <a:p>
            <a:pPr>
              <a:buClr>
                <a:srgbClr val="C00000"/>
              </a:buClr>
              <a:buFont typeface="Wingdings" panose="05000000000000000000" pitchFamily="2" charset="2"/>
              <a:buChar char="§"/>
            </a:pPr>
            <a:r>
              <a:rPr lang="en-GB" sz="1600" dirty="0">
                <a:solidFill>
                  <a:srgbClr val="C00000"/>
                </a:solidFill>
              </a:rPr>
              <a:t>  Do not attempt to rescue the casualty if they are within 18 metres of the source as the electricity can ‘arc’.</a:t>
            </a:r>
          </a:p>
          <a:p>
            <a:pPr>
              <a:buClr>
                <a:srgbClr val="C00000"/>
              </a:buClr>
              <a:buFont typeface="Wingdings" panose="05000000000000000000" pitchFamily="2" charset="2"/>
              <a:buChar char="§"/>
            </a:pPr>
            <a:r>
              <a:rPr lang="en-GB" sz="1600" dirty="0">
                <a:solidFill>
                  <a:srgbClr val="C00000"/>
                </a:solidFill>
              </a:rPr>
              <a:t>  Keep everyone away from the source (at least 18 metres)</a:t>
            </a:r>
          </a:p>
          <a:p>
            <a:pPr>
              <a:buClr>
                <a:srgbClr val="C00000"/>
              </a:buClr>
              <a:buFont typeface="Wingdings" panose="05000000000000000000" pitchFamily="2" charset="2"/>
              <a:buChar char="§"/>
            </a:pPr>
            <a:r>
              <a:rPr lang="en-GB" sz="1600" dirty="0">
                <a:solidFill>
                  <a:srgbClr val="C00000"/>
                </a:solidFill>
              </a:rPr>
              <a:t>  Contact the emergency services and electricity supplier</a:t>
            </a:r>
          </a:p>
          <a:p>
            <a:pPr>
              <a:buClr>
                <a:srgbClr val="C00000"/>
              </a:buClr>
              <a:buFont typeface="Wingdings" panose="05000000000000000000" pitchFamily="2" charset="2"/>
              <a:buChar char="§"/>
            </a:pPr>
            <a:endParaRPr lang="en-GB" sz="1800" dirty="0">
              <a:solidFill>
                <a:srgbClr val="C00000"/>
              </a:solidFill>
            </a:endParaRPr>
          </a:p>
        </p:txBody>
      </p:sp>
      <p:sp>
        <p:nvSpPr>
          <p:cNvPr id="6" name="Content Placeholder 4"/>
          <p:cNvSpPr txBox="1">
            <a:spLocks/>
          </p:cNvSpPr>
          <p:nvPr/>
        </p:nvSpPr>
        <p:spPr>
          <a:xfrm>
            <a:off x="6035864" y="3418702"/>
            <a:ext cx="4364406" cy="3181081"/>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7030A0"/>
                </a:solidFill>
              </a:rPr>
              <a:t>Low voltage</a:t>
            </a:r>
            <a:endParaRPr lang="en-GB" dirty="0">
              <a:solidFill>
                <a:srgbClr val="7030A0"/>
              </a:solidFill>
            </a:endParaRPr>
          </a:p>
          <a:p>
            <a:pPr>
              <a:buClr>
                <a:srgbClr val="7030A0"/>
              </a:buClr>
              <a:buFont typeface="Wingdings" panose="05000000000000000000" pitchFamily="2" charset="2"/>
              <a:buChar char="§"/>
            </a:pPr>
            <a:r>
              <a:rPr lang="en-GB" sz="1600" dirty="0">
                <a:solidFill>
                  <a:srgbClr val="7030A0"/>
                </a:solidFill>
              </a:rPr>
              <a:t>  Switch the circuit breaker off that is supplying the appliance or socket</a:t>
            </a:r>
          </a:p>
          <a:p>
            <a:pPr>
              <a:buClr>
                <a:srgbClr val="7030A0"/>
              </a:buClr>
              <a:buFont typeface="Wingdings" panose="05000000000000000000" pitchFamily="2" charset="2"/>
              <a:buChar char="§"/>
            </a:pPr>
            <a:r>
              <a:rPr lang="en-GB" sz="1600" dirty="0">
                <a:solidFill>
                  <a:srgbClr val="7030A0"/>
                </a:solidFill>
              </a:rPr>
              <a:t>  Conduct a primary survey on the child or infant</a:t>
            </a:r>
          </a:p>
          <a:p>
            <a:pPr>
              <a:buClr>
                <a:srgbClr val="7030A0"/>
              </a:buClr>
              <a:buFont typeface="Wingdings" panose="05000000000000000000" pitchFamily="2" charset="2"/>
              <a:buChar char="§"/>
            </a:pPr>
            <a:r>
              <a:rPr lang="en-GB" sz="1600" dirty="0">
                <a:solidFill>
                  <a:srgbClr val="7030A0"/>
                </a:solidFill>
              </a:rPr>
              <a:t>  If the child or infant is unresponsive then carry out basic life support</a:t>
            </a:r>
          </a:p>
          <a:p>
            <a:pPr>
              <a:buClr>
                <a:srgbClr val="7030A0"/>
              </a:buClr>
              <a:buFont typeface="Wingdings" panose="05000000000000000000" pitchFamily="2" charset="2"/>
              <a:buChar char="§"/>
            </a:pPr>
            <a:r>
              <a:rPr lang="en-GB" sz="1600" dirty="0">
                <a:solidFill>
                  <a:srgbClr val="7030A0"/>
                </a:solidFill>
              </a:rPr>
              <a:t>  Contact the emergency services</a:t>
            </a:r>
          </a:p>
          <a:p>
            <a:pPr>
              <a:buClr>
                <a:srgbClr val="C00000"/>
              </a:buClr>
              <a:buFont typeface="Wingdings" panose="05000000000000000000" pitchFamily="2" charset="2"/>
              <a:buChar char="§"/>
            </a:pPr>
            <a:endParaRPr lang="en-GB" sz="1800" dirty="0">
              <a:solidFill>
                <a:srgbClr val="C00000"/>
              </a:solidFill>
            </a:endParaRPr>
          </a:p>
        </p:txBody>
      </p:sp>
      <p:pic>
        <p:nvPicPr>
          <p:cNvPr id="7172" name="Picture 4" descr="Image result for electric bolt">
            <a:extLst>
              <a:ext uri="{FF2B5EF4-FFF2-40B4-BE49-F238E27FC236}">
                <a16:creationId xmlns:a16="http://schemas.microsoft.com/office/drawing/2014/main" id="{B1A38146-7325-4B4D-BF35-101B7E170E4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09418" y="2578033"/>
            <a:ext cx="1123967" cy="1220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8140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Burns and Scalds</a:t>
            </a:r>
          </a:p>
        </p:txBody>
      </p:sp>
      <p:sp>
        <p:nvSpPr>
          <p:cNvPr id="5" name="Subtitle 4"/>
          <p:cNvSpPr>
            <a:spLocks noGrp="1"/>
          </p:cNvSpPr>
          <p:nvPr>
            <p:ph type="body" idx="1"/>
          </p:nvPr>
        </p:nvSpPr>
        <p:spPr/>
        <p:txBody>
          <a:bodyPr/>
          <a:lstStyle/>
          <a:p>
            <a:r>
              <a:rPr lang="en-GB" dirty="0"/>
              <a:t>Section 13</a:t>
            </a:r>
          </a:p>
        </p:txBody>
      </p:sp>
    </p:spTree>
    <p:extLst>
      <p:ext uri="{BB962C8B-B14F-4D97-AF65-F5344CB8AC3E}">
        <p14:creationId xmlns:p14="http://schemas.microsoft.com/office/powerpoint/2010/main" val="25093362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Burns and Scalds</a:t>
            </a:r>
          </a:p>
        </p:txBody>
      </p:sp>
      <p:sp>
        <p:nvSpPr>
          <p:cNvPr id="4" name="Content Placeholder 4"/>
          <p:cNvSpPr txBox="1">
            <a:spLocks/>
          </p:cNvSpPr>
          <p:nvPr/>
        </p:nvSpPr>
        <p:spPr>
          <a:xfrm>
            <a:off x="6845121" y="2841359"/>
            <a:ext cx="4310559" cy="1681796"/>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sz="1800" b="1" dirty="0">
                <a:ln w="0"/>
                <a:solidFill>
                  <a:schemeClr val="tx1"/>
                </a:solidFill>
              </a:rPr>
              <a:t>Burns are classified into 3 levels of severity:</a:t>
            </a:r>
          </a:p>
          <a:p>
            <a:pPr>
              <a:buClrTx/>
              <a:buFont typeface="Wingdings" panose="05000000000000000000" pitchFamily="2" charset="2"/>
              <a:buChar char="§"/>
            </a:pPr>
            <a:r>
              <a:rPr lang="en-GB" sz="1800" dirty="0">
                <a:ln w="0"/>
                <a:solidFill>
                  <a:schemeClr val="tx1"/>
                </a:solidFill>
              </a:rPr>
              <a:t>  Superficial burn (1</a:t>
            </a:r>
            <a:r>
              <a:rPr lang="en-GB" sz="1800" baseline="30000" dirty="0">
                <a:ln w="0"/>
                <a:solidFill>
                  <a:schemeClr val="tx1"/>
                </a:solidFill>
              </a:rPr>
              <a:t>st</a:t>
            </a:r>
            <a:r>
              <a:rPr lang="en-GB" sz="1800" dirty="0">
                <a:ln w="0"/>
                <a:solidFill>
                  <a:schemeClr val="tx1"/>
                </a:solidFill>
              </a:rPr>
              <a:t> degree burn)</a:t>
            </a:r>
          </a:p>
          <a:p>
            <a:pPr>
              <a:buClrTx/>
              <a:buFont typeface="Wingdings" panose="05000000000000000000" pitchFamily="2" charset="2"/>
              <a:buChar char="§"/>
            </a:pPr>
            <a:r>
              <a:rPr lang="en-GB" sz="1800" dirty="0">
                <a:ln w="0"/>
                <a:solidFill>
                  <a:schemeClr val="tx1"/>
                </a:solidFill>
              </a:rPr>
              <a:t>  Partial-thickness burn (2</a:t>
            </a:r>
            <a:r>
              <a:rPr lang="en-GB" sz="1800" baseline="30000" dirty="0">
                <a:ln w="0"/>
                <a:solidFill>
                  <a:schemeClr val="tx1"/>
                </a:solidFill>
              </a:rPr>
              <a:t>nd</a:t>
            </a:r>
            <a:r>
              <a:rPr lang="en-GB" sz="1800" dirty="0">
                <a:ln w="0"/>
                <a:solidFill>
                  <a:schemeClr val="tx1"/>
                </a:solidFill>
              </a:rPr>
              <a:t> degree burn)</a:t>
            </a:r>
          </a:p>
          <a:p>
            <a:pPr>
              <a:buClrTx/>
              <a:buFont typeface="Wingdings" panose="05000000000000000000" pitchFamily="2" charset="2"/>
              <a:buChar char="§"/>
            </a:pPr>
            <a:r>
              <a:rPr lang="en-GB" sz="1800" dirty="0">
                <a:ln w="0"/>
                <a:solidFill>
                  <a:schemeClr val="tx1"/>
                </a:solidFill>
              </a:rPr>
              <a:t>  Full-thickness burn (3</a:t>
            </a:r>
            <a:r>
              <a:rPr lang="en-GB" sz="1800" baseline="30000" dirty="0">
                <a:ln w="0"/>
                <a:solidFill>
                  <a:schemeClr val="tx1"/>
                </a:solidFill>
              </a:rPr>
              <a:t>rd</a:t>
            </a:r>
            <a:r>
              <a:rPr lang="en-GB" sz="1800" dirty="0">
                <a:ln w="0"/>
                <a:solidFill>
                  <a:schemeClr val="tx1"/>
                </a:solidFill>
              </a:rPr>
              <a:t> degree burn)</a:t>
            </a:r>
          </a:p>
        </p:txBody>
      </p:sp>
      <p:sp>
        <p:nvSpPr>
          <p:cNvPr id="5" name="Content Placeholder 5"/>
          <p:cNvSpPr txBox="1">
            <a:spLocks/>
          </p:cNvSpPr>
          <p:nvPr/>
        </p:nvSpPr>
        <p:spPr>
          <a:xfrm>
            <a:off x="1097280" y="2426567"/>
            <a:ext cx="1805618" cy="2511380"/>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chemeClr val="tx1"/>
                </a:solidFill>
              </a:rPr>
              <a:t>Causes</a:t>
            </a:r>
          </a:p>
          <a:p>
            <a:pPr>
              <a:buClrTx/>
              <a:buFont typeface="Wingdings" panose="05000000000000000000" pitchFamily="2" charset="2"/>
              <a:buChar char="§"/>
            </a:pPr>
            <a:r>
              <a:rPr lang="en-GB" sz="1800" dirty="0">
                <a:solidFill>
                  <a:schemeClr val="tx1"/>
                </a:solidFill>
              </a:rPr>
              <a:t>  Dry heat</a:t>
            </a:r>
          </a:p>
          <a:p>
            <a:pPr>
              <a:buClrTx/>
              <a:buFont typeface="Wingdings" panose="05000000000000000000" pitchFamily="2" charset="2"/>
              <a:buChar char="§"/>
            </a:pPr>
            <a:r>
              <a:rPr lang="en-GB" sz="1800" dirty="0">
                <a:solidFill>
                  <a:schemeClr val="tx1"/>
                </a:solidFill>
              </a:rPr>
              <a:t>  Electricity</a:t>
            </a:r>
          </a:p>
          <a:p>
            <a:pPr>
              <a:buClrTx/>
              <a:buFont typeface="Wingdings" panose="05000000000000000000" pitchFamily="2" charset="2"/>
              <a:buChar char="§"/>
            </a:pPr>
            <a:r>
              <a:rPr lang="en-GB" sz="1800" dirty="0">
                <a:solidFill>
                  <a:schemeClr val="tx1"/>
                </a:solidFill>
              </a:rPr>
              <a:t>  Chemicals</a:t>
            </a:r>
          </a:p>
          <a:p>
            <a:pPr>
              <a:buClrTx/>
              <a:buFont typeface="Wingdings" panose="05000000000000000000" pitchFamily="2" charset="2"/>
              <a:buChar char="§"/>
            </a:pPr>
            <a:r>
              <a:rPr lang="en-GB" sz="1800" dirty="0">
                <a:solidFill>
                  <a:schemeClr val="tx1"/>
                </a:solidFill>
              </a:rPr>
              <a:t>  Extreme cold</a:t>
            </a:r>
          </a:p>
          <a:p>
            <a:pPr>
              <a:buClrTx/>
              <a:buFont typeface="Wingdings" panose="05000000000000000000" pitchFamily="2" charset="2"/>
              <a:buChar char="§"/>
            </a:pPr>
            <a:r>
              <a:rPr lang="en-GB" sz="1800" dirty="0">
                <a:solidFill>
                  <a:schemeClr val="tx1"/>
                </a:solidFill>
              </a:rPr>
              <a:t>  Radiation</a:t>
            </a:r>
          </a:p>
        </p:txBody>
      </p:sp>
      <p:pic>
        <p:nvPicPr>
          <p:cNvPr id="11266" name="Picture 2" descr="https://upload.wikimedia.org/wikipedia/commons/thumb/9/93/Burn_Degree_Diagram.svg/2000px-Burn_Degree_Diagram.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46600" y="2318197"/>
            <a:ext cx="2298521" cy="3938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8264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Burns and Scalds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Superficial Burn (1</a:t>
            </a:r>
            <a:r>
              <a:rPr lang="en-GB" sz="2400" b="1" baseline="30000" dirty="0">
                <a:ln w="0"/>
                <a:solidFill>
                  <a:srgbClr val="3A79BD"/>
                </a:solidFill>
              </a:rPr>
              <a:t>st</a:t>
            </a:r>
            <a:r>
              <a:rPr lang="en-GB" sz="2400" b="1" dirty="0">
                <a:ln w="0"/>
                <a:solidFill>
                  <a:srgbClr val="3A79BD"/>
                </a:solidFill>
              </a:rPr>
              <a:t> Degree Burn)</a:t>
            </a:r>
            <a:endParaRPr lang="en-GB" sz="1800" dirty="0">
              <a:ln w="0"/>
              <a:solidFill>
                <a:srgbClr val="3A79BD"/>
              </a:solidFill>
            </a:endParaRPr>
          </a:p>
          <a:p>
            <a:pPr marL="0" indent="0">
              <a:buNone/>
            </a:pPr>
            <a:r>
              <a:rPr lang="en-GB" sz="1800" dirty="0">
                <a:ln w="0"/>
                <a:solidFill>
                  <a:schemeClr val="tx1"/>
                </a:solidFill>
              </a:rPr>
              <a:t>A superficial burn is where the topmost layer of  skin has been burnt.  A superficial burn is extremely painful as the nerve endings are sensitive</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at the site of the injury</a:t>
            </a:r>
          </a:p>
          <a:p>
            <a:pPr>
              <a:buClr>
                <a:srgbClr val="C00000"/>
              </a:buClr>
              <a:buFont typeface="Wingdings" panose="05000000000000000000" pitchFamily="2" charset="2"/>
              <a:buChar char="§"/>
            </a:pPr>
            <a:r>
              <a:rPr lang="en-GB" sz="1800" dirty="0">
                <a:solidFill>
                  <a:srgbClr val="C00000"/>
                </a:solidFill>
              </a:rPr>
              <a:t>  Redness, swelling and tenderness</a:t>
            </a:r>
          </a:p>
          <a:p>
            <a:pPr>
              <a:buClr>
                <a:srgbClr val="C00000"/>
              </a:buClr>
              <a:buFont typeface="Wingdings" panose="05000000000000000000" pitchFamily="2" charset="2"/>
              <a:buChar char="§"/>
            </a:pPr>
            <a:r>
              <a:rPr lang="en-GB" sz="1800" dirty="0">
                <a:solidFill>
                  <a:srgbClr val="C00000"/>
                </a:solidFill>
              </a:rPr>
              <a:t>  Possible blistering</a:t>
            </a:r>
          </a:p>
        </p:txBody>
      </p:sp>
      <p:sp>
        <p:nvSpPr>
          <p:cNvPr id="5" name="Content Placeholder 5"/>
          <p:cNvSpPr txBox="1">
            <a:spLocks/>
          </p:cNvSpPr>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source of heat</a:t>
            </a:r>
          </a:p>
          <a:p>
            <a:pPr>
              <a:buClr>
                <a:srgbClr val="00B050"/>
              </a:buClr>
              <a:buFont typeface="Wingdings" panose="05000000000000000000" pitchFamily="2" charset="2"/>
              <a:buChar char="§"/>
            </a:pPr>
            <a:r>
              <a:rPr lang="en-GB" sz="1800" dirty="0">
                <a:solidFill>
                  <a:srgbClr val="00B050"/>
                </a:solidFill>
              </a:rPr>
              <a:t>  Wear appropriate personal protective equipment (e.g. gloves)</a:t>
            </a:r>
          </a:p>
          <a:p>
            <a:pPr>
              <a:buClr>
                <a:srgbClr val="00B050"/>
              </a:buClr>
              <a:buFont typeface="Wingdings" panose="05000000000000000000" pitchFamily="2" charset="2"/>
              <a:buChar char="§"/>
            </a:pPr>
            <a:r>
              <a:rPr lang="en-GB" sz="1800" dirty="0">
                <a:solidFill>
                  <a:srgbClr val="00B050"/>
                </a:solidFill>
              </a:rPr>
              <a:t>  Cool the area of the burn with water for a minimum of 10 mins</a:t>
            </a:r>
          </a:p>
          <a:p>
            <a:pPr>
              <a:buClr>
                <a:srgbClr val="00B050"/>
              </a:buClr>
              <a:buFont typeface="Wingdings" panose="05000000000000000000" pitchFamily="2" charset="2"/>
              <a:buChar char="§"/>
            </a:pPr>
            <a:r>
              <a:rPr lang="en-GB" sz="1800" dirty="0">
                <a:solidFill>
                  <a:srgbClr val="00B050"/>
                </a:solidFill>
              </a:rPr>
              <a:t>  Remove restrictive clothing and jewellery if possible</a:t>
            </a:r>
          </a:p>
          <a:p>
            <a:pPr>
              <a:buClr>
                <a:srgbClr val="00B050"/>
              </a:buClr>
              <a:buFont typeface="Wingdings" panose="05000000000000000000" pitchFamily="2" charset="2"/>
              <a:buChar char="§"/>
            </a:pPr>
            <a:r>
              <a:rPr lang="en-GB" sz="1800" dirty="0">
                <a:solidFill>
                  <a:srgbClr val="00B050"/>
                </a:solidFill>
              </a:rPr>
              <a:t>  Cover the burn with a layer of cling film if possible and seek medical advice (999/112) if the burn covers more than 5% of the bodies surface</a:t>
            </a:r>
          </a:p>
        </p:txBody>
      </p:sp>
      <p:pic>
        <p:nvPicPr>
          <p:cNvPr id="6" name="Picture 2" descr="https://upload.wikimedia.org/wikipedia/commons/thumb/9/93/Burn_Degree_Diagram.svg/2000px-Burn_Degree_Diagram.svg.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525" t="6599" r="10490" b="63413"/>
          <a:stretch/>
        </p:blipFill>
        <p:spPr bwMode="auto">
          <a:xfrm>
            <a:off x="1349315" y="4618056"/>
            <a:ext cx="2928621" cy="1791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8393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Burns and Scalds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Partial-thickness Burn (2</a:t>
            </a:r>
            <a:r>
              <a:rPr lang="en-GB" sz="2400" b="1" baseline="30000" dirty="0">
                <a:ln w="0"/>
                <a:solidFill>
                  <a:srgbClr val="3A79BD"/>
                </a:solidFill>
              </a:rPr>
              <a:t>nd</a:t>
            </a:r>
            <a:r>
              <a:rPr lang="en-GB" sz="2400" b="1" dirty="0">
                <a:ln w="0"/>
                <a:solidFill>
                  <a:srgbClr val="3A79BD"/>
                </a:solidFill>
              </a:rPr>
              <a:t> Degree Burn)</a:t>
            </a:r>
            <a:endParaRPr lang="en-GB" sz="1800" dirty="0">
              <a:ln w="0"/>
              <a:solidFill>
                <a:srgbClr val="3A79BD"/>
              </a:solidFill>
            </a:endParaRPr>
          </a:p>
          <a:p>
            <a:pPr marL="0" indent="0">
              <a:buNone/>
            </a:pPr>
            <a:r>
              <a:rPr lang="en-GB" sz="1800" dirty="0">
                <a:ln w="0"/>
                <a:solidFill>
                  <a:schemeClr val="tx1"/>
                </a:solidFill>
              </a:rPr>
              <a:t>A partial-thickness burn is where the epidermis and dermis have been burnt to varying degrees.  There is a high risk of infection and possibility of the casualty going into shock.</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Skill will appear raw and swollen</a:t>
            </a:r>
          </a:p>
          <a:p>
            <a:pPr>
              <a:buClr>
                <a:srgbClr val="C00000"/>
              </a:buClr>
              <a:buFont typeface="Wingdings" panose="05000000000000000000" pitchFamily="2" charset="2"/>
              <a:buChar char="§"/>
            </a:pPr>
            <a:r>
              <a:rPr lang="en-GB" sz="1800" dirty="0">
                <a:solidFill>
                  <a:srgbClr val="C00000"/>
                </a:solidFill>
              </a:rPr>
              <a:t>  Wound will be painful</a:t>
            </a:r>
          </a:p>
          <a:p>
            <a:pPr>
              <a:buClr>
                <a:srgbClr val="C00000"/>
              </a:buClr>
              <a:buFont typeface="Wingdings" panose="05000000000000000000" pitchFamily="2" charset="2"/>
              <a:buChar char="§"/>
            </a:pPr>
            <a:r>
              <a:rPr lang="en-GB" sz="1800" dirty="0">
                <a:solidFill>
                  <a:srgbClr val="C00000"/>
                </a:solidFill>
              </a:rPr>
              <a:t>  Blisters that emit a clear fluid maybe present</a:t>
            </a:r>
          </a:p>
        </p:txBody>
      </p:sp>
      <p:sp>
        <p:nvSpPr>
          <p:cNvPr id="5" name="Content Placeholder 5"/>
          <p:cNvSpPr txBox="1">
            <a:spLocks/>
          </p:cNvSpPr>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source of heat</a:t>
            </a:r>
          </a:p>
          <a:p>
            <a:pPr>
              <a:buClr>
                <a:srgbClr val="00B050"/>
              </a:buClr>
              <a:buFont typeface="Wingdings" panose="05000000000000000000" pitchFamily="2" charset="2"/>
              <a:buChar char="§"/>
            </a:pPr>
            <a:r>
              <a:rPr lang="en-GB" sz="1800" dirty="0">
                <a:solidFill>
                  <a:srgbClr val="00B050"/>
                </a:solidFill>
              </a:rPr>
              <a:t>  Wear appropriate personal protective equipment (e.g. gloves)</a:t>
            </a:r>
          </a:p>
          <a:p>
            <a:pPr>
              <a:buClr>
                <a:srgbClr val="00B050"/>
              </a:buClr>
              <a:buFont typeface="Wingdings" panose="05000000000000000000" pitchFamily="2" charset="2"/>
              <a:buChar char="§"/>
            </a:pPr>
            <a:r>
              <a:rPr lang="en-GB" sz="1800" dirty="0">
                <a:solidFill>
                  <a:srgbClr val="00B050"/>
                </a:solidFill>
              </a:rPr>
              <a:t>  Cool the area of the burn with water for a minimum of 10 mins</a:t>
            </a:r>
          </a:p>
          <a:p>
            <a:pPr>
              <a:buClr>
                <a:srgbClr val="00B050"/>
              </a:buClr>
              <a:buFont typeface="Wingdings" panose="05000000000000000000" pitchFamily="2" charset="2"/>
              <a:buChar char="§"/>
            </a:pPr>
            <a:r>
              <a:rPr lang="en-GB" sz="1800" dirty="0">
                <a:solidFill>
                  <a:srgbClr val="00B050"/>
                </a:solidFill>
              </a:rPr>
              <a:t>  Remove restrictive clothing and jewellery if possible</a:t>
            </a:r>
          </a:p>
          <a:p>
            <a:pPr>
              <a:buClr>
                <a:srgbClr val="00B050"/>
              </a:buClr>
              <a:buFont typeface="Wingdings" panose="05000000000000000000" pitchFamily="2" charset="2"/>
              <a:buChar char="§"/>
            </a:pPr>
            <a:r>
              <a:rPr lang="en-GB" sz="1800" dirty="0">
                <a:solidFill>
                  <a:srgbClr val="00B050"/>
                </a:solidFill>
              </a:rPr>
              <a:t>  Cover the burn with a layer of cling film if possible and seek medical assistance (999/112) if the burn covers more than 1% of the bodies surface</a:t>
            </a:r>
          </a:p>
        </p:txBody>
      </p:sp>
      <p:pic>
        <p:nvPicPr>
          <p:cNvPr id="6" name="Picture 2" descr="https://upload.wikimedia.org/wikipedia/commons/thumb/9/93/Burn_Degree_Diagram.svg/2000px-Burn_Degree_Diagram.svg.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346" t="41195" r="4802" b="31718"/>
          <a:stretch/>
        </p:blipFill>
        <p:spPr bwMode="auto">
          <a:xfrm>
            <a:off x="1454039" y="4809710"/>
            <a:ext cx="2719173" cy="1436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26685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Burns and Scalds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Full-thickness Burn (3</a:t>
            </a:r>
            <a:r>
              <a:rPr lang="en-GB" sz="2400" b="1" baseline="30000" dirty="0">
                <a:ln w="0"/>
                <a:solidFill>
                  <a:srgbClr val="3A79BD"/>
                </a:solidFill>
              </a:rPr>
              <a:t>st</a:t>
            </a:r>
            <a:r>
              <a:rPr lang="en-GB" sz="2400" b="1" dirty="0">
                <a:ln w="0"/>
                <a:solidFill>
                  <a:srgbClr val="3A79BD"/>
                </a:solidFill>
              </a:rPr>
              <a:t> Degree Burn)</a:t>
            </a:r>
            <a:endParaRPr lang="en-GB" sz="1800" dirty="0">
              <a:ln w="0"/>
              <a:solidFill>
                <a:srgbClr val="3A79BD"/>
              </a:solidFill>
            </a:endParaRPr>
          </a:p>
          <a:p>
            <a:pPr marL="0" indent="0">
              <a:buNone/>
            </a:pPr>
            <a:r>
              <a:rPr lang="en-GB" sz="1800" dirty="0">
                <a:ln w="0"/>
                <a:solidFill>
                  <a:schemeClr val="tx1"/>
                </a:solidFill>
              </a:rPr>
              <a:t>A full-thickness burn is where all layers of the dermis and even the subcutaneous layer have been damaged.  This has an very high risk if infection and shock.</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600" b="1" dirty="0">
                <a:solidFill>
                  <a:srgbClr val="C00000"/>
                </a:solidFill>
              </a:rPr>
              <a:t>  </a:t>
            </a:r>
            <a:r>
              <a:rPr lang="en-GB" sz="1400" dirty="0">
                <a:solidFill>
                  <a:srgbClr val="C00000"/>
                </a:solidFill>
              </a:rPr>
              <a:t>Injury will appear brown or black and often charred</a:t>
            </a:r>
          </a:p>
          <a:p>
            <a:pPr>
              <a:buClr>
                <a:srgbClr val="C00000"/>
              </a:buClr>
              <a:buFont typeface="Wingdings" panose="05000000000000000000" pitchFamily="2" charset="2"/>
              <a:buChar char="§"/>
            </a:pPr>
            <a:r>
              <a:rPr lang="en-GB" sz="1400" dirty="0">
                <a:solidFill>
                  <a:srgbClr val="C00000"/>
                </a:solidFill>
              </a:rPr>
              <a:t>  Dry and leathery texture</a:t>
            </a:r>
          </a:p>
          <a:p>
            <a:pPr>
              <a:buClr>
                <a:srgbClr val="C00000"/>
              </a:buClr>
              <a:buFont typeface="Wingdings" panose="05000000000000000000" pitchFamily="2" charset="2"/>
              <a:buChar char="§"/>
            </a:pPr>
            <a:r>
              <a:rPr lang="en-GB" sz="1400" dirty="0">
                <a:solidFill>
                  <a:srgbClr val="C00000"/>
                </a:solidFill>
              </a:rPr>
              <a:t>  Limited movement around the effected area</a:t>
            </a:r>
          </a:p>
          <a:p>
            <a:pPr>
              <a:buClr>
                <a:srgbClr val="C00000"/>
              </a:buClr>
              <a:buFont typeface="Wingdings" panose="05000000000000000000" pitchFamily="2" charset="2"/>
              <a:buChar char="§"/>
            </a:pPr>
            <a:r>
              <a:rPr lang="en-GB" sz="1400" dirty="0">
                <a:solidFill>
                  <a:srgbClr val="C00000"/>
                </a:solidFill>
              </a:rPr>
              <a:t>  Less pain than superficial burn as nerves have been burnt away</a:t>
            </a:r>
          </a:p>
        </p:txBody>
      </p:sp>
      <p:sp>
        <p:nvSpPr>
          <p:cNvPr id="5" name="Content Placeholder 5"/>
          <p:cNvSpPr txBox="1">
            <a:spLocks/>
          </p:cNvSpPr>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source of heat</a:t>
            </a:r>
          </a:p>
          <a:p>
            <a:pPr>
              <a:buClr>
                <a:srgbClr val="00B050"/>
              </a:buClr>
              <a:buFont typeface="Wingdings" panose="05000000000000000000" pitchFamily="2" charset="2"/>
              <a:buChar char="§"/>
            </a:pPr>
            <a:r>
              <a:rPr lang="en-GB" sz="1800" dirty="0">
                <a:solidFill>
                  <a:srgbClr val="00B050"/>
                </a:solidFill>
              </a:rPr>
              <a:t>  Wear appropriate personal protective equipment (e.g. gloves)</a:t>
            </a:r>
          </a:p>
          <a:p>
            <a:pPr>
              <a:buClr>
                <a:srgbClr val="00B050"/>
              </a:buClr>
              <a:buFont typeface="Wingdings" panose="05000000000000000000" pitchFamily="2" charset="2"/>
              <a:buChar char="§"/>
            </a:pPr>
            <a:r>
              <a:rPr lang="en-GB" sz="1800" dirty="0">
                <a:solidFill>
                  <a:srgbClr val="00B050"/>
                </a:solidFill>
              </a:rPr>
              <a:t>  Cool the area of the burn with water for a minimum of 10 mins</a:t>
            </a:r>
          </a:p>
          <a:p>
            <a:pPr>
              <a:buClr>
                <a:srgbClr val="00B050"/>
              </a:buClr>
              <a:buFont typeface="Wingdings" panose="05000000000000000000" pitchFamily="2" charset="2"/>
              <a:buChar char="§"/>
            </a:pPr>
            <a:r>
              <a:rPr lang="en-GB" sz="1800" dirty="0">
                <a:solidFill>
                  <a:srgbClr val="00B050"/>
                </a:solidFill>
              </a:rPr>
              <a:t>  Remove restrictive clothing and jewellery if possible</a:t>
            </a:r>
          </a:p>
          <a:p>
            <a:pPr>
              <a:buClr>
                <a:srgbClr val="00B050"/>
              </a:buClr>
              <a:buFont typeface="Wingdings" panose="05000000000000000000" pitchFamily="2" charset="2"/>
              <a:buChar char="§"/>
            </a:pPr>
            <a:r>
              <a:rPr lang="en-GB" sz="1800" dirty="0">
                <a:solidFill>
                  <a:srgbClr val="00B050"/>
                </a:solidFill>
              </a:rPr>
              <a:t>  Cover the burn with a layer of cling film if possible and seek medical assistance immediately (999/112)</a:t>
            </a:r>
          </a:p>
        </p:txBody>
      </p:sp>
      <p:pic>
        <p:nvPicPr>
          <p:cNvPr id="6" name="Picture 2" descr="https://upload.wikimedia.org/wikipedia/commons/thumb/9/93/Burn_Degree_Diagram.svg/2000px-Burn_Degree_Diagram.svg.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420" t="68166" r="8280" b="1522"/>
          <a:stretch/>
        </p:blipFill>
        <p:spPr bwMode="auto">
          <a:xfrm>
            <a:off x="1660465" y="5037795"/>
            <a:ext cx="2306321" cy="1372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23905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27281882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Poisoning</a:t>
            </a:r>
          </a:p>
        </p:txBody>
      </p:sp>
      <p:sp>
        <p:nvSpPr>
          <p:cNvPr id="5" name="Subtitle 4"/>
          <p:cNvSpPr>
            <a:spLocks noGrp="1"/>
          </p:cNvSpPr>
          <p:nvPr>
            <p:ph type="body" idx="1"/>
          </p:nvPr>
        </p:nvSpPr>
        <p:spPr/>
        <p:txBody>
          <a:bodyPr/>
          <a:lstStyle/>
          <a:p>
            <a:r>
              <a:rPr lang="en-GB" dirty="0"/>
              <a:t>Section 14</a:t>
            </a:r>
          </a:p>
        </p:txBody>
      </p:sp>
    </p:spTree>
    <p:extLst>
      <p:ext uri="{BB962C8B-B14F-4D97-AF65-F5344CB8AC3E}">
        <p14:creationId xmlns:p14="http://schemas.microsoft.com/office/powerpoint/2010/main" val="11406954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Poisoning</a:t>
            </a:r>
          </a:p>
        </p:txBody>
      </p:sp>
      <p:sp>
        <p:nvSpPr>
          <p:cNvPr id="8" name="Content Placeholder 7"/>
          <p:cNvSpPr>
            <a:spLocks noGrp="1"/>
          </p:cNvSpPr>
          <p:nvPr>
            <p:ph idx="1"/>
          </p:nvPr>
        </p:nvSpPr>
        <p:spPr>
          <a:xfrm>
            <a:off x="1097280" y="1737364"/>
            <a:ext cx="10058400" cy="1044474"/>
          </a:xfrm>
        </p:spPr>
        <p:txBody>
          <a:bodyPr>
            <a:normAutofit/>
          </a:bodyPr>
          <a:lstStyle/>
          <a:p>
            <a:pPr marL="0" indent="0">
              <a:buNone/>
            </a:pPr>
            <a:r>
              <a:rPr lang="en-GB" sz="2400" b="1" dirty="0">
                <a:ln w="0"/>
                <a:solidFill>
                  <a:srgbClr val="0070C0"/>
                </a:solidFill>
              </a:rPr>
              <a:t>Poison</a:t>
            </a:r>
          </a:p>
          <a:p>
            <a:pPr marL="0" indent="0">
              <a:buNone/>
            </a:pPr>
            <a:r>
              <a:rPr lang="en-GB" sz="1800" dirty="0">
                <a:ln w="0"/>
                <a:solidFill>
                  <a:schemeClr val="tx1"/>
                </a:solidFill>
              </a:rPr>
              <a:t>A poison is a foreign substance that enters the body by means of </a:t>
            </a:r>
            <a:r>
              <a:rPr lang="en-GB" sz="1800" b="1" dirty="0">
                <a:ln w="0"/>
                <a:solidFill>
                  <a:schemeClr val="tx1"/>
                </a:solidFill>
              </a:rPr>
              <a:t>ingestion inhalation</a:t>
            </a:r>
            <a:r>
              <a:rPr lang="en-GB" sz="1800" dirty="0">
                <a:ln w="0"/>
                <a:solidFill>
                  <a:schemeClr val="tx1"/>
                </a:solidFill>
              </a:rPr>
              <a:t>, </a:t>
            </a:r>
            <a:r>
              <a:rPr lang="en-GB" sz="1800" b="1" dirty="0">
                <a:ln w="0"/>
                <a:solidFill>
                  <a:schemeClr val="tx1"/>
                </a:solidFill>
              </a:rPr>
              <a:t>absorption</a:t>
            </a:r>
            <a:r>
              <a:rPr lang="en-GB" sz="1800" dirty="0">
                <a:ln w="0"/>
                <a:solidFill>
                  <a:schemeClr val="tx1"/>
                </a:solidFill>
              </a:rPr>
              <a:t> or </a:t>
            </a:r>
            <a:r>
              <a:rPr lang="en-GB" sz="1800" b="1" dirty="0">
                <a:ln w="0"/>
                <a:solidFill>
                  <a:schemeClr val="tx1"/>
                </a:solidFill>
              </a:rPr>
              <a:t>injection</a:t>
            </a:r>
            <a:r>
              <a:rPr lang="en-GB" sz="1800" dirty="0">
                <a:ln w="0"/>
                <a:solidFill>
                  <a:schemeClr val="tx1"/>
                </a:solidFill>
              </a:rPr>
              <a:t> which will interfere the normal bodies function.</a:t>
            </a:r>
          </a:p>
        </p:txBody>
      </p:sp>
      <p:sp>
        <p:nvSpPr>
          <p:cNvPr id="4" name="Content Placeholder 4"/>
          <p:cNvSpPr txBox="1"/>
          <p:nvPr/>
        </p:nvSpPr>
        <p:spPr>
          <a:xfrm>
            <a:off x="1097280" y="2781837"/>
            <a:ext cx="3899722" cy="3168202"/>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Pains in the stomach</a:t>
            </a:r>
          </a:p>
          <a:p>
            <a:pPr>
              <a:buClr>
                <a:srgbClr val="C00000"/>
              </a:buClr>
              <a:buFont typeface="Wingdings" panose="05000000000000000000" pitchFamily="2" charset="2"/>
              <a:buChar char="§"/>
            </a:pPr>
            <a:r>
              <a:rPr lang="en-GB" sz="1800" dirty="0">
                <a:solidFill>
                  <a:srgbClr val="C00000"/>
                </a:solidFill>
              </a:rPr>
              <a:t>  Impaired vision</a:t>
            </a:r>
          </a:p>
          <a:p>
            <a:pPr>
              <a:buClr>
                <a:srgbClr val="C00000"/>
              </a:buClr>
              <a:buFont typeface="Wingdings" panose="05000000000000000000" pitchFamily="2" charset="2"/>
              <a:buChar char="§"/>
            </a:pPr>
            <a:r>
              <a:rPr lang="en-GB" sz="1800" dirty="0">
                <a:solidFill>
                  <a:srgbClr val="C00000"/>
                </a:solidFill>
              </a:rPr>
              <a:t>  Increased/decreased heart rate</a:t>
            </a:r>
          </a:p>
          <a:p>
            <a:pPr>
              <a:buClr>
                <a:srgbClr val="C00000"/>
              </a:buClr>
              <a:buFont typeface="Wingdings" panose="05000000000000000000" pitchFamily="2" charset="2"/>
              <a:buChar char="§"/>
            </a:pPr>
            <a:r>
              <a:rPr lang="en-GB" sz="1800" dirty="0">
                <a:solidFill>
                  <a:srgbClr val="C00000"/>
                </a:solidFill>
              </a:rPr>
              <a:t>  Smell of fumes or chemicals</a:t>
            </a:r>
          </a:p>
          <a:p>
            <a:pPr>
              <a:buClr>
                <a:srgbClr val="C00000"/>
              </a:buClr>
              <a:buFont typeface="Wingdings" panose="05000000000000000000" pitchFamily="2" charset="2"/>
              <a:buChar char="§"/>
            </a:pPr>
            <a:r>
              <a:rPr lang="en-GB" sz="1800" dirty="0">
                <a:solidFill>
                  <a:srgbClr val="C00000"/>
                </a:solidFill>
              </a:rPr>
              <a:t>  Burns and rashes</a:t>
            </a:r>
          </a:p>
          <a:p>
            <a:pPr>
              <a:buClr>
                <a:srgbClr val="C00000"/>
              </a:buClr>
              <a:buFont typeface="Wingdings" panose="05000000000000000000" pitchFamily="2" charset="2"/>
              <a:buChar char="§"/>
            </a:pPr>
            <a:r>
              <a:rPr lang="en-GB" sz="1800" dirty="0">
                <a:solidFill>
                  <a:srgbClr val="C00000"/>
                </a:solidFill>
              </a:rPr>
              <a:t>  Nausea and vomiting</a:t>
            </a:r>
          </a:p>
          <a:p>
            <a:pPr>
              <a:buClr>
                <a:srgbClr val="C00000"/>
              </a:buClr>
              <a:buFont typeface="Wingdings" panose="05000000000000000000" pitchFamily="2" charset="2"/>
              <a:buChar char="§"/>
            </a:pPr>
            <a:r>
              <a:rPr lang="en-GB" sz="1800" dirty="0">
                <a:solidFill>
                  <a:srgbClr val="C00000"/>
                </a:solidFill>
              </a:rPr>
              <a:t>  Difficulty in breathing</a:t>
            </a:r>
          </a:p>
        </p:txBody>
      </p:sp>
      <p:sp>
        <p:nvSpPr>
          <p:cNvPr id="5" name="Content Placeholder 5"/>
          <p:cNvSpPr txBox="1"/>
          <p:nvPr/>
        </p:nvSpPr>
        <p:spPr>
          <a:xfrm>
            <a:off x="4997003" y="2781836"/>
            <a:ext cx="6158677" cy="3541690"/>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Call for ambulance (999/112)</a:t>
            </a:r>
          </a:p>
          <a:p>
            <a:pPr>
              <a:buClr>
                <a:srgbClr val="00B050"/>
              </a:buClr>
              <a:buFont typeface="Wingdings" panose="05000000000000000000" pitchFamily="2" charset="2"/>
              <a:buChar char="§"/>
            </a:pPr>
            <a:r>
              <a:rPr lang="en-GB" sz="1800" dirty="0">
                <a:solidFill>
                  <a:srgbClr val="00B050"/>
                </a:solidFill>
              </a:rPr>
              <a:t>  Ensure the scene is safe</a:t>
            </a:r>
          </a:p>
          <a:p>
            <a:pPr>
              <a:buClr>
                <a:srgbClr val="00B050"/>
              </a:buClr>
              <a:buFont typeface="Wingdings" panose="05000000000000000000" pitchFamily="2" charset="2"/>
              <a:buChar char="§"/>
            </a:pPr>
            <a:r>
              <a:rPr lang="en-GB" sz="1800" dirty="0">
                <a:solidFill>
                  <a:srgbClr val="00B050"/>
                </a:solidFill>
              </a:rPr>
              <a:t>  Remove the cause or remove the casualty from the scene</a:t>
            </a:r>
          </a:p>
          <a:p>
            <a:pPr>
              <a:buClr>
                <a:srgbClr val="00B050"/>
              </a:buClr>
              <a:buFont typeface="Wingdings" panose="05000000000000000000" pitchFamily="2" charset="2"/>
              <a:buChar char="§"/>
            </a:pPr>
            <a:r>
              <a:rPr lang="en-GB" sz="1800" dirty="0">
                <a:solidFill>
                  <a:srgbClr val="00B050"/>
                </a:solidFill>
              </a:rPr>
              <a:t>  Identify the poison if possible and provide the source to the ambulance crew when they arrive</a:t>
            </a:r>
          </a:p>
          <a:p>
            <a:pPr>
              <a:buClr>
                <a:srgbClr val="00B050"/>
              </a:buClr>
              <a:buFont typeface="Wingdings" panose="05000000000000000000" pitchFamily="2" charset="2"/>
              <a:buChar char="§"/>
            </a:pPr>
            <a:r>
              <a:rPr lang="en-GB" sz="1800" dirty="0">
                <a:solidFill>
                  <a:srgbClr val="00B050"/>
                </a:solidFill>
              </a:rPr>
              <a:t>  Be prepared to carry out basic life support</a:t>
            </a:r>
          </a:p>
        </p:txBody>
      </p:sp>
    </p:spTree>
    <p:extLst>
      <p:ext uri="{BB962C8B-B14F-4D97-AF65-F5344CB8AC3E}">
        <p14:creationId xmlns:p14="http://schemas.microsoft.com/office/powerpoint/2010/main" val="35364977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Bites and Stings</a:t>
            </a:r>
          </a:p>
        </p:txBody>
      </p:sp>
      <p:sp>
        <p:nvSpPr>
          <p:cNvPr id="5" name="Subtitle 4"/>
          <p:cNvSpPr>
            <a:spLocks noGrp="1"/>
          </p:cNvSpPr>
          <p:nvPr>
            <p:ph type="body" idx="1"/>
          </p:nvPr>
        </p:nvSpPr>
        <p:spPr/>
        <p:txBody>
          <a:bodyPr/>
          <a:lstStyle/>
          <a:p>
            <a:r>
              <a:rPr lang="en-GB" dirty="0"/>
              <a:t>Section 15</a:t>
            </a:r>
          </a:p>
        </p:txBody>
      </p:sp>
    </p:spTree>
    <p:extLst>
      <p:ext uri="{BB962C8B-B14F-4D97-AF65-F5344CB8AC3E}">
        <p14:creationId xmlns:p14="http://schemas.microsoft.com/office/powerpoint/2010/main" val="30593583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Bites and Stings</a:t>
            </a:r>
          </a:p>
        </p:txBody>
      </p:sp>
      <p:sp>
        <p:nvSpPr>
          <p:cNvPr id="8" name="Content Placeholder 7"/>
          <p:cNvSpPr>
            <a:spLocks noGrp="1"/>
          </p:cNvSpPr>
          <p:nvPr>
            <p:ph idx="1"/>
          </p:nvPr>
        </p:nvSpPr>
        <p:spPr>
          <a:xfrm>
            <a:off x="1097280" y="1737364"/>
            <a:ext cx="10058400" cy="4084595"/>
          </a:xfrm>
        </p:spPr>
        <p:txBody>
          <a:bodyPr>
            <a:normAutofit fontScale="92500" lnSpcReduction="10000"/>
          </a:bodyPr>
          <a:lstStyle/>
          <a:p>
            <a:pPr marL="0" indent="0">
              <a:buNone/>
            </a:pPr>
            <a:r>
              <a:rPr lang="en-GB" b="1" dirty="0">
                <a:ln w="0"/>
                <a:solidFill>
                  <a:srgbClr val="0070C0"/>
                </a:solidFill>
              </a:rPr>
              <a:t>Animal and Human Bites</a:t>
            </a:r>
          </a:p>
          <a:p>
            <a:r>
              <a:rPr lang="en-GB" sz="1900" dirty="0"/>
              <a:t>Serious animal and human bites can get infected if they're not checked and treated quickly.</a:t>
            </a:r>
          </a:p>
          <a:p>
            <a:pPr marL="0" indent="0">
              <a:buNone/>
            </a:pPr>
            <a:endParaRPr lang="en-GB" sz="900" dirty="0"/>
          </a:p>
          <a:p>
            <a:r>
              <a:rPr lang="en-GB" sz="1900" dirty="0"/>
              <a:t>Always seek medical advice if you have been bitten by an animal or person and the bite has broken the skin.</a:t>
            </a:r>
          </a:p>
          <a:p>
            <a:pPr marL="0" indent="0">
              <a:buNone/>
            </a:pPr>
            <a:endParaRPr lang="en-GB" sz="1100" dirty="0"/>
          </a:p>
          <a:p>
            <a:r>
              <a:rPr lang="en-GB" sz="1900" dirty="0"/>
              <a:t>People and animals have a lot of bacteria in their mouths, which can cause an infection if a bite breaks the skin.</a:t>
            </a:r>
          </a:p>
          <a:p>
            <a:pPr marL="0" indent="0">
              <a:buNone/>
            </a:pPr>
            <a:endParaRPr lang="en-GB" sz="900" dirty="0"/>
          </a:p>
          <a:p>
            <a:r>
              <a:rPr lang="en-GB" sz="1900" dirty="0"/>
              <a:t>These infections are rarely serious if treated quickly, but occasionally they can spread to the blood or other parts of the body.</a:t>
            </a:r>
          </a:p>
          <a:p>
            <a:pPr marL="0" indent="0">
              <a:buNone/>
            </a:pPr>
            <a:endParaRPr lang="en-GB" sz="900" dirty="0"/>
          </a:p>
          <a:p>
            <a:r>
              <a:rPr lang="en-GB" sz="1900" dirty="0"/>
              <a:t>Serious infections such as tetanus and rabies are extremely rare in the UK, but it's important to get serious bites looked at as treatment to prevent these infections may be recommended.</a:t>
            </a:r>
          </a:p>
        </p:txBody>
      </p:sp>
      <p:pic>
        <p:nvPicPr>
          <p:cNvPr id="1026" name="Picture 2" descr="Image result for cartoon angry dog">
            <a:extLst>
              <a:ext uri="{FF2B5EF4-FFF2-40B4-BE49-F238E27FC236}">
                <a16:creationId xmlns:a16="http://schemas.microsoft.com/office/drawing/2014/main" id="{6B150B10-3794-48A3-B459-0E571BA214F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28253" y="365125"/>
            <a:ext cx="2027427" cy="1733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01794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Bites and Stings</a:t>
            </a:r>
          </a:p>
        </p:txBody>
      </p:sp>
      <p:sp>
        <p:nvSpPr>
          <p:cNvPr id="8" name="Content Placeholder 7"/>
          <p:cNvSpPr>
            <a:spLocks noGrp="1"/>
          </p:cNvSpPr>
          <p:nvPr>
            <p:ph idx="1"/>
          </p:nvPr>
        </p:nvSpPr>
        <p:spPr>
          <a:xfrm>
            <a:off x="1097280" y="1737364"/>
            <a:ext cx="10058400" cy="4084595"/>
          </a:xfrm>
        </p:spPr>
        <p:txBody>
          <a:bodyPr>
            <a:normAutofit fontScale="92500" lnSpcReduction="10000"/>
          </a:bodyPr>
          <a:lstStyle/>
          <a:p>
            <a:pPr marL="0" indent="0">
              <a:buNone/>
            </a:pPr>
            <a:r>
              <a:rPr lang="en-GB" b="1" dirty="0">
                <a:ln w="0"/>
                <a:solidFill>
                  <a:srgbClr val="C00000"/>
                </a:solidFill>
              </a:rPr>
              <a:t>Treatment – Animal and Human Bites</a:t>
            </a:r>
            <a:endParaRPr lang="en-GB" sz="1900" dirty="0">
              <a:solidFill>
                <a:srgbClr val="C00000"/>
              </a:solidFill>
            </a:endParaRPr>
          </a:p>
          <a:p>
            <a:r>
              <a:rPr lang="en-GB" sz="1900" dirty="0">
                <a:solidFill>
                  <a:srgbClr val="C00000"/>
                </a:solidFill>
              </a:rPr>
              <a:t>Clean the wound immediately by running warm tap water over it for a couple of minutes – it's a good idea to do this even if the skin does not appear to be broken</a:t>
            </a:r>
          </a:p>
          <a:p>
            <a:r>
              <a:rPr lang="en-GB" sz="1900" dirty="0">
                <a:solidFill>
                  <a:srgbClr val="C00000"/>
                </a:solidFill>
              </a:rPr>
              <a:t>Remove any objects from the bite, such as teeth, hair or dirt</a:t>
            </a:r>
          </a:p>
          <a:p>
            <a:r>
              <a:rPr lang="en-GB" sz="1900" dirty="0">
                <a:solidFill>
                  <a:srgbClr val="C00000"/>
                </a:solidFill>
              </a:rPr>
              <a:t>Encourage the wound to bleed slightly by gently squeezing it, unless it's already bleeding freely</a:t>
            </a:r>
          </a:p>
          <a:p>
            <a:r>
              <a:rPr lang="en-GB" sz="1900" dirty="0">
                <a:solidFill>
                  <a:srgbClr val="C00000"/>
                </a:solidFill>
              </a:rPr>
              <a:t>If the wound is bleeding heavily, put a clean pad or sterile dressing over it and apply pressure</a:t>
            </a:r>
          </a:p>
          <a:p>
            <a:r>
              <a:rPr lang="en-GB" sz="1900" dirty="0">
                <a:solidFill>
                  <a:srgbClr val="C00000"/>
                </a:solidFill>
              </a:rPr>
              <a:t>Dry the wound and cover it with a clean dressing or plaster</a:t>
            </a:r>
          </a:p>
          <a:p>
            <a:r>
              <a:rPr lang="en-GB" sz="1900" dirty="0">
                <a:solidFill>
                  <a:srgbClr val="C00000"/>
                </a:solidFill>
              </a:rPr>
              <a:t>Take painkillers if you're in pain, such as paracetamol or ibuprofen – children under 16 years old should not take aspirin</a:t>
            </a:r>
          </a:p>
          <a:p>
            <a:r>
              <a:rPr lang="en-GB" sz="1900" dirty="0">
                <a:solidFill>
                  <a:srgbClr val="C00000"/>
                </a:solidFill>
              </a:rPr>
              <a:t>Seek medical advice, unless the wound is very minor</a:t>
            </a:r>
          </a:p>
          <a:p>
            <a:r>
              <a:rPr lang="en-GB" sz="1900" dirty="0">
                <a:solidFill>
                  <a:srgbClr val="C00000"/>
                </a:solidFill>
              </a:rPr>
              <a:t>If the bite has severed a body part like a finger or ear, wash it with tap water, wrap it in clean tissue, and store it in a plastic bag surrounded by ice so it can be transported to hospital.</a:t>
            </a:r>
          </a:p>
        </p:txBody>
      </p:sp>
      <p:pic>
        <p:nvPicPr>
          <p:cNvPr id="2050" name="Picture 2" descr="Image result for cartoon angry dog">
            <a:extLst>
              <a:ext uri="{FF2B5EF4-FFF2-40B4-BE49-F238E27FC236}">
                <a16:creationId xmlns:a16="http://schemas.microsoft.com/office/drawing/2014/main" id="{3422591B-3B70-4CBB-A182-DC85C2F61AC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91193" y="167779"/>
            <a:ext cx="1588717" cy="1975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42634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Bites and Stings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Insect Bites</a:t>
            </a:r>
            <a:endParaRPr lang="en-GB" sz="1800" dirty="0">
              <a:ln w="0"/>
              <a:solidFill>
                <a:srgbClr val="0070C0"/>
              </a:solidFill>
            </a:endParaRPr>
          </a:p>
          <a:p>
            <a:pPr marL="0" indent="0">
              <a:buNone/>
            </a:pPr>
            <a:r>
              <a:rPr lang="en-GB" sz="1800" dirty="0">
                <a:ln w="0"/>
                <a:solidFill>
                  <a:schemeClr val="tx1"/>
                </a:solidFill>
              </a:rPr>
              <a:t>Insect bites and stings are common and usually only cause minor irritation. However, some stings can be painful and trigger a serious allergic reaction.</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Skin around bite will appear red, swollen and itchy</a:t>
            </a:r>
          </a:p>
          <a:p>
            <a:pPr>
              <a:buClr>
                <a:srgbClr val="C00000"/>
              </a:buClr>
              <a:buFont typeface="Wingdings" panose="05000000000000000000" pitchFamily="2" charset="2"/>
              <a:buChar char="§"/>
            </a:pPr>
            <a:r>
              <a:rPr lang="en-GB" sz="1800" dirty="0">
                <a:solidFill>
                  <a:srgbClr val="C00000"/>
                </a:solidFill>
              </a:rPr>
              <a:t>  Severe reactions will appear as anaphylactic shock</a:t>
            </a:r>
          </a:p>
        </p:txBody>
      </p:sp>
      <p:sp>
        <p:nvSpPr>
          <p:cNvPr id="5" name="Content Placeholder 5"/>
          <p:cNvSpPr txBox="1">
            <a:spLocks/>
          </p:cNvSpPr>
          <p:nvPr/>
        </p:nvSpPr>
        <p:spPr>
          <a:xfrm>
            <a:off x="6217920" y="3096267"/>
            <a:ext cx="4937760" cy="3258357"/>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600" dirty="0">
                <a:solidFill>
                  <a:srgbClr val="00B050"/>
                </a:solidFill>
              </a:rPr>
              <a:t>  Remove the sting by scraping away using hard surface such as finger nails or credit card etc.    </a:t>
            </a:r>
            <a:r>
              <a:rPr lang="en-GB" sz="1600" b="1" dirty="0">
                <a:solidFill>
                  <a:srgbClr val="00B050"/>
                </a:solidFill>
              </a:rPr>
              <a:t>(Do not pinch or use tweezers)</a:t>
            </a:r>
          </a:p>
          <a:p>
            <a:pPr>
              <a:buClr>
                <a:srgbClr val="00B050"/>
              </a:buClr>
              <a:buFont typeface="Wingdings" panose="05000000000000000000" pitchFamily="2" charset="2"/>
              <a:buChar char="§"/>
            </a:pPr>
            <a:r>
              <a:rPr lang="en-GB" sz="1600" dirty="0">
                <a:solidFill>
                  <a:srgbClr val="00B050"/>
                </a:solidFill>
              </a:rPr>
              <a:t>  Wash the affected area with soap and water</a:t>
            </a:r>
          </a:p>
          <a:p>
            <a:pPr>
              <a:buClr>
                <a:srgbClr val="00B050"/>
              </a:buClr>
              <a:buFont typeface="Wingdings" panose="05000000000000000000" pitchFamily="2" charset="2"/>
              <a:buChar char="§"/>
            </a:pPr>
            <a:r>
              <a:rPr lang="en-GB" sz="1600" dirty="0">
                <a:solidFill>
                  <a:srgbClr val="00B050"/>
                </a:solidFill>
              </a:rPr>
              <a:t>  Place a cold compress (a flannel or cloth cooled with cold water) over the affected area to reduce swelling</a:t>
            </a:r>
          </a:p>
          <a:p>
            <a:pPr>
              <a:buClr>
                <a:srgbClr val="00B050"/>
              </a:buClr>
              <a:buFont typeface="Wingdings" panose="05000000000000000000" pitchFamily="2" charset="2"/>
              <a:buChar char="§"/>
            </a:pPr>
            <a:r>
              <a:rPr lang="en-GB" sz="1600" dirty="0">
                <a:solidFill>
                  <a:srgbClr val="00B050"/>
                </a:solidFill>
              </a:rPr>
              <a:t>  Call 999/112 if a severe reaction occurs    </a:t>
            </a:r>
          </a:p>
        </p:txBody>
      </p:sp>
      <p:pic>
        <p:nvPicPr>
          <p:cNvPr id="3074" name="Picture 2" descr="Image result for wasp">
            <a:extLst>
              <a:ext uri="{FF2B5EF4-FFF2-40B4-BE49-F238E27FC236}">
                <a16:creationId xmlns:a16="http://schemas.microsoft.com/office/drawing/2014/main" id="{6D6D1FC7-F3A1-4203-8A78-1159BA7B58C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10481" y="4232042"/>
            <a:ext cx="2028993" cy="2260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13017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Minor Injuries</a:t>
            </a:r>
          </a:p>
        </p:txBody>
      </p:sp>
      <p:sp>
        <p:nvSpPr>
          <p:cNvPr id="5" name="Subtitle 4"/>
          <p:cNvSpPr>
            <a:spLocks noGrp="1"/>
          </p:cNvSpPr>
          <p:nvPr>
            <p:ph type="body" idx="1"/>
          </p:nvPr>
        </p:nvSpPr>
        <p:spPr/>
        <p:txBody>
          <a:bodyPr/>
          <a:lstStyle/>
          <a:p>
            <a:r>
              <a:rPr lang="en-GB" dirty="0"/>
              <a:t>Section 16</a:t>
            </a:r>
          </a:p>
        </p:txBody>
      </p:sp>
    </p:spTree>
    <p:extLst>
      <p:ext uri="{BB962C8B-B14F-4D97-AF65-F5344CB8AC3E}">
        <p14:creationId xmlns:p14="http://schemas.microsoft.com/office/powerpoint/2010/main" val="11446795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Minor Cuts and Grazes</a:t>
            </a:r>
            <a:endParaRPr lang="en-GB" sz="1800" dirty="0">
              <a:ln w="0"/>
              <a:solidFill>
                <a:srgbClr val="3A79BD"/>
              </a:solidFill>
            </a:endParaRPr>
          </a:p>
          <a:p>
            <a:pPr marL="0" indent="0">
              <a:buNone/>
            </a:pPr>
            <a:r>
              <a:rPr lang="en-GB" sz="1800" dirty="0">
                <a:ln w="0"/>
                <a:solidFill>
                  <a:schemeClr val="tx1"/>
                </a:solidFill>
              </a:rPr>
              <a:t>A minor cut or graze will not bleed excessively therefore the main concern is to protect the wound from infection.</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Will not bleed excessively</a:t>
            </a:r>
          </a:p>
          <a:p>
            <a:pPr>
              <a:buClr>
                <a:srgbClr val="C00000"/>
              </a:buClr>
              <a:buFont typeface="Wingdings" panose="05000000000000000000" pitchFamily="2" charset="2"/>
              <a:buChar char="§"/>
            </a:pPr>
            <a:r>
              <a:rPr lang="en-GB" sz="1800" dirty="0">
                <a:solidFill>
                  <a:srgbClr val="C00000"/>
                </a:solidFill>
              </a:rPr>
              <a:t>  Ooze blood</a:t>
            </a:r>
          </a:p>
          <a:p>
            <a:pPr>
              <a:buClr>
                <a:srgbClr val="C00000"/>
              </a:buClr>
              <a:buFont typeface="Wingdings" panose="05000000000000000000" pitchFamily="2" charset="2"/>
              <a:buChar char="§"/>
            </a:pPr>
            <a:r>
              <a:rPr lang="en-GB" sz="1800" dirty="0">
                <a:solidFill>
                  <a:srgbClr val="C00000"/>
                </a:solidFill>
              </a:rPr>
              <a:t>  Sometimes very painful</a:t>
            </a:r>
          </a:p>
        </p:txBody>
      </p:sp>
      <p:sp>
        <p:nvSpPr>
          <p:cNvPr id="5" name="Content Placeholder 5"/>
          <p:cNvSpPr txBox="1">
            <a:spLocks/>
          </p:cNvSpPr>
          <p:nvPr/>
        </p:nvSpPr>
        <p:spPr>
          <a:xfrm>
            <a:off x="6217920" y="3096267"/>
            <a:ext cx="4937760"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Wear appropriate personal protective equipment. (e.g. nitrile gloves)</a:t>
            </a:r>
          </a:p>
          <a:p>
            <a:pPr>
              <a:buClr>
                <a:srgbClr val="00B050"/>
              </a:buClr>
              <a:buFont typeface="Wingdings" panose="05000000000000000000" pitchFamily="2" charset="2"/>
              <a:buChar char="§"/>
            </a:pPr>
            <a:r>
              <a:rPr lang="en-GB" sz="1800" dirty="0">
                <a:solidFill>
                  <a:srgbClr val="00B050"/>
                </a:solidFill>
              </a:rPr>
              <a:t>  Examine the wound for any foreign objects</a:t>
            </a:r>
          </a:p>
          <a:p>
            <a:pPr>
              <a:buClr>
                <a:srgbClr val="00B050"/>
              </a:buClr>
              <a:buFont typeface="Wingdings" panose="05000000000000000000" pitchFamily="2" charset="2"/>
              <a:buChar char="§"/>
            </a:pPr>
            <a:r>
              <a:rPr lang="en-GB" sz="1800" dirty="0">
                <a:solidFill>
                  <a:srgbClr val="00B050"/>
                </a:solidFill>
              </a:rPr>
              <a:t>  Clean the effected area with a sterile cleansing wipe</a:t>
            </a:r>
          </a:p>
          <a:p>
            <a:pPr>
              <a:buClr>
                <a:srgbClr val="00B050"/>
              </a:buClr>
              <a:buFont typeface="Wingdings" panose="05000000000000000000" pitchFamily="2" charset="2"/>
              <a:buChar char="§"/>
            </a:pPr>
            <a:r>
              <a:rPr lang="en-GB" sz="1800" dirty="0">
                <a:solidFill>
                  <a:srgbClr val="00B050"/>
                </a:solidFill>
              </a:rPr>
              <a:t>  Apply a sterile dressing to the wound</a:t>
            </a:r>
          </a:p>
        </p:txBody>
      </p:sp>
    </p:spTree>
    <p:extLst>
      <p:ext uri="{BB962C8B-B14F-4D97-AF65-F5344CB8AC3E}">
        <p14:creationId xmlns:p14="http://schemas.microsoft.com/office/powerpoint/2010/main" val="32615551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Contusion (bruises)</a:t>
            </a:r>
            <a:endParaRPr lang="en-GB" sz="1800" dirty="0">
              <a:ln w="0"/>
              <a:solidFill>
                <a:srgbClr val="3A79BD"/>
              </a:solidFill>
            </a:endParaRPr>
          </a:p>
          <a:p>
            <a:pPr marL="0" indent="0">
              <a:buNone/>
            </a:pPr>
            <a:r>
              <a:rPr lang="en-GB" sz="1800" dirty="0">
                <a:ln w="0"/>
                <a:solidFill>
                  <a:schemeClr val="tx1"/>
                </a:solidFill>
              </a:rPr>
              <a:t>A bruise will often be caused by a blunt blow or a violent movement of a joint such as during a fall.</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Swelling</a:t>
            </a:r>
          </a:p>
          <a:p>
            <a:pPr>
              <a:buClr>
                <a:srgbClr val="C00000"/>
              </a:buClr>
              <a:buFont typeface="Wingdings" panose="05000000000000000000" pitchFamily="2" charset="2"/>
              <a:buChar char="§"/>
            </a:pPr>
            <a:r>
              <a:rPr lang="en-GB" sz="1800" dirty="0">
                <a:solidFill>
                  <a:srgbClr val="C00000"/>
                </a:solidFill>
              </a:rPr>
              <a:t>  Blue, purple or black colouration</a:t>
            </a:r>
          </a:p>
          <a:p>
            <a:pPr>
              <a:buClr>
                <a:srgbClr val="C00000"/>
              </a:buClr>
              <a:buFont typeface="Wingdings" panose="05000000000000000000" pitchFamily="2" charset="2"/>
              <a:buChar char="§"/>
            </a:pPr>
            <a:r>
              <a:rPr lang="en-GB" sz="1800" dirty="0">
                <a:solidFill>
                  <a:srgbClr val="C00000"/>
                </a:solidFill>
              </a:rPr>
              <a:t>  Probable cause associated with injury (e.g. stairs)</a:t>
            </a:r>
          </a:p>
        </p:txBody>
      </p:sp>
      <p:sp>
        <p:nvSpPr>
          <p:cNvPr id="5" name="Content Placeholder 5"/>
          <p:cNvSpPr txBox="1">
            <a:spLocks/>
          </p:cNvSpPr>
          <p:nvPr/>
        </p:nvSpPr>
        <p:spPr>
          <a:xfrm>
            <a:off x="6217920" y="3096267"/>
            <a:ext cx="4937760" cy="2931045"/>
          </a:xfrm>
          <a:prstGeom prst="rect">
            <a:avLst/>
          </a:prstGeom>
        </p:spPr>
        <p:txBody>
          <a:bodyPr>
            <a:normAutofit fontScale="92500" lnSpcReduction="2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a:t>
            </a:r>
            <a:r>
              <a:rPr lang="en-GB" sz="2400" b="1" dirty="0">
                <a:solidFill>
                  <a:srgbClr val="00B050"/>
                </a:solidFill>
              </a:rPr>
              <a:t>Rest</a:t>
            </a:r>
            <a:r>
              <a:rPr lang="en-GB" sz="1800" dirty="0">
                <a:solidFill>
                  <a:srgbClr val="00B050"/>
                </a:solidFill>
              </a:rPr>
              <a:t> the area where the bruise has developed</a:t>
            </a:r>
          </a:p>
          <a:p>
            <a:pPr>
              <a:buClr>
                <a:srgbClr val="00B050"/>
              </a:buClr>
              <a:buFont typeface="Wingdings" panose="05000000000000000000" pitchFamily="2" charset="2"/>
              <a:buChar char="§"/>
            </a:pPr>
            <a:r>
              <a:rPr lang="en-GB" sz="1800" dirty="0">
                <a:solidFill>
                  <a:srgbClr val="00B050"/>
                </a:solidFill>
              </a:rPr>
              <a:t>  Apply </a:t>
            </a:r>
            <a:r>
              <a:rPr lang="en-GB" sz="2400" b="1" dirty="0">
                <a:solidFill>
                  <a:srgbClr val="00B050"/>
                </a:solidFill>
              </a:rPr>
              <a:t>Ice</a:t>
            </a:r>
          </a:p>
          <a:p>
            <a:pPr>
              <a:buClr>
                <a:srgbClr val="00B050"/>
              </a:buClr>
              <a:buFont typeface="Wingdings" panose="05000000000000000000" pitchFamily="2" charset="2"/>
              <a:buChar char="§"/>
            </a:pPr>
            <a:r>
              <a:rPr lang="en-GB" sz="1800" dirty="0">
                <a:solidFill>
                  <a:srgbClr val="00B050"/>
                </a:solidFill>
              </a:rPr>
              <a:t>  </a:t>
            </a:r>
            <a:r>
              <a:rPr lang="en-GB" sz="2400" b="1" dirty="0">
                <a:solidFill>
                  <a:srgbClr val="00B050"/>
                </a:solidFill>
              </a:rPr>
              <a:t>Compress</a:t>
            </a:r>
            <a:r>
              <a:rPr lang="en-GB" sz="1800" dirty="0">
                <a:solidFill>
                  <a:srgbClr val="00B050"/>
                </a:solidFill>
              </a:rPr>
              <a:t> the area</a:t>
            </a:r>
          </a:p>
          <a:p>
            <a:pPr>
              <a:buClr>
                <a:srgbClr val="00B050"/>
              </a:buClr>
              <a:buFont typeface="Wingdings" panose="05000000000000000000" pitchFamily="2" charset="2"/>
              <a:buChar char="§"/>
            </a:pPr>
            <a:r>
              <a:rPr lang="en-GB" sz="1800" dirty="0">
                <a:solidFill>
                  <a:srgbClr val="00B050"/>
                </a:solidFill>
              </a:rPr>
              <a:t>  </a:t>
            </a:r>
            <a:r>
              <a:rPr lang="en-GB" sz="2400" b="1" dirty="0">
                <a:solidFill>
                  <a:srgbClr val="00B050"/>
                </a:solidFill>
              </a:rPr>
              <a:t>Elevate</a:t>
            </a:r>
            <a:r>
              <a:rPr lang="en-GB" sz="1800" dirty="0">
                <a:solidFill>
                  <a:srgbClr val="00B050"/>
                </a:solidFill>
              </a:rPr>
              <a:t> if possible</a:t>
            </a:r>
          </a:p>
          <a:p>
            <a:pPr marL="0" indent="0">
              <a:buClr>
                <a:srgbClr val="00B050"/>
              </a:buClr>
              <a:buNone/>
            </a:pPr>
            <a:endParaRPr lang="en-GB" sz="1800" dirty="0">
              <a:solidFill>
                <a:srgbClr val="00B050"/>
              </a:solidFill>
            </a:endParaRPr>
          </a:p>
          <a:p>
            <a:pPr marL="0" indent="0">
              <a:buClr>
                <a:srgbClr val="00B050"/>
              </a:buClr>
              <a:buNone/>
            </a:pPr>
            <a:r>
              <a:rPr lang="en-GB" sz="4300" b="1" dirty="0">
                <a:solidFill>
                  <a:srgbClr val="FF0000"/>
                </a:solidFill>
              </a:rPr>
              <a:t>Think.. R I C E</a:t>
            </a:r>
            <a:endParaRPr lang="en-GB" sz="4800" b="1" dirty="0">
              <a:solidFill>
                <a:srgbClr val="FF0000"/>
              </a:solidFill>
            </a:endParaRPr>
          </a:p>
        </p:txBody>
      </p:sp>
    </p:spTree>
    <p:extLst>
      <p:ext uri="{BB962C8B-B14F-4D97-AF65-F5344CB8AC3E}">
        <p14:creationId xmlns:p14="http://schemas.microsoft.com/office/powerpoint/2010/main" val="211420724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1567167"/>
          </a:xfrm>
        </p:spPr>
        <p:txBody>
          <a:bodyPr>
            <a:normAutofit/>
          </a:bodyPr>
          <a:lstStyle/>
          <a:p>
            <a:pPr marL="0" indent="0">
              <a:buNone/>
            </a:pPr>
            <a:r>
              <a:rPr lang="en-GB" sz="2400" b="1" dirty="0">
                <a:ln w="0"/>
                <a:solidFill>
                  <a:srgbClr val="3A79BD"/>
                </a:solidFill>
              </a:rPr>
              <a:t>Foreign Objects</a:t>
            </a:r>
            <a:endParaRPr lang="en-GB" sz="1800" dirty="0">
              <a:ln w="0"/>
              <a:solidFill>
                <a:srgbClr val="3A79BD"/>
              </a:solidFill>
            </a:endParaRPr>
          </a:p>
          <a:p>
            <a:pPr marL="0" indent="0">
              <a:buNone/>
            </a:pPr>
            <a:r>
              <a:rPr lang="en-GB" sz="1800" dirty="0">
                <a:ln w="0"/>
                <a:solidFill>
                  <a:schemeClr val="tx1"/>
                </a:solidFill>
              </a:rPr>
              <a:t>Foreign objects can cause damage when they enter the body through wounds or orifices such as the nose or eye.  You should seek medical attention unless the injury is extremely minor (e.g. surface dirt in a graze).</a:t>
            </a:r>
          </a:p>
          <a:p>
            <a:pPr marL="0" indent="0">
              <a:buNone/>
            </a:pPr>
            <a:endParaRPr lang="en-GB" sz="1800" dirty="0">
              <a:ln w="0"/>
              <a:solidFill>
                <a:schemeClr val="tx1"/>
              </a:solidFill>
            </a:endParaRPr>
          </a:p>
        </p:txBody>
      </p:sp>
      <p:sp>
        <p:nvSpPr>
          <p:cNvPr id="4" name="Content Placeholder 5"/>
          <p:cNvSpPr txBox="1">
            <a:spLocks/>
          </p:cNvSpPr>
          <p:nvPr/>
        </p:nvSpPr>
        <p:spPr>
          <a:xfrm>
            <a:off x="1097280" y="3521271"/>
            <a:ext cx="4878517" cy="1803043"/>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Ear and nose treatment</a:t>
            </a:r>
          </a:p>
          <a:p>
            <a:pPr>
              <a:buClr>
                <a:srgbClr val="00B050"/>
              </a:buClr>
              <a:buFont typeface="Wingdings" panose="05000000000000000000" pitchFamily="2" charset="2"/>
              <a:buChar char="§"/>
            </a:pPr>
            <a:r>
              <a:rPr lang="en-GB" sz="1800" dirty="0">
                <a:solidFill>
                  <a:srgbClr val="00B050"/>
                </a:solidFill>
              </a:rPr>
              <a:t>  Do not attempt to remove the object</a:t>
            </a:r>
          </a:p>
          <a:p>
            <a:pPr>
              <a:buClr>
                <a:srgbClr val="00B050"/>
              </a:buClr>
              <a:buFont typeface="Wingdings" panose="05000000000000000000" pitchFamily="2" charset="2"/>
              <a:buChar char="§"/>
            </a:pPr>
            <a:r>
              <a:rPr lang="en-GB" sz="1800" dirty="0">
                <a:solidFill>
                  <a:srgbClr val="00B050"/>
                </a:solidFill>
              </a:rPr>
              <a:t>  Cover with a sterile dressing</a:t>
            </a:r>
          </a:p>
          <a:p>
            <a:pPr>
              <a:buClr>
                <a:srgbClr val="00B050"/>
              </a:buClr>
              <a:buFont typeface="Wingdings" panose="05000000000000000000" pitchFamily="2" charset="2"/>
              <a:buChar char="§"/>
            </a:pPr>
            <a:r>
              <a:rPr lang="en-GB" sz="1800" dirty="0">
                <a:solidFill>
                  <a:srgbClr val="00B050"/>
                </a:solidFill>
              </a:rPr>
              <a:t>  Seek medical attention (999/112) for advice</a:t>
            </a:r>
          </a:p>
        </p:txBody>
      </p:sp>
    </p:spTree>
    <p:extLst>
      <p:ext uri="{BB962C8B-B14F-4D97-AF65-F5344CB8AC3E}">
        <p14:creationId xmlns:p14="http://schemas.microsoft.com/office/powerpoint/2010/main" val="33956872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5"/>
            <a:ext cx="10058400" cy="1515652"/>
          </a:xfrm>
        </p:spPr>
        <p:txBody>
          <a:bodyPr>
            <a:normAutofit/>
          </a:bodyPr>
          <a:lstStyle/>
          <a:p>
            <a:pPr marL="0" indent="0">
              <a:buNone/>
            </a:pPr>
            <a:r>
              <a:rPr lang="en-GB" sz="2400" b="1" dirty="0">
                <a:ln w="0"/>
                <a:solidFill>
                  <a:srgbClr val="3A79BD"/>
                </a:solidFill>
              </a:rPr>
              <a:t>Splinters</a:t>
            </a:r>
            <a:endParaRPr lang="en-GB" sz="1800" dirty="0">
              <a:ln w="0"/>
              <a:solidFill>
                <a:srgbClr val="3A79BD"/>
              </a:solidFill>
            </a:endParaRPr>
          </a:p>
          <a:p>
            <a:pPr marL="0" indent="0">
              <a:buNone/>
            </a:pPr>
            <a:r>
              <a:rPr lang="en-GB" sz="1800" dirty="0">
                <a:ln w="0"/>
                <a:solidFill>
                  <a:schemeClr val="tx1"/>
                </a:solidFill>
              </a:rPr>
              <a:t>Splinters are foreign objects which are embedded into the skin, these foreign objects such as; glass, wood, plastic or metal.</a:t>
            </a:r>
          </a:p>
          <a:p>
            <a:pPr marL="0" indent="0">
              <a:buNone/>
            </a:pPr>
            <a:endParaRPr lang="en-GB" sz="1800" dirty="0">
              <a:ln w="0"/>
              <a:solidFill>
                <a:schemeClr val="tx1"/>
              </a:solidFill>
            </a:endParaRPr>
          </a:p>
        </p:txBody>
      </p:sp>
      <p:sp>
        <p:nvSpPr>
          <p:cNvPr id="4" name="Content Placeholder 5"/>
          <p:cNvSpPr txBox="1">
            <a:spLocks/>
          </p:cNvSpPr>
          <p:nvPr/>
        </p:nvSpPr>
        <p:spPr>
          <a:xfrm>
            <a:off x="1097280" y="3118106"/>
            <a:ext cx="10058400" cy="3039413"/>
          </a:xfrm>
          <a:prstGeom prst="rect">
            <a:avLst/>
          </a:prstGeom>
        </p:spPr>
        <p:txBody>
          <a:bodyPr>
            <a:normAutofit fontScale="92500" lnSpcReduction="2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sz="2200" b="1" dirty="0">
                <a:solidFill>
                  <a:srgbClr val="00B050"/>
                </a:solidFill>
              </a:rPr>
              <a:t>Treatment</a:t>
            </a:r>
          </a:p>
          <a:p>
            <a:pPr>
              <a:buClr>
                <a:srgbClr val="00B050"/>
              </a:buClr>
              <a:buFont typeface="Wingdings" panose="05000000000000000000" pitchFamily="2" charset="2"/>
              <a:buChar char="§"/>
            </a:pPr>
            <a:r>
              <a:rPr lang="en-GB" sz="1900" dirty="0">
                <a:solidFill>
                  <a:srgbClr val="00B050"/>
                </a:solidFill>
              </a:rPr>
              <a:t>  Wear appropriate P.P.E. (nitrile gloves)</a:t>
            </a:r>
          </a:p>
          <a:p>
            <a:pPr>
              <a:buClr>
                <a:srgbClr val="00B050"/>
              </a:buClr>
              <a:buFont typeface="Wingdings" panose="05000000000000000000" pitchFamily="2" charset="2"/>
              <a:buChar char="§"/>
            </a:pPr>
            <a:r>
              <a:rPr lang="en-GB" sz="1900" dirty="0">
                <a:solidFill>
                  <a:srgbClr val="00B050"/>
                </a:solidFill>
              </a:rPr>
              <a:t>  Examine the object to see if it is possible to remove</a:t>
            </a:r>
          </a:p>
          <a:p>
            <a:pPr>
              <a:buClr>
                <a:srgbClr val="00B050"/>
              </a:buClr>
              <a:buFont typeface="Wingdings" panose="05000000000000000000" pitchFamily="2" charset="2"/>
              <a:buChar char="§"/>
            </a:pPr>
            <a:r>
              <a:rPr lang="en-GB" sz="1900" dirty="0">
                <a:solidFill>
                  <a:srgbClr val="00B050"/>
                </a:solidFill>
              </a:rPr>
              <a:t>  If possible draw the splinter out in the same direction as the entry route</a:t>
            </a:r>
          </a:p>
          <a:p>
            <a:pPr>
              <a:buClr>
                <a:srgbClr val="00B050"/>
              </a:buClr>
              <a:buFont typeface="Wingdings" panose="05000000000000000000" pitchFamily="2" charset="2"/>
              <a:buChar char="§"/>
            </a:pPr>
            <a:r>
              <a:rPr lang="en-GB" sz="1900" dirty="0">
                <a:solidFill>
                  <a:srgbClr val="00B050"/>
                </a:solidFill>
              </a:rPr>
              <a:t>  If the splinter is removed, clean the surrounding area using antiseptic wipe and cover using a sterile dressing</a:t>
            </a:r>
            <a:endParaRPr lang="en-GB" sz="1800" dirty="0">
              <a:solidFill>
                <a:srgbClr val="00B050"/>
              </a:solidFill>
            </a:endParaRPr>
          </a:p>
          <a:p>
            <a:pPr marL="0" indent="0">
              <a:buClr>
                <a:srgbClr val="00B050"/>
              </a:buClr>
              <a:buNone/>
            </a:pPr>
            <a:endParaRPr lang="en-GB" sz="1800" dirty="0">
              <a:solidFill>
                <a:srgbClr val="00B050"/>
              </a:solidFill>
            </a:endParaRPr>
          </a:p>
          <a:p>
            <a:pPr marL="0" indent="0">
              <a:buClr>
                <a:srgbClr val="00B050"/>
              </a:buClr>
              <a:buNone/>
            </a:pPr>
            <a:r>
              <a:rPr lang="en-GB" sz="1900" b="1" dirty="0">
                <a:solidFill>
                  <a:srgbClr val="00B050"/>
                </a:solidFill>
              </a:rPr>
              <a:t>If the object can not be removed, cover using a sterile dressing and advice casualty to </a:t>
            </a:r>
          </a:p>
          <a:p>
            <a:pPr marL="0" indent="0">
              <a:buClr>
                <a:srgbClr val="00B050"/>
              </a:buClr>
              <a:buNone/>
            </a:pPr>
            <a:r>
              <a:rPr lang="en-GB" sz="1900" b="1" dirty="0">
                <a:solidFill>
                  <a:srgbClr val="00B050"/>
                </a:solidFill>
              </a:rPr>
              <a:t>seek medical assistance.</a:t>
            </a:r>
          </a:p>
          <a:p>
            <a:pPr marL="0" indent="0">
              <a:buClr>
                <a:srgbClr val="00B050"/>
              </a:buClr>
              <a:buNone/>
            </a:pPr>
            <a:endParaRPr lang="en-GB" sz="1800" dirty="0">
              <a:solidFill>
                <a:srgbClr val="00B050"/>
              </a:solidFill>
            </a:endParaRPr>
          </a:p>
        </p:txBody>
      </p:sp>
    </p:spTree>
    <p:extLst>
      <p:ext uri="{BB962C8B-B14F-4D97-AF65-F5344CB8AC3E}">
        <p14:creationId xmlns:p14="http://schemas.microsoft.com/office/powerpoint/2010/main" val="1694891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Nose Bleed</a:t>
            </a:r>
            <a:endParaRPr lang="en-GB" sz="1800" dirty="0">
              <a:ln w="0"/>
              <a:solidFill>
                <a:srgbClr val="0070C0"/>
              </a:solidFill>
            </a:endParaRPr>
          </a:p>
          <a:p>
            <a:pPr marL="0" indent="0">
              <a:buNone/>
            </a:pPr>
            <a:r>
              <a:rPr lang="en-GB" sz="1800" dirty="0">
                <a:ln w="0"/>
                <a:solidFill>
                  <a:schemeClr val="tx1"/>
                </a:solidFill>
              </a:rPr>
              <a:t>Nosebleeds can be frightening, but they aren't usually a sign of anything serious and can often be treated at home or school.</a:t>
            </a:r>
          </a:p>
        </p:txBody>
      </p:sp>
      <p:sp>
        <p:nvSpPr>
          <p:cNvPr id="5" name="Content Placeholder 5"/>
          <p:cNvSpPr txBox="1">
            <a:spLocks/>
          </p:cNvSpPr>
          <p:nvPr/>
        </p:nvSpPr>
        <p:spPr>
          <a:xfrm>
            <a:off x="1097280" y="2962140"/>
            <a:ext cx="10058400" cy="2931045"/>
          </a:xfrm>
          <a:prstGeom prst="rect">
            <a:avLst/>
          </a:prstGeom>
        </p:spPr>
        <p:txBody>
          <a:bodyPr>
            <a:normAutofit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Sit down and firmly pinch the soft part of your nose, just above your nostrils, for at least 10-15 minutes</a:t>
            </a:r>
          </a:p>
          <a:p>
            <a:pPr>
              <a:buClr>
                <a:srgbClr val="00B050"/>
              </a:buClr>
              <a:buFont typeface="Wingdings" panose="05000000000000000000" pitchFamily="2" charset="2"/>
              <a:buChar char="§"/>
            </a:pPr>
            <a:r>
              <a:rPr lang="en-GB" sz="1800" dirty="0">
                <a:solidFill>
                  <a:srgbClr val="00B050"/>
                </a:solidFill>
              </a:rPr>
              <a:t>  Lean forward and breathe through your mouth.</a:t>
            </a:r>
          </a:p>
          <a:p>
            <a:pPr>
              <a:buClr>
                <a:srgbClr val="00B050"/>
              </a:buClr>
              <a:buFont typeface="Wingdings" panose="05000000000000000000" pitchFamily="2" charset="2"/>
              <a:buChar char="§"/>
            </a:pPr>
            <a:r>
              <a:rPr lang="en-GB" sz="1800" dirty="0">
                <a:solidFill>
                  <a:srgbClr val="00B050"/>
                </a:solidFill>
              </a:rPr>
              <a:t>  Stay upright, rather than lying down, as this reduces the blood pressure in the blood vessels of your nose and will discourage further bleeding  </a:t>
            </a:r>
          </a:p>
          <a:p>
            <a:pPr>
              <a:buClr>
                <a:srgbClr val="00B050"/>
              </a:buClr>
              <a:buFont typeface="Wingdings" panose="05000000000000000000" pitchFamily="2" charset="2"/>
              <a:buChar char="§"/>
            </a:pPr>
            <a:r>
              <a:rPr lang="en-GB" sz="1800" dirty="0">
                <a:solidFill>
                  <a:srgbClr val="00B050"/>
                </a:solidFill>
              </a:rPr>
              <a:t>  Call 999/112: </a:t>
            </a:r>
          </a:p>
          <a:p>
            <a:pPr lvl="1">
              <a:buClr>
                <a:srgbClr val="00B050"/>
              </a:buClr>
              <a:buFont typeface="Wingdings" panose="05000000000000000000" pitchFamily="2" charset="2"/>
              <a:buChar char="§"/>
            </a:pPr>
            <a:r>
              <a:rPr lang="en-GB" sz="1600" dirty="0">
                <a:solidFill>
                  <a:srgbClr val="00B050"/>
                </a:solidFill>
              </a:rPr>
              <a:t>If the bleeding continues for longer than 20 minutes or the bleeding is heavy and the casualty lost a lot of blood</a:t>
            </a:r>
          </a:p>
          <a:p>
            <a:pPr lvl="1">
              <a:buClr>
                <a:srgbClr val="00B050"/>
              </a:buClr>
              <a:buFont typeface="Wingdings" panose="05000000000000000000" pitchFamily="2" charset="2"/>
              <a:buChar char="§"/>
            </a:pPr>
            <a:r>
              <a:rPr lang="en-GB" sz="1600" dirty="0">
                <a:solidFill>
                  <a:srgbClr val="00B050"/>
                </a:solidFill>
              </a:rPr>
              <a:t>If the casualty has difficulty breathing</a:t>
            </a:r>
          </a:p>
          <a:p>
            <a:pPr lvl="1">
              <a:buClr>
                <a:srgbClr val="00B050"/>
              </a:buClr>
              <a:buFont typeface="Wingdings" panose="05000000000000000000" pitchFamily="2" charset="2"/>
              <a:buChar char="§"/>
            </a:pPr>
            <a:r>
              <a:rPr lang="en-GB" sz="1600" dirty="0">
                <a:solidFill>
                  <a:srgbClr val="00B050"/>
                </a:solidFill>
              </a:rPr>
              <a:t>If the casualty has swallowed a large amount of blood that makes them vomit</a:t>
            </a:r>
          </a:p>
        </p:txBody>
      </p:sp>
    </p:spTree>
    <p:extLst>
      <p:ext uri="{BB962C8B-B14F-4D97-AF65-F5344CB8AC3E}">
        <p14:creationId xmlns:p14="http://schemas.microsoft.com/office/powerpoint/2010/main" val="35601978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Reporting of Injuries, Illnesses and Emergencies</a:t>
            </a:r>
          </a:p>
        </p:txBody>
      </p:sp>
      <p:sp>
        <p:nvSpPr>
          <p:cNvPr id="5" name="Subtitle 4"/>
          <p:cNvSpPr>
            <a:spLocks noGrp="1"/>
          </p:cNvSpPr>
          <p:nvPr>
            <p:ph type="body" idx="1"/>
          </p:nvPr>
        </p:nvSpPr>
        <p:spPr/>
        <p:txBody>
          <a:bodyPr/>
          <a:lstStyle/>
          <a:p>
            <a:r>
              <a:rPr lang="en-GB" dirty="0"/>
              <a:t>Section 17</a:t>
            </a:r>
          </a:p>
        </p:txBody>
      </p:sp>
    </p:spTree>
    <p:extLst>
      <p:ext uri="{BB962C8B-B14F-4D97-AF65-F5344CB8AC3E}">
        <p14:creationId xmlns:p14="http://schemas.microsoft.com/office/powerpoint/2010/main" val="1460608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Reporting of Injuries, Illnesses and Emergencies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Gathering Patient Information</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Whilst communicating with the casualty it is important to gather as much information about them and the situation as possible, this will help you the first aider as well as the emergency services when they arrive.</a:t>
            </a:r>
          </a:p>
          <a:p>
            <a:pPr marL="0" indent="0">
              <a:buNone/>
            </a:pPr>
            <a:endParaRPr lang="en-GB" sz="1800" dirty="0">
              <a:ln w="0"/>
              <a:solidFill>
                <a:schemeClr val="tx1"/>
              </a:solidFill>
            </a:endParaRPr>
          </a:p>
          <a:p>
            <a:pPr marL="0" indent="0">
              <a:buNone/>
            </a:pPr>
            <a:r>
              <a:rPr lang="en-GB" sz="1800" dirty="0">
                <a:ln w="0"/>
                <a:solidFill>
                  <a:schemeClr val="tx1"/>
                </a:solidFill>
              </a:rPr>
              <a:t>The best way to gather information is to look at the casualties:</a:t>
            </a:r>
          </a:p>
          <a:p>
            <a:pPr>
              <a:buFont typeface="Wingdings" panose="05000000000000000000" pitchFamily="2" charset="2"/>
              <a:buChar char="§"/>
            </a:pPr>
            <a:r>
              <a:rPr lang="en-GB" sz="1800" b="1" dirty="0">
                <a:ln w="0"/>
                <a:solidFill>
                  <a:schemeClr val="tx1"/>
                </a:solidFill>
              </a:rPr>
              <a:t>History</a:t>
            </a:r>
            <a:r>
              <a:rPr lang="en-GB" sz="1800" dirty="0">
                <a:ln w="0"/>
                <a:solidFill>
                  <a:schemeClr val="tx1"/>
                </a:solidFill>
              </a:rPr>
              <a:t> – uncover as much information about the casualty as possible, information such as; time, location, nature of the accident, witnesses and injuries sustained.  It is also important to find out if the casualty is taking any prescribed medication and a history of similar injuries or conditions.</a:t>
            </a:r>
          </a:p>
          <a:p>
            <a:pPr>
              <a:buFont typeface="Wingdings" panose="05000000000000000000" pitchFamily="2" charset="2"/>
              <a:buChar char="§"/>
            </a:pPr>
            <a:r>
              <a:rPr lang="en-GB" sz="1800" b="1" dirty="0">
                <a:ln w="0"/>
                <a:solidFill>
                  <a:schemeClr val="tx1"/>
                </a:solidFill>
              </a:rPr>
              <a:t>Signs</a:t>
            </a:r>
            <a:r>
              <a:rPr lang="en-GB" sz="1800" dirty="0">
                <a:ln w="0"/>
                <a:solidFill>
                  <a:schemeClr val="tx1"/>
                </a:solidFill>
              </a:rPr>
              <a:t> – what you as the first aider can see, smell or hear.</a:t>
            </a:r>
          </a:p>
          <a:p>
            <a:pPr>
              <a:buFont typeface="Wingdings" panose="05000000000000000000" pitchFamily="2" charset="2"/>
              <a:buChar char="§"/>
            </a:pPr>
            <a:r>
              <a:rPr lang="en-GB" sz="1800" b="1" dirty="0">
                <a:ln w="0"/>
                <a:solidFill>
                  <a:schemeClr val="tx1"/>
                </a:solidFill>
              </a:rPr>
              <a:t>Symptoms</a:t>
            </a:r>
            <a:r>
              <a:rPr lang="en-GB" sz="1800" dirty="0">
                <a:ln w="0"/>
                <a:solidFill>
                  <a:schemeClr val="tx1"/>
                </a:solidFill>
              </a:rPr>
              <a:t> – what the casualty actually feels such as any pain or feeling nauseous or weak.</a:t>
            </a:r>
          </a:p>
        </p:txBody>
      </p:sp>
    </p:spTree>
    <p:extLst>
      <p:ext uri="{BB962C8B-B14F-4D97-AF65-F5344CB8AC3E}">
        <p14:creationId xmlns:p14="http://schemas.microsoft.com/office/powerpoint/2010/main" val="2811823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Reporting of Injuries, Illnesses and Emergencies</a:t>
            </a:r>
          </a:p>
        </p:txBody>
      </p:sp>
      <p:sp>
        <p:nvSpPr>
          <p:cNvPr id="8" name="Content Placeholder 7"/>
          <p:cNvSpPr>
            <a:spLocks noGrp="1"/>
          </p:cNvSpPr>
          <p:nvPr>
            <p:ph idx="1"/>
          </p:nvPr>
        </p:nvSpPr>
        <p:spPr>
          <a:xfrm>
            <a:off x="1097280" y="1845734"/>
            <a:ext cx="10058400" cy="4400520"/>
          </a:xfrm>
        </p:spPr>
        <p:txBody>
          <a:bodyPr numCol="2">
            <a:normAutofit/>
          </a:bodyPr>
          <a:lstStyle/>
          <a:p>
            <a:pPr marL="0" indent="0">
              <a:buNone/>
            </a:pPr>
            <a:r>
              <a:rPr lang="en-GB" sz="2400" b="1" dirty="0">
                <a:ln w="0"/>
                <a:solidFill>
                  <a:srgbClr val="0070C0"/>
                </a:solidFill>
              </a:rPr>
              <a:t>Gathering Patient Information</a:t>
            </a:r>
            <a:endParaRPr lang="en-GB" sz="1800" dirty="0">
              <a:ln w="0"/>
              <a:solidFill>
                <a:srgbClr val="0070C0"/>
              </a:solidFill>
            </a:endParaRPr>
          </a:p>
          <a:p>
            <a:pPr marL="0" indent="0">
              <a:buNone/>
            </a:pPr>
            <a:endParaRPr lang="en-GB" sz="2400" dirty="0">
              <a:ln w="0"/>
              <a:solidFill>
                <a:schemeClr val="tx1"/>
              </a:solidFill>
            </a:endParaRPr>
          </a:p>
          <a:p>
            <a:pPr marL="0" indent="0">
              <a:buNone/>
            </a:pPr>
            <a:r>
              <a:rPr lang="en-GB" sz="2800" b="1" dirty="0">
                <a:ln w="0"/>
                <a:solidFill>
                  <a:srgbClr val="FF0000"/>
                </a:solidFill>
              </a:rPr>
              <a:t>W</a:t>
            </a:r>
            <a:r>
              <a:rPr lang="en-GB" sz="1800" b="1" dirty="0">
                <a:ln w="0"/>
              </a:rPr>
              <a:t>  -  </a:t>
            </a:r>
            <a:r>
              <a:rPr lang="en-GB" sz="1600" dirty="0">
                <a:ln w="0"/>
                <a:solidFill>
                  <a:schemeClr val="tx1"/>
                </a:solidFill>
              </a:rPr>
              <a:t>What happened</a:t>
            </a:r>
          </a:p>
          <a:p>
            <a:pPr marL="0" indent="0">
              <a:buNone/>
            </a:pPr>
            <a:r>
              <a:rPr lang="en-GB" sz="2800" b="1" dirty="0">
                <a:ln w="0"/>
                <a:solidFill>
                  <a:srgbClr val="FF0000"/>
                </a:solidFill>
              </a:rPr>
              <a:t>H</a:t>
            </a:r>
            <a:r>
              <a:rPr lang="en-GB" sz="1800" b="1" dirty="0">
                <a:ln w="0"/>
              </a:rPr>
              <a:t>  -  </a:t>
            </a:r>
            <a:r>
              <a:rPr lang="en-GB" sz="1600" dirty="0">
                <a:ln w="0"/>
                <a:solidFill>
                  <a:schemeClr val="tx1"/>
                </a:solidFill>
              </a:rPr>
              <a:t>How did it happen</a:t>
            </a:r>
          </a:p>
          <a:p>
            <a:pPr marL="0" indent="0">
              <a:buNone/>
            </a:pPr>
            <a:r>
              <a:rPr lang="en-GB" sz="2800" b="1" dirty="0">
                <a:ln w="0"/>
                <a:solidFill>
                  <a:srgbClr val="FF0000"/>
                </a:solidFill>
              </a:rPr>
              <a:t>A</a:t>
            </a:r>
            <a:r>
              <a:rPr lang="en-GB" sz="1800" b="1" dirty="0">
                <a:ln w="0"/>
              </a:rPr>
              <a:t>  -  </a:t>
            </a:r>
            <a:r>
              <a:rPr lang="en-GB" sz="1600" dirty="0">
                <a:ln w="0"/>
                <a:solidFill>
                  <a:schemeClr val="tx1"/>
                </a:solidFill>
              </a:rPr>
              <a:t>Are they wearing a medical alert bracelet?</a:t>
            </a:r>
          </a:p>
          <a:p>
            <a:pPr marL="0" indent="0">
              <a:buNone/>
            </a:pPr>
            <a:r>
              <a:rPr lang="en-GB" sz="2800" b="1" dirty="0">
                <a:ln w="0"/>
                <a:solidFill>
                  <a:srgbClr val="FF0000"/>
                </a:solidFill>
              </a:rPr>
              <a:t>T</a:t>
            </a:r>
            <a:r>
              <a:rPr lang="en-GB" sz="1800" b="1" dirty="0">
                <a:ln w="0"/>
              </a:rPr>
              <a:t>  -  </a:t>
            </a:r>
            <a:r>
              <a:rPr lang="en-GB" sz="1600" dirty="0">
                <a:ln w="0"/>
                <a:solidFill>
                  <a:schemeClr val="tx1"/>
                </a:solidFill>
              </a:rPr>
              <a:t>The time of the accident/incident</a:t>
            </a:r>
          </a:p>
          <a:p>
            <a:pPr marL="0" indent="0">
              <a:buNone/>
            </a:pPr>
            <a:r>
              <a:rPr lang="en-GB" sz="2800" b="1" dirty="0">
                <a:ln w="0"/>
                <a:solidFill>
                  <a:srgbClr val="FF0000"/>
                </a:solidFill>
              </a:rPr>
              <a:t>S</a:t>
            </a:r>
            <a:r>
              <a:rPr lang="en-GB" sz="1800" b="1" dirty="0">
                <a:ln w="0"/>
              </a:rPr>
              <a:t>  -  </a:t>
            </a:r>
            <a:r>
              <a:rPr lang="en-GB" sz="1600" dirty="0">
                <a:ln w="0"/>
                <a:solidFill>
                  <a:schemeClr val="tx1"/>
                </a:solidFill>
              </a:rPr>
              <a:t>Sign of injury</a:t>
            </a: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2400" dirty="0">
              <a:ln w="0"/>
              <a:solidFill>
                <a:schemeClr val="tx1"/>
              </a:solidFill>
            </a:endParaRPr>
          </a:p>
          <a:p>
            <a:pPr marL="0" indent="0">
              <a:buNone/>
            </a:pPr>
            <a:endParaRPr lang="en-GB" sz="2400" dirty="0">
              <a:ln w="0"/>
              <a:solidFill>
                <a:schemeClr val="tx1"/>
              </a:solidFill>
            </a:endParaRPr>
          </a:p>
          <a:p>
            <a:pPr marL="0" indent="0">
              <a:buNone/>
            </a:pPr>
            <a:r>
              <a:rPr lang="en-GB" sz="2800" b="1" dirty="0">
                <a:ln w="0"/>
                <a:solidFill>
                  <a:srgbClr val="FF0000"/>
                </a:solidFill>
              </a:rPr>
              <a:t>K</a:t>
            </a:r>
            <a:r>
              <a:rPr lang="en-GB" sz="1800" b="1" dirty="0">
                <a:ln w="0"/>
              </a:rPr>
              <a:t>  -  </a:t>
            </a:r>
            <a:r>
              <a:rPr lang="en-GB" sz="1600" dirty="0">
                <a:ln w="0"/>
                <a:solidFill>
                  <a:schemeClr val="tx1"/>
                </a:solidFill>
              </a:rPr>
              <a:t>Known medication/previous injuries/allergies</a:t>
            </a:r>
          </a:p>
          <a:p>
            <a:pPr marL="0" indent="0">
              <a:buNone/>
            </a:pPr>
            <a:r>
              <a:rPr lang="en-GB" sz="2800" b="1" dirty="0">
                <a:ln w="0"/>
                <a:solidFill>
                  <a:srgbClr val="FF0000"/>
                </a:solidFill>
              </a:rPr>
              <a:t>E</a:t>
            </a:r>
            <a:r>
              <a:rPr lang="en-GB" sz="1800" b="1" dirty="0">
                <a:ln w="0"/>
              </a:rPr>
              <a:t>  -  </a:t>
            </a:r>
            <a:r>
              <a:rPr lang="en-GB" sz="1600" dirty="0">
                <a:ln w="0"/>
                <a:solidFill>
                  <a:schemeClr val="tx1"/>
                </a:solidFill>
              </a:rPr>
              <a:t>Eating time of last meal</a:t>
            </a:r>
          </a:p>
          <a:p>
            <a:pPr marL="0" indent="0">
              <a:buNone/>
            </a:pPr>
            <a:r>
              <a:rPr lang="en-GB" sz="2800" b="1" dirty="0">
                <a:ln w="0"/>
                <a:solidFill>
                  <a:srgbClr val="FF0000"/>
                </a:solidFill>
              </a:rPr>
              <a:t>Y</a:t>
            </a:r>
            <a:r>
              <a:rPr lang="en-GB" sz="1800" b="1" dirty="0">
                <a:ln w="0"/>
              </a:rPr>
              <a:t>  -  </a:t>
            </a:r>
            <a:r>
              <a:rPr lang="en-GB" sz="1600" dirty="0">
                <a:ln w="0"/>
                <a:solidFill>
                  <a:schemeClr val="tx1"/>
                </a:solidFill>
              </a:rPr>
              <a:t>You now need to conduct a secondary survey</a:t>
            </a:r>
          </a:p>
        </p:txBody>
      </p:sp>
    </p:spTree>
    <p:extLst>
      <p:ext uri="{BB962C8B-B14F-4D97-AF65-F5344CB8AC3E}">
        <p14:creationId xmlns:p14="http://schemas.microsoft.com/office/powerpoint/2010/main" val="19513215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Reporting of Injuries, Illnesses and Emergencies</a:t>
            </a:r>
          </a:p>
        </p:txBody>
      </p:sp>
      <p:sp>
        <p:nvSpPr>
          <p:cNvPr id="8" name="Content Placeholder 7"/>
          <p:cNvSpPr>
            <a:spLocks noGrp="1"/>
          </p:cNvSpPr>
          <p:nvPr>
            <p:ph idx="1"/>
          </p:nvPr>
        </p:nvSpPr>
        <p:spPr>
          <a:xfrm>
            <a:off x="1097280" y="1845733"/>
            <a:ext cx="10058400" cy="4014154"/>
          </a:xfrm>
        </p:spPr>
        <p:txBody>
          <a:bodyPr>
            <a:normAutofit lnSpcReduction="10000"/>
          </a:bodyPr>
          <a:lstStyle/>
          <a:p>
            <a:pPr marL="0" indent="0">
              <a:buNone/>
            </a:pPr>
            <a:r>
              <a:rPr lang="en-GB" sz="2400" b="1" dirty="0">
                <a:ln w="0"/>
                <a:solidFill>
                  <a:srgbClr val="3A79BD"/>
                </a:solidFill>
              </a:rPr>
              <a:t>Incident Recording and Reporting</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After any first aid incident it is important the incident is recorded and reported in full. </a:t>
            </a:r>
          </a:p>
          <a:p>
            <a:pPr marL="0" indent="0">
              <a:buNone/>
            </a:pPr>
            <a:endParaRPr lang="en-GB" sz="1800" dirty="0">
              <a:ln w="0"/>
              <a:solidFill>
                <a:schemeClr val="tx1"/>
              </a:solidFill>
            </a:endParaRPr>
          </a:p>
          <a:p>
            <a:pPr marL="0" indent="0">
              <a:buNone/>
            </a:pPr>
            <a:r>
              <a:rPr lang="en-GB" sz="1800" dirty="0">
                <a:ln w="0"/>
                <a:solidFill>
                  <a:schemeClr val="tx1"/>
                </a:solidFill>
              </a:rPr>
              <a:t>Ultimately the employer is responsible for the reporting of accidents however you should be clear on your role as the first aider in this process.</a:t>
            </a:r>
          </a:p>
          <a:p>
            <a:pPr marL="0" indent="0">
              <a:buNone/>
            </a:pPr>
            <a:endParaRPr lang="en-GB" sz="1800" dirty="0">
              <a:ln w="0"/>
              <a:solidFill>
                <a:schemeClr val="tx1"/>
              </a:solidFill>
            </a:endParaRPr>
          </a:p>
          <a:p>
            <a:pPr marL="0" indent="0">
              <a:buNone/>
            </a:pPr>
            <a:r>
              <a:rPr lang="en-GB" sz="1800" dirty="0">
                <a:ln w="0"/>
                <a:solidFill>
                  <a:schemeClr val="tx1"/>
                </a:solidFill>
              </a:rPr>
              <a:t>The accident book should be completed in full and populated with clear and concise information.  There may also be the necessity to report the incident under ‘R. I. D. D. O. R.’.</a:t>
            </a:r>
          </a:p>
          <a:p>
            <a:pPr marL="0" indent="0">
              <a:buNone/>
            </a:pPr>
            <a:endParaRPr lang="en-GB" sz="1800" dirty="0">
              <a:ln w="0"/>
              <a:solidFill>
                <a:schemeClr val="tx1"/>
              </a:solidFill>
            </a:endParaRPr>
          </a:p>
          <a:p>
            <a:pPr marL="0" indent="0">
              <a:buNone/>
            </a:pPr>
            <a:r>
              <a:rPr lang="en-GB" sz="1800" dirty="0">
                <a:ln w="0"/>
                <a:solidFill>
                  <a:schemeClr val="tx1"/>
                </a:solidFill>
              </a:rPr>
              <a:t>In cases where a public access AED has been used, there may be a requirement to report the event to your local authority or ambulance service.</a:t>
            </a:r>
          </a:p>
        </p:txBody>
      </p:sp>
    </p:spTree>
    <p:extLst>
      <p:ext uri="{BB962C8B-B14F-4D97-AF65-F5344CB8AC3E}">
        <p14:creationId xmlns:p14="http://schemas.microsoft.com/office/powerpoint/2010/main" val="24949666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Reporting of Injuries, Illnesses and Emergencies</a:t>
            </a:r>
          </a:p>
        </p:txBody>
      </p:sp>
      <p:sp>
        <p:nvSpPr>
          <p:cNvPr id="8" name="Content Placeholder 7"/>
          <p:cNvSpPr>
            <a:spLocks noGrp="1"/>
          </p:cNvSpPr>
          <p:nvPr>
            <p:ph idx="1"/>
          </p:nvPr>
        </p:nvSpPr>
        <p:spPr>
          <a:xfrm>
            <a:off x="1097280" y="1845734"/>
            <a:ext cx="10256520" cy="472463"/>
          </a:xfrm>
        </p:spPr>
        <p:txBody>
          <a:bodyPr>
            <a:normAutofit fontScale="92500"/>
          </a:bodyPr>
          <a:lstStyle/>
          <a:p>
            <a:pPr marL="0" indent="0">
              <a:buNone/>
            </a:pPr>
            <a:r>
              <a:rPr lang="en-GB" sz="2400" b="1" dirty="0">
                <a:ln w="0"/>
                <a:solidFill>
                  <a:srgbClr val="0070C0"/>
                </a:solidFill>
              </a:rPr>
              <a:t>Reporting of Injuries, Diseases and Dangerous Occurrence Regulations (R. I. D. D. O. R.)</a:t>
            </a:r>
            <a:endParaRPr lang="en-GB" sz="1800" dirty="0">
              <a:ln w="0"/>
              <a:solidFill>
                <a:srgbClr val="0070C0"/>
              </a:solidFill>
            </a:endParaRPr>
          </a:p>
          <a:p>
            <a:pPr marL="0" indent="0">
              <a:buNone/>
            </a:pPr>
            <a:endParaRPr lang="en-GB" sz="1800" dirty="0">
              <a:ln w="0"/>
              <a:solidFill>
                <a:schemeClr val="tx1"/>
              </a:solidFill>
            </a:endParaRPr>
          </a:p>
        </p:txBody>
      </p:sp>
      <p:pic>
        <p:nvPicPr>
          <p:cNvPr id="3074" name="Picture 2" descr="http://www.ppconstructionsafety.com/files/riddor2013v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69798" y="2282851"/>
            <a:ext cx="3485882" cy="312490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97279" y="2268436"/>
            <a:ext cx="6320951" cy="3139321"/>
          </a:xfrm>
          <a:prstGeom prst="rect">
            <a:avLst/>
          </a:prstGeom>
          <a:noFill/>
        </p:spPr>
        <p:txBody>
          <a:bodyPr wrap="square" rtlCol="0">
            <a:spAutoFit/>
          </a:bodyPr>
          <a:lstStyle/>
          <a:p>
            <a:endParaRPr lang="en-GB" dirty="0">
              <a:ln w="0"/>
            </a:endParaRPr>
          </a:p>
          <a:p>
            <a:r>
              <a:rPr lang="en-GB" dirty="0">
                <a:ln w="0"/>
              </a:rPr>
              <a:t>R. I. D. D. O. R. is the law that requires employers, and other people in control of work premises, to report and keep records of:</a:t>
            </a:r>
          </a:p>
          <a:p>
            <a:endParaRPr lang="en-GB" dirty="0">
              <a:ln w="0"/>
            </a:endParaRPr>
          </a:p>
          <a:p>
            <a:pPr>
              <a:buFont typeface="Wingdings" panose="05000000000000000000" pitchFamily="2" charset="2"/>
              <a:buChar char="§"/>
            </a:pPr>
            <a:r>
              <a:rPr lang="en-GB" dirty="0">
                <a:ln w="0"/>
              </a:rPr>
              <a:t>  Work-related accidents which cause death.</a:t>
            </a:r>
          </a:p>
          <a:p>
            <a:pPr>
              <a:buFont typeface="Wingdings" panose="05000000000000000000" pitchFamily="2" charset="2"/>
              <a:buChar char="§"/>
            </a:pPr>
            <a:r>
              <a:rPr lang="en-GB" dirty="0">
                <a:ln w="0"/>
              </a:rPr>
              <a:t>  Work-related accidents which cause certain serious injuries (reportable injuries).</a:t>
            </a:r>
          </a:p>
          <a:p>
            <a:pPr>
              <a:buFont typeface="Wingdings" panose="05000000000000000000" pitchFamily="2" charset="2"/>
              <a:buChar char="§"/>
            </a:pPr>
            <a:r>
              <a:rPr lang="en-GB" dirty="0">
                <a:ln w="0"/>
              </a:rPr>
              <a:t>  Diagnosed cases of certain industrial diseases.</a:t>
            </a:r>
          </a:p>
          <a:p>
            <a:pPr>
              <a:buFont typeface="Wingdings" panose="05000000000000000000" pitchFamily="2" charset="2"/>
              <a:buChar char="§"/>
            </a:pPr>
            <a:r>
              <a:rPr lang="en-GB" dirty="0">
                <a:ln w="0"/>
              </a:rPr>
              <a:t>  Certain ‘dangerous occurrences’ (incidents with the potential to cause harm).</a:t>
            </a:r>
          </a:p>
          <a:p>
            <a:endParaRPr lang="en-GB" dirty="0"/>
          </a:p>
        </p:txBody>
      </p:sp>
    </p:spTree>
    <p:extLst>
      <p:ext uri="{BB962C8B-B14F-4D97-AF65-F5344CB8AC3E}">
        <p14:creationId xmlns:p14="http://schemas.microsoft.com/office/powerpoint/2010/main" val="6503918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Reporting of Injuries, Illnesses and Emergencies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Accident Form</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The accident form should be filled out with as much detail as possible relating to the incident, including: </a:t>
            </a:r>
          </a:p>
          <a:p>
            <a:pPr>
              <a:buFont typeface="Wingdings" panose="05000000000000000000" pitchFamily="2" charset="2"/>
              <a:buChar char="§"/>
            </a:pPr>
            <a:r>
              <a:rPr lang="en-GB" sz="1800" dirty="0">
                <a:ln w="0"/>
                <a:solidFill>
                  <a:schemeClr val="tx1"/>
                </a:solidFill>
              </a:rPr>
              <a:t>  Who was involved</a:t>
            </a:r>
          </a:p>
          <a:p>
            <a:pPr>
              <a:buFont typeface="Wingdings" panose="05000000000000000000" pitchFamily="2" charset="2"/>
              <a:buChar char="§"/>
            </a:pPr>
            <a:r>
              <a:rPr lang="en-GB" sz="1800" dirty="0">
                <a:ln w="0"/>
                <a:solidFill>
                  <a:schemeClr val="tx1"/>
                </a:solidFill>
              </a:rPr>
              <a:t>  Specific details of the incident and injury</a:t>
            </a:r>
          </a:p>
          <a:p>
            <a:pPr>
              <a:buFont typeface="Wingdings" panose="05000000000000000000" pitchFamily="2" charset="2"/>
              <a:buChar char="§"/>
            </a:pPr>
            <a:r>
              <a:rPr lang="en-GB" sz="1800" dirty="0">
                <a:ln w="0"/>
                <a:solidFill>
                  <a:schemeClr val="tx1"/>
                </a:solidFill>
              </a:rPr>
              <a:t>  Witnesses present</a:t>
            </a:r>
          </a:p>
        </p:txBody>
      </p:sp>
      <p:pic>
        <p:nvPicPr>
          <p:cNvPr id="4" name="Picture 3" descr="Report Form"/>
          <p:cNvPicPr/>
          <p:nvPr/>
        </p:nvPicPr>
        <p:blipFill>
          <a:blip r:embed="rId2">
            <a:extLst>
              <a:ext uri="{28A0092B-C50C-407E-A947-70E740481C1C}">
                <a14:useLocalDpi xmlns:a14="http://schemas.microsoft.com/office/drawing/2010/main"/>
              </a:ext>
            </a:extLst>
          </a:blip>
          <a:srcRect/>
          <a:stretch>
            <a:fillRect/>
          </a:stretch>
        </p:blipFill>
        <p:spPr bwMode="auto">
          <a:xfrm>
            <a:off x="5820458" y="3305971"/>
            <a:ext cx="2064485" cy="273032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0755561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Reporting of Injuries, Illnesses and Emergencies</a:t>
            </a:r>
          </a:p>
        </p:txBody>
      </p:sp>
      <p:sp>
        <p:nvSpPr>
          <p:cNvPr id="8" name="Content Placeholder 7"/>
          <p:cNvSpPr>
            <a:spLocks noGrp="1"/>
          </p:cNvSpPr>
          <p:nvPr>
            <p:ph idx="1"/>
          </p:nvPr>
        </p:nvSpPr>
        <p:spPr>
          <a:xfrm>
            <a:off x="1097280" y="1845733"/>
            <a:ext cx="10058400" cy="3692181"/>
          </a:xfrm>
        </p:spPr>
        <p:txBody>
          <a:bodyPr>
            <a:normAutofit/>
          </a:bodyPr>
          <a:lstStyle/>
          <a:p>
            <a:pPr marL="0" indent="0">
              <a:buNone/>
            </a:pPr>
            <a:r>
              <a:rPr lang="en-GB" sz="2400" b="1" dirty="0">
                <a:ln w="0"/>
                <a:solidFill>
                  <a:srgbClr val="0070C0"/>
                </a:solidFill>
              </a:rPr>
              <a:t>Contacting the Child Protection Services</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Why contact your Local Authority Child Protection Officer?</a:t>
            </a:r>
          </a:p>
          <a:p>
            <a:pPr marL="0" indent="0">
              <a:buNone/>
            </a:pPr>
            <a:endParaRPr lang="en-GB" sz="1800" dirty="0">
              <a:ln w="0"/>
              <a:solidFill>
                <a:schemeClr val="tx1"/>
              </a:solidFill>
            </a:endParaRPr>
          </a:p>
          <a:p>
            <a:pPr marL="0" indent="0">
              <a:buNone/>
            </a:pPr>
            <a:r>
              <a:rPr lang="en-GB" sz="1800" dirty="0">
                <a:ln w="0"/>
                <a:solidFill>
                  <a:schemeClr val="tx1"/>
                </a:solidFill>
              </a:rPr>
              <a:t>Other contacts:</a:t>
            </a:r>
          </a:p>
        </p:txBody>
      </p:sp>
      <p:pic>
        <p:nvPicPr>
          <p:cNvPr id="2050" name="Picture 2" descr="https://pixabay.com/static/uploads/photo/2015/11/06/12/52/call-center-1027342_960_72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44201" y="4524439"/>
            <a:ext cx="1764557" cy="176455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pbs.twimg.com/profile_images/567949205/Children-in-Wales-Logo-jpeg-for-we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16445" y="4026627"/>
            <a:ext cx="1290751" cy="12933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childrenengland.org.uk/wp-content/uploads/2012/06/CE_PNGcrop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1933" y="4175483"/>
            <a:ext cx="1227932" cy="99562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www.nspcc.org.uk/globalassets/for-go-live-images/logo/nspcc_logo_online_rgb.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62721" y="3773357"/>
            <a:ext cx="2350868" cy="576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72458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124257101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Summative Assessment</a:t>
            </a:r>
          </a:p>
        </p:txBody>
      </p:sp>
    </p:spTree>
    <p:extLst>
      <p:ext uri="{BB962C8B-B14F-4D97-AF65-F5344CB8AC3E}">
        <p14:creationId xmlns:p14="http://schemas.microsoft.com/office/powerpoint/2010/main" val="6951803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016830"/>
          </a:xfrm>
        </p:spPr>
        <p:txBody>
          <a:bodyPr/>
          <a:lstStyle/>
          <a:p>
            <a:r>
              <a:rPr lang="en-GB" dirty="0"/>
              <a:t>Thank you</a:t>
            </a:r>
          </a:p>
        </p:txBody>
      </p:sp>
      <p:sp>
        <p:nvSpPr>
          <p:cNvPr id="4" name="Title 1">
            <a:extLst>
              <a:ext uri="{FF2B5EF4-FFF2-40B4-BE49-F238E27FC236}">
                <a16:creationId xmlns:a16="http://schemas.microsoft.com/office/drawing/2014/main" id="{49DCED8A-E687-4C31-8324-13C64C88C034}"/>
              </a:ext>
            </a:extLst>
          </p:cNvPr>
          <p:cNvSpPr txBox="1">
            <a:spLocks/>
          </p:cNvSpPr>
          <p:nvPr/>
        </p:nvSpPr>
        <p:spPr>
          <a:xfrm>
            <a:off x="1524000" y="2843504"/>
            <a:ext cx="9144000" cy="2387600"/>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600" dirty="0"/>
              <a:t>Please complete your evaluation form located in your learner pack.</a:t>
            </a:r>
          </a:p>
          <a:p>
            <a:endParaRPr lang="en-GB" sz="3600" dirty="0"/>
          </a:p>
          <a:p>
            <a:r>
              <a:rPr lang="en-GB" sz="3600" dirty="0"/>
              <a:t>Please retain your learner pack for your reference and only return the evaluation form to your tutor.</a:t>
            </a:r>
          </a:p>
        </p:txBody>
      </p:sp>
    </p:spTree>
    <p:extLst>
      <p:ext uri="{BB962C8B-B14F-4D97-AF65-F5344CB8AC3E}">
        <p14:creationId xmlns:p14="http://schemas.microsoft.com/office/powerpoint/2010/main" val="2208671692"/>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FT Template.potx" id="{009D8BA9-52C4-4399-9D71-7549B9F01FF0}" vid="{706102FB-2B6B-48D5-B6E0-77443B2C47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LFT Template</Template>
  <TotalTime>4748</TotalTime>
  <Words>5251</Words>
  <Application>Microsoft Office PowerPoint</Application>
  <PresentationFormat>Widescreen</PresentationFormat>
  <Paragraphs>716</Paragraphs>
  <Slides>86</Slides>
  <Notes>0</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86</vt:i4>
      </vt:variant>
    </vt:vector>
  </HeadingPairs>
  <TitlesOfParts>
    <vt:vector size="93" baseType="lpstr">
      <vt:lpstr>MS PGothic</vt:lpstr>
      <vt:lpstr>Arial</vt:lpstr>
      <vt:lpstr>Calibri</vt:lpstr>
      <vt:lpstr>Calibri Light</vt:lpstr>
      <vt:lpstr>Times New Roman</vt:lpstr>
      <vt:lpstr>Wingdings</vt:lpstr>
      <vt:lpstr>Custom Design</vt:lpstr>
      <vt:lpstr>Paediatric First Aid (Level 3)</vt:lpstr>
      <vt:lpstr>House Keeping </vt:lpstr>
      <vt:lpstr>Learning Outcomes</vt:lpstr>
      <vt:lpstr>Fractures and Dislocations</vt:lpstr>
      <vt:lpstr>Fractures and Dislocations</vt:lpstr>
      <vt:lpstr>Fractures and Dislocations</vt:lpstr>
      <vt:lpstr>Fractures and Dislocations</vt:lpstr>
      <vt:lpstr>Fractures and Dislocations</vt:lpstr>
      <vt:lpstr>Fractures and Dislocations</vt:lpstr>
      <vt:lpstr>Sprains and Strains</vt:lpstr>
      <vt:lpstr>Minor Injuries</vt:lpstr>
      <vt:lpstr>Head Injuries</vt:lpstr>
      <vt:lpstr>Head Injuries</vt:lpstr>
      <vt:lpstr>Head Injuries</vt:lpstr>
      <vt:lpstr>Head Injuries</vt:lpstr>
      <vt:lpstr>Head Injuries</vt:lpstr>
      <vt:lpstr>Head Injuries</vt:lpstr>
      <vt:lpstr>Comfort Break</vt:lpstr>
      <vt:lpstr>Spinal Injuries</vt:lpstr>
      <vt:lpstr>Fractures and Dislocations</vt:lpstr>
      <vt:lpstr>Fractures and Dislocations</vt:lpstr>
      <vt:lpstr>Eyes, Ears and Nose</vt:lpstr>
      <vt:lpstr>Eyes, Ears and Nose</vt:lpstr>
      <vt:lpstr>Eyes, Ears and Nose</vt:lpstr>
      <vt:lpstr>Eyes, Ears and Nose</vt:lpstr>
      <vt:lpstr>Sickle Cell Crisis</vt:lpstr>
      <vt:lpstr>Sickle Cell Crisis</vt:lpstr>
      <vt:lpstr>Sickle Cell Crisis</vt:lpstr>
      <vt:lpstr>Diabetic Emergencies</vt:lpstr>
      <vt:lpstr>Diabetic Emergencies</vt:lpstr>
      <vt:lpstr>Diabetic Emergencies</vt:lpstr>
      <vt:lpstr>Diabetic Emergencies</vt:lpstr>
      <vt:lpstr>Allergic Reactions</vt:lpstr>
      <vt:lpstr>Allergic Reactions</vt:lpstr>
      <vt:lpstr>Allergic Reactions</vt:lpstr>
      <vt:lpstr>Allergic Reactions</vt:lpstr>
      <vt:lpstr>Asthma</vt:lpstr>
      <vt:lpstr>Asthma</vt:lpstr>
      <vt:lpstr>Asthma</vt:lpstr>
      <vt:lpstr>Asthma</vt:lpstr>
      <vt:lpstr>Meningitis</vt:lpstr>
      <vt:lpstr>Meningitis</vt:lpstr>
      <vt:lpstr>Meningitis</vt:lpstr>
      <vt:lpstr>Febrile Convulsions</vt:lpstr>
      <vt:lpstr>Febrile Convulsions</vt:lpstr>
      <vt:lpstr>Febrile Convulsions</vt:lpstr>
      <vt:lpstr>Comfort Break</vt:lpstr>
      <vt:lpstr>Hypothermia</vt:lpstr>
      <vt:lpstr>Hypothermia</vt:lpstr>
      <vt:lpstr>Frostbite</vt:lpstr>
      <vt:lpstr>Frostbite</vt:lpstr>
      <vt:lpstr>Heat Exhaustion</vt:lpstr>
      <vt:lpstr>Heat Exhaustion</vt:lpstr>
      <vt:lpstr>Heatstroke</vt:lpstr>
      <vt:lpstr>Heatstroke</vt:lpstr>
      <vt:lpstr>PowerPoint Presentation</vt:lpstr>
      <vt:lpstr>Electric shock</vt:lpstr>
      <vt:lpstr>Electric shock</vt:lpstr>
      <vt:lpstr>Burns and Scalds</vt:lpstr>
      <vt:lpstr>Burns and Scalds</vt:lpstr>
      <vt:lpstr>Burns and Scalds</vt:lpstr>
      <vt:lpstr>Burns and Scalds</vt:lpstr>
      <vt:lpstr>Burns and Scalds</vt:lpstr>
      <vt:lpstr>Comfort Break</vt:lpstr>
      <vt:lpstr>Poisoning</vt:lpstr>
      <vt:lpstr>Poisoning</vt:lpstr>
      <vt:lpstr>Bites and Stings</vt:lpstr>
      <vt:lpstr>Bites and Stings</vt:lpstr>
      <vt:lpstr>Bites and Stings</vt:lpstr>
      <vt:lpstr>Bites and Stings</vt:lpstr>
      <vt:lpstr>Minor Injuries</vt:lpstr>
      <vt:lpstr>Minor Injuries</vt:lpstr>
      <vt:lpstr>Minor Injuries</vt:lpstr>
      <vt:lpstr>Minor Injuries</vt:lpstr>
      <vt:lpstr>Minor Injuries</vt:lpstr>
      <vt:lpstr>Minor Injuries</vt:lpstr>
      <vt:lpstr>Reporting of Injuries, Illnesses and Emergencies</vt:lpstr>
      <vt:lpstr>Reporting of Injuries, Illnesses and Emergencies</vt:lpstr>
      <vt:lpstr>Reporting of Injuries, Illnesses and Emergencies</vt:lpstr>
      <vt:lpstr>Reporting of Injuries, Illnesses and Emergencies</vt:lpstr>
      <vt:lpstr>Reporting of Injuries, Illnesses and Emergencies</vt:lpstr>
      <vt:lpstr>Reporting of Injuries, Illnesses and Emergencies</vt:lpstr>
      <vt:lpstr>Reporting of Injuries, Illnesses and Emergencies</vt:lpstr>
      <vt:lpstr>Comfort Break</vt:lpstr>
      <vt:lpstr>Summative Assessment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Potts</dc:creator>
  <cp:lastModifiedBy>Chris Potts</cp:lastModifiedBy>
  <cp:revision>255</cp:revision>
  <dcterms:created xsi:type="dcterms:W3CDTF">2016-05-21T14:09:17Z</dcterms:created>
  <dcterms:modified xsi:type="dcterms:W3CDTF">2019-01-16T21:22:33Z</dcterms:modified>
</cp:coreProperties>
</file>