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76"/>
  </p:notesMasterIdLst>
  <p:sldIdLst>
    <p:sldId id="256" r:id="rId2"/>
    <p:sldId id="257" r:id="rId3"/>
    <p:sldId id="377" r:id="rId4"/>
    <p:sldId id="528" r:id="rId5"/>
    <p:sldId id="530" r:id="rId6"/>
    <p:sldId id="533" r:id="rId7"/>
    <p:sldId id="532" r:id="rId8"/>
    <p:sldId id="531" r:id="rId9"/>
    <p:sldId id="527" r:id="rId10"/>
    <p:sldId id="323" r:id="rId11"/>
    <p:sldId id="322" r:id="rId12"/>
    <p:sldId id="328" r:id="rId13"/>
    <p:sldId id="324" r:id="rId14"/>
    <p:sldId id="325" r:id="rId15"/>
    <p:sldId id="326" r:id="rId16"/>
    <p:sldId id="327" r:id="rId17"/>
    <p:sldId id="340" r:id="rId18"/>
    <p:sldId id="330" r:id="rId19"/>
    <p:sldId id="534" r:id="rId20"/>
    <p:sldId id="332" r:id="rId21"/>
    <p:sldId id="333" r:id="rId22"/>
    <p:sldId id="368" r:id="rId23"/>
    <p:sldId id="339" r:id="rId24"/>
    <p:sldId id="370" r:id="rId25"/>
    <p:sldId id="535" r:id="rId26"/>
    <p:sldId id="338" r:id="rId27"/>
    <p:sldId id="401" r:id="rId28"/>
    <p:sldId id="536" r:id="rId29"/>
    <p:sldId id="334" r:id="rId30"/>
    <p:sldId id="335" r:id="rId31"/>
    <p:sldId id="336" r:id="rId32"/>
    <p:sldId id="337" r:id="rId33"/>
    <p:sldId id="369" r:id="rId34"/>
    <p:sldId id="345" r:id="rId35"/>
    <p:sldId id="476" r:id="rId36"/>
    <p:sldId id="537" r:id="rId37"/>
    <p:sldId id="341" r:id="rId38"/>
    <p:sldId id="342" r:id="rId39"/>
    <p:sldId id="343" r:id="rId40"/>
    <p:sldId id="344" r:id="rId41"/>
    <p:sldId id="538" r:id="rId42"/>
    <p:sldId id="347" r:id="rId43"/>
    <p:sldId id="373" r:id="rId44"/>
    <p:sldId id="400" r:id="rId45"/>
    <p:sldId id="348" r:id="rId46"/>
    <p:sldId id="539" r:id="rId47"/>
    <p:sldId id="349" r:id="rId48"/>
    <p:sldId id="371" r:id="rId49"/>
    <p:sldId id="374" r:id="rId50"/>
    <p:sldId id="540" r:id="rId51"/>
    <p:sldId id="350" r:id="rId52"/>
    <p:sldId id="351" r:id="rId53"/>
    <p:sldId id="352" r:id="rId54"/>
    <p:sldId id="541" r:id="rId55"/>
    <p:sldId id="353" r:id="rId56"/>
    <p:sldId id="542" r:id="rId57"/>
    <p:sldId id="354" r:id="rId58"/>
    <p:sldId id="427" r:id="rId59"/>
    <p:sldId id="406" r:id="rId60"/>
    <p:sldId id="544" r:id="rId61"/>
    <p:sldId id="419" r:id="rId62"/>
    <p:sldId id="275" r:id="rId63"/>
    <p:sldId id="268" r:id="rId64"/>
    <p:sldId id="482" r:id="rId65"/>
    <p:sldId id="543" r:id="rId66"/>
    <p:sldId id="281" r:id="rId67"/>
    <p:sldId id="282" r:id="rId68"/>
    <p:sldId id="283" r:id="rId69"/>
    <p:sldId id="284" r:id="rId70"/>
    <p:sldId id="285" r:id="rId71"/>
    <p:sldId id="286" r:id="rId72"/>
    <p:sldId id="475" r:id="rId73"/>
    <p:sldId id="481" r:id="rId74"/>
    <p:sldId id="376"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257"/>
            <p14:sldId id="377"/>
          </p14:sldIdLst>
        </p14:section>
        <p14:section name="Anaphylaxis" id="{7BD47F1F-B4FC-45E7-B778-AFCD5F78860F}">
          <p14:sldIdLst>
            <p14:sldId id="528"/>
            <p14:sldId id="530"/>
            <p14:sldId id="533"/>
            <p14:sldId id="532"/>
            <p14:sldId id="531"/>
          </p14:sldIdLst>
        </p14:section>
        <p14:section name="Minor Injuries" id="{40B2D01B-4C48-4AE0-B274-266A4D7CB949}">
          <p14:sldIdLst>
            <p14:sldId id="527"/>
            <p14:sldId id="323"/>
            <p14:sldId id="322"/>
            <p14:sldId id="328"/>
            <p14:sldId id="324"/>
            <p14:sldId id="325"/>
            <p14:sldId id="326"/>
            <p14:sldId id="327"/>
            <p14:sldId id="340"/>
            <p14:sldId id="330"/>
          </p14:sldIdLst>
        </p14:section>
        <p14:section name="Fractures and dislocations" id="{2E478237-C73E-4C4B-A970-71C2EB39BFB3}">
          <p14:sldIdLst>
            <p14:sldId id="534"/>
            <p14:sldId id="332"/>
            <p14:sldId id="333"/>
            <p14:sldId id="368"/>
            <p14:sldId id="339"/>
            <p14:sldId id="370"/>
          </p14:sldIdLst>
        </p14:section>
        <p14:section name="Spinal Injuries" id="{F26A1001-91E0-4CEF-A241-B9EEF35CB304}">
          <p14:sldIdLst>
            <p14:sldId id="535"/>
            <p14:sldId id="338"/>
            <p14:sldId id="401"/>
          </p14:sldIdLst>
        </p14:section>
        <p14:section name="Head Injuries" id="{939D2329-8C06-4E74-B82E-B0E0A190F06B}">
          <p14:sldIdLst>
            <p14:sldId id="536"/>
            <p14:sldId id="334"/>
            <p14:sldId id="335"/>
            <p14:sldId id="336"/>
            <p14:sldId id="337"/>
            <p14:sldId id="369"/>
            <p14:sldId id="345"/>
            <p14:sldId id="476"/>
          </p14:sldIdLst>
        </p14:section>
        <p14:section name="Chest Injuries" id="{474EA9DA-D0D5-4E06-A544-AD1AAB9CC2A1}">
          <p14:sldIdLst>
            <p14:sldId id="537"/>
            <p14:sldId id="341"/>
            <p14:sldId id="342"/>
            <p14:sldId id="343"/>
            <p14:sldId id="344"/>
          </p14:sldIdLst>
        </p14:section>
        <p14:section name="Heart Attack" id="{D0CD2B5A-CE91-4413-849D-089184D59024}">
          <p14:sldIdLst>
            <p14:sldId id="538"/>
            <p14:sldId id="347"/>
            <p14:sldId id="373"/>
            <p14:sldId id="400"/>
            <p14:sldId id="348"/>
          </p14:sldIdLst>
        </p14:section>
        <p14:section name="Angina" id="{BA26CCA9-179A-4480-A637-32011BED5B78}">
          <p14:sldIdLst>
            <p14:sldId id="539"/>
            <p14:sldId id="349"/>
            <p14:sldId id="371"/>
            <p14:sldId id="374"/>
          </p14:sldIdLst>
        </p14:section>
        <p14:section name="Hypo/Hyper-glycaemia" id="{8AFC67EC-C244-408C-81DA-F551358F4C49}">
          <p14:sldIdLst>
            <p14:sldId id="540"/>
            <p14:sldId id="350"/>
            <p14:sldId id="351"/>
            <p14:sldId id="352"/>
          </p14:sldIdLst>
        </p14:section>
        <p14:section name="Poison" id="{E2D76010-A0B3-4EEA-A31C-884827177BEF}">
          <p14:sldIdLst>
            <p14:sldId id="541"/>
            <p14:sldId id="353"/>
          </p14:sldIdLst>
        </p14:section>
        <p14:section name="Asthma" id="{828DAE37-98B2-45D5-ADD7-3CFB260B7BC6}">
          <p14:sldIdLst>
            <p14:sldId id="542"/>
            <p14:sldId id="354"/>
            <p14:sldId id="427"/>
            <p14:sldId id="406"/>
            <p14:sldId id="544"/>
          </p14:sldIdLst>
        </p14:section>
        <p14:section name="Casualty Handling" id="{087043B8-C114-4569-8075-85AA17380E1C}">
          <p14:sldIdLst>
            <p14:sldId id="419"/>
            <p14:sldId id="275"/>
            <p14:sldId id="268"/>
            <p14:sldId id="482"/>
            <p14:sldId id="543"/>
            <p14:sldId id="281"/>
            <p14:sldId id="282"/>
            <p14:sldId id="283"/>
            <p14:sldId id="284"/>
            <p14:sldId id="285"/>
            <p14:sldId id="286"/>
            <p14:sldId id="475"/>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9BD"/>
    <a:srgbClr val="27B2B0"/>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4660"/>
  </p:normalViewPr>
  <p:slideViewPr>
    <p:cSldViewPr snapToGrid="0">
      <p:cViewPr varScale="1">
        <p:scale>
          <a:sx n="114" d="100"/>
          <a:sy n="114" d="100"/>
        </p:scale>
        <p:origin x="1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093BF-67C9-425C-BF04-06F7A4D3DE47}" type="datetimeFigureOut">
              <a:rPr lang="en-GB" smtClean="0"/>
              <a:t>15/01/2019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7ABBC-67EF-4B14-8739-5E6161CC4D04}" type="slidenum">
              <a:rPr lang="en-GB" smtClean="0"/>
              <a:t>‹#›</a:t>
            </a:fld>
            <a:endParaRPr lang="en-GB"/>
          </a:p>
        </p:txBody>
      </p:sp>
    </p:spTree>
    <p:extLst>
      <p:ext uri="{BB962C8B-B14F-4D97-AF65-F5344CB8AC3E}">
        <p14:creationId xmlns:p14="http://schemas.microsoft.com/office/powerpoint/2010/main" val="93479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1052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73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7869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975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0541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324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6376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013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919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75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userDrawn="1"/>
        </p:nvSpPr>
        <p:spPr>
          <a:xfrm>
            <a:off x="0" y="6579403"/>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userDrawn="1"/>
        </p:nvSpPr>
        <p:spPr>
          <a:xfrm>
            <a:off x="0" y="6625122"/>
            <a:ext cx="12192000" cy="255737"/>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86680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7.pn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3.png"/><Relationship Id="rId4"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4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8000" dirty="0"/>
              <a:t>First Aid at Work</a:t>
            </a:r>
            <a:br>
              <a:rPr lang="en-GB" dirty="0"/>
            </a:br>
            <a:r>
              <a:rPr lang="en-GB" sz="2800" dirty="0"/>
              <a:t>(Level 3) </a:t>
            </a:r>
            <a:br>
              <a:rPr lang="en-GB" sz="2800" dirty="0"/>
            </a:br>
            <a:br>
              <a:rPr lang="en-GB" sz="2800" dirty="0"/>
            </a:br>
            <a:r>
              <a:rPr lang="en-GB" sz="2800" b="1" dirty="0"/>
              <a:t>Day 2 </a:t>
            </a:r>
            <a:endParaRPr lang="en-GB" sz="2800" dirty="0"/>
          </a:p>
        </p:txBody>
      </p:sp>
      <p:sp>
        <p:nvSpPr>
          <p:cNvPr id="3" name="Subtitle 2"/>
          <p:cNvSpPr>
            <a:spLocks noGrp="1"/>
          </p:cNvSpPr>
          <p:nvPr>
            <p:ph type="subTitle" idx="1"/>
          </p:nvPr>
        </p:nvSpPr>
        <p:spPr>
          <a:xfrm>
            <a:off x="1524000" y="4420998"/>
            <a:ext cx="9144000" cy="836802"/>
          </a:xfrm>
        </p:spPr>
        <p:txBody>
          <a:bodyPr/>
          <a:lstStyle/>
          <a:p>
            <a:r>
              <a:rPr lang="en-GB" dirty="0"/>
              <a:t>Course tutor: _______________________</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66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a:t>
            </a:r>
          </a:p>
          <a:p>
            <a:pPr lvl="0">
              <a:buFont typeface="Wingdings" panose="05000000000000000000" pitchFamily="2" charset="2"/>
              <a:buChar char="§"/>
            </a:pPr>
            <a:r>
              <a:rPr lang="en-GB" sz="1400" dirty="0"/>
              <a:t>Be able to conduct a secondary survey.</a:t>
            </a:r>
          </a:p>
          <a:p>
            <a:pPr lvl="0">
              <a:buFont typeface="Wingdings" panose="05000000000000000000" pitchFamily="2" charset="2"/>
              <a:buChar char="§"/>
            </a:pPr>
            <a:r>
              <a:rPr lang="en-GB" sz="1400" dirty="0"/>
              <a:t>Be able to administer first aid to a casualty with anaphylaxis.</a:t>
            </a:r>
          </a:p>
          <a:p>
            <a:pPr lvl="0">
              <a:buFont typeface="Wingdings" panose="05000000000000000000" pitchFamily="2" charset="2"/>
              <a:buChar char="§"/>
            </a:pPr>
            <a:r>
              <a:rPr lang="en-GB" sz="1400" dirty="0"/>
              <a:t>Be able to administer first aid to a casualty with injuries to bones, muscles and joints.</a:t>
            </a:r>
          </a:p>
          <a:p>
            <a:pPr lvl="0">
              <a:buFont typeface="Wingdings" panose="05000000000000000000" pitchFamily="2" charset="2"/>
              <a:buChar char="§"/>
            </a:pPr>
            <a:r>
              <a:rPr lang="en-GB" sz="1400" dirty="0"/>
              <a:t>Be able to administer first aid to a casualty with suspected head and spinal injuries.</a:t>
            </a:r>
          </a:p>
          <a:p>
            <a:pPr lvl="0">
              <a:buFont typeface="Wingdings" panose="05000000000000000000" pitchFamily="2" charset="2"/>
              <a:buChar char="§"/>
            </a:pPr>
            <a:r>
              <a:rPr lang="en-GB" sz="1400" dirty="0"/>
              <a:t>Be able to administer first aid to a casualty with suspected chest injuries. </a:t>
            </a:r>
          </a:p>
          <a:p>
            <a:pPr lvl="0">
              <a:buFont typeface="Wingdings" panose="05000000000000000000" pitchFamily="2" charset="2"/>
              <a:buChar char="§"/>
            </a:pPr>
            <a:r>
              <a:rPr lang="en-GB" sz="1400" dirty="0"/>
              <a:t>Be able to provide first aid to a casualty with a suspected major illness.</a:t>
            </a:r>
          </a:p>
        </p:txBody>
      </p:sp>
    </p:spTree>
    <p:extLst>
      <p:ext uri="{BB962C8B-B14F-4D97-AF65-F5344CB8AC3E}">
        <p14:creationId xmlns:p14="http://schemas.microsoft.com/office/powerpoint/2010/main" val="259130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Anaphylaxis</a:t>
            </a:r>
          </a:p>
        </p:txBody>
      </p:sp>
      <p:sp>
        <p:nvSpPr>
          <p:cNvPr id="4" name="Subtitle 3"/>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1324646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Anaphylaxis</a:t>
            </a:r>
            <a:endParaRPr lang="en-GB" sz="1800" dirty="0">
              <a:ln w="0"/>
              <a:solidFill>
                <a:srgbClr val="0070C0"/>
              </a:solidFill>
            </a:endParaRPr>
          </a:p>
          <a:p>
            <a:pPr marL="0" indent="0">
              <a:buNone/>
            </a:pPr>
            <a:r>
              <a:rPr lang="en-GB" sz="1800" dirty="0">
                <a:ln w="0"/>
                <a:solidFill>
                  <a:schemeClr val="tx1"/>
                </a:solidFill>
              </a:rPr>
              <a:t>Anaphylaxis is an extreme allergic reaction which has the potential to be life threatening.  It results in rapid chemical changes in the body and can be caused by a trigger such as; insect stings, foods and medicines.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 of the mouth, tongue, face and neck</a:t>
            </a:r>
          </a:p>
          <a:p>
            <a:pPr>
              <a:buClr>
                <a:srgbClr val="C00000"/>
              </a:buClr>
              <a:buFont typeface="Wingdings" panose="05000000000000000000" pitchFamily="2" charset="2"/>
              <a:buChar char="§"/>
            </a:pPr>
            <a:r>
              <a:rPr lang="en-GB" sz="1800" dirty="0">
                <a:solidFill>
                  <a:srgbClr val="C00000"/>
                </a:solidFill>
              </a:rPr>
              <a:t>  Difficulty breathing</a:t>
            </a:r>
          </a:p>
          <a:p>
            <a:pPr>
              <a:buClr>
                <a:srgbClr val="C00000"/>
              </a:buClr>
              <a:buFont typeface="Wingdings" panose="05000000000000000000" pitchFamily="2" charset="2"/>
              <a:buChar char="§"/>
            </a:pPr>
            <a:r>
              <a:rPr lang="en-GB" sz="1800" dirty="0">
                <a:solidFill>
                  <a:srgbClr val="C00000"/>
                </a:solidFill>
              </a:rPr>
              <a:t>  Red, blotchy and itchy skin</a:t>
            </a:r>
          </a:p>
          <a:p>
            <a:pPr>
              <a:buClr>
                <a:srgbClr val="C00000"/>
              </a:buClr>
              <a:buFont typeface="Wingdings" panose="05000000000000000000" pitchFamily="2" charset="2"/>
              <a:buChar char="§"/>
            </a:pPr>
            <a:r>
              <a:rPr lang="en-GB" sz="1800" dirty="0">
                <a:solidFill>
                  <a:srgbClr val="C00000"/>
                </a:solidFill>
              </a:rPr>
              <a:t>  Nausea</a:t>
            </a:r>
          </a:p>
          <a:p>
            <a:pPr>
              <a:buClr>
                <a:srgbClr val="C00000"/>
              </a:buClr>
              <a:buFont typeface="Wingdings" panose="05000000000000000000" pitchFamily="2" charset="2"/>
              <a:buChar char="§"/>
            </a:pPr>
            <a:r>
              <a:rPr lang="en-GB" sz="1800" dirty="0">
                <a:solidFill>
                  <a:srgbClr val="C00000"/>
                </a:solidFill>
              </a:rPr>
              <a:t>  Anxiety</a:t>
            </a:r>
          </a:p>
        </p:txBody>
      </p:sp>
      <p:pic>
        <p:nvPicPr>
          <p:cNvPr id="10242" name="Picture 2" descr="http://cdn2-b.examiner.com/sites/default/files/styles/image_content_width/hash/cd/c6/1355156328_4333_0.jpg?itok=04rNagte"/>
          <p:cNvPicPr>
            <a:picLocks noChangeAspect="1" noChangeArrowheads="1"/>
          </p:cNvPicPr>
          <p:nvPr/>
        </p:nvPicPr>
        <p:blipFill rotWithShape="1">
          <a:blip r:embed="rId2">
            <a:extLst>
              <a:ext uri="{28A0092B-C50C-407E-A947-70E740481C1C}">
                <a14:useLocalDpi xmlns:a14="http://schemas.microsoft.com/office/drawing/2010/main" val="0"/>
              </a:ext>
            </a:extLst>
          </a:blip>
          <a:srcRect l="29710" t="1523" r="5194" b="9714"/>
          <a:stretch/>
        </p:blipFill>
        <p:spPr bwMode="auto">
          <a:xfrm>
            <a:off x="6229623" y="4045994"/>
            <a:ext cx="1578288"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ichef.bbci.co.uk/images/ic/336xn/p036x4pj.jpg"/>
          <p:cNvPicPr>
            <a:picLocks noChangeAspect="1" noChangeArrowheads="1"/>
          </p:cNvPicPr>
          <p:nvPr/>
        </p:nvPicPr>
        <p:blipFill rotWithShape="1">
          <a:blip r:embed="rId3">
            <a:extLst>
              <a:ext uri="{28A0092B-C50C-407E-A947-70E740481C1C}">
                <a14:useLocalDpi xmlns:a14="http://schemas.microsoft.com/office/drawing/2010/main" val="0"/>
              </a:ext>
            </a:extLst>
          </a:blip>
          <a:srcRect l="10616" r="15177" b="4233"/>
          <a:stretch/>
        </p:blipFill>
        <p:spPr bwMode="auto">
          <a:xfrm>
            <a:off x="8965723" y="3096268"/>
            <a:ext cx="1879600" cy="1364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841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75B8-1F01-4F6A-B144-934EEF050076}"/>
              </a:ext>
            </a:extLst>
          </p:cNvPr>
          <p:cNvSpPr>
            <a:spLocks noGrp="1"/>
          </p:cNvSpPr>
          <p:nvPr>
            <p:ph type="title"/>
          </p:nvPr>
        </p:nvSpPr>
        <p:spPr/>
        <p:txBody>
          <a:bodyPr/>
          <a:lstStyle/>
          <a:p>
            <a:r>
              <a:rPr lang="en-GB" dirty="0"/>
              <a:t>Anaphylaxis</a:t>
            </a:r>
          </a:p>
        </p:txBody>
      </p:sp>
      <p:pic>
        <p:nvPicPr>
          <p:cNvPr id="5" name="Picture 4">
            <a:extLst>
              <a:ext uri="{FF2B5EF4-FFF2-40B4-BE49-F238E27FC236}">
                <a16:creationId xmlns:a16="http://schemas.microsoft.com/office/drawing/2014/main" id="{AB0F8F8D-D6FE-45F9-A854-A427CCE4563B}"/>
              </a:ext>
            </a:extLst>
          </p:cNvPr>
          <p:cNvPicPr>
            <a:picLocks noChangeAspect="1"/>
          </p:cNvPicPr>
          <p:nvPr/>
        </p:nvPicPr>
        <p:blipFill rotWithShape="1">
          <a:blip r:embed="rId2"/>
          <a:srcRect t="31173"/>
          <a:stretch/>
        </p:blipFill>
        <p:spPr>
          <a:xfrm>
            <a:off x="1204519" y="1519796"/>
            <a:ext cx="4891481" cy="4973079"/>
          </a:xfrm>
          <a:prstGeom prst="rect">
            <a:avLst/>
          </a:prstGeom>
        </p:spPr>
      </p:pic>
    </p:spTree>
    <p:extLst>
      <p:ext uri="{BB962C8B-B14F-4D97-AF65-F5344CB8AC3E}">
        <p14:creationId xmlns:p14="http://schemas.microsoft.com/office/powerpoint/2010/main" val="97249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Insect Bites</a:t>
            </a:r>
            <a:endParaRPr lang="en-GB" sz="1800" dirty="0">
              <a:ln w="0"/>
              <a:solidFill>
                <a:srgbClr val="0070C0"/>
              </a:solidFill>
            </a:endParaRPr>
          </a:p>
          <a:p>
            <a:pPr marL="0" indent="0">
              <a:buNone/>
            </a:pPr>
            <a:r>
              <a:rPr lang="en-GB" sz="1800" dirty="0">
                <a:ln w="0"/>
                <a:solidFill>
                  <a:schemeClr val="tx1"/>
                </a:solidFill>
              </a:rPr>
              <a:t>Insect bites and stings are common and usually only cause minor irritation. However, some stings can be painful and trigger a serious allergic reaction.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Skin around bite will appear red, swollen and itchy</a:t>
            </a:r>
          </a:p>
          <a:p>
            <a:pPr>
              <a:buClr>
                <a:srgbClr val="C00000"/>
              </a:buClr>
              <a:buFont typeface="Wingdings" panose="05000000000000000000" pitchFamily="2" charset="2"/>
              <a:buChar char="§"/>
            </a:pPr>
            <a:r>
              <a:rPr lang="en-GB" sz="1800" dirty="0">
                <a:solidFill>
                  <a:srgbClr val="C00000"/>
                </a:solidFill>
              </a:rPr>
              <a:t>  Severe reactions will appear as anaphylactic shock</a:t>
            </a:r>
          </a:p>
        </p:txBody>
      </p:sp>
      <p:sp>
        <p:nvSpPr>
          <p:cNvPr id="5" name="Content Placeholder 5"/>
          <p:cNvSpPr txBox="1">
            <a:spLocks/>
          </p:cNvSpPr>
          <p:nvPr/>
        </p:nvSpPr>
        <p:spPr>
          <a:xfrm>
            <a:off x="6217920" y="3096267"/>
            <a:ext cx="4937760" cy="3258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sting by scraping away using hard surface such as finger nails or credit card etc.    </a:t>
            </a:r>
            <a:r>
              <a:rPr lang="en-GB" sz="1800" b="1" dirty="0">
                <a:solidFill>
                  <a:srgbClr val="00B050"/>
                </a:solidFill>
              </a:rPr>
              <a:t>(Do not pinch or use tweezers)</a:t>
            </a:r>
          </a:p>
          <a:p>
            <a:pPr>
              <a:buClr>
                <a:srgbClr val="00B050"/>
              </a:buClr>
              <a:buFont typeface="Wingdings" panose="05000000000000000000" pitchFamily="2" charset="2"/>
              <a:buChar char="§"/>
            </a:pPr>
            <a:r>
              <a:rPr lang="en-GB" sz="1800" dirty="0">
                <a:solidFill>
                  <a:srgbClr val="00B050"/>
                </a:solidFill>
              </a:rPr>
              <a:t>  Wash the affected area with soap and water</a:t>
            </a:r>
          </a:p>
          <a:p>
            <a:pPr>
              <a:buClr>
                <a:srgbClr val="00B050"/>
              </a:buClr>
              <a:buFont typeface="Wingdings" panose="05000000000000000000" pitchFamily="2" charset="2"/>
              <a:buChar char="§"/>
            </a:pPr>
            <a:r>
              <a:rPr lang="en-GB" sz="1800" dirty="0">
                <a:solidFill>
                  <a:srgbClr val="00B050"/>
                </a:solidFill>
              </a:rPr>
              <a:t>  Place a cold compress (a flannel or cloth cooled with cold water) over the affected area to reduce swelling</a:t>
            </a:r>
          </a:p>
          <a:p>
            <a:pPr>
              <a:buClr>
                <a:srgbClr val="00B050"/>
              </a:buClr>
              <a:buFont typeface="Wingdings" panose="05000000000000000000" pitchFamily="2" charset="2"/>
              <a:buChar char="§"/>
            </a:pPr>
            <a:r>
              <a:rPr lang="en-GB" sz="1800" dirty="0">
                <a:solidFill>
                  <a:srgbClr val="00B050"/>
                </a:solidFill>
              </a:rPr>
              <a:t>  Call 999/112 if a severe                               reaction occurs    </a:t>
            </a:r>
          </a:p>
        </p:txBody>
      </p:sp>
      <p:pic>
        <p:nvPicPr>
          <p:cNvPr id="2050" name="Picture 2" descr="Wasp and wasp 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088" y="4398537"/>
            <a:ext cx="3590925" cy="162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01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601252"/>
          </a:xfrm>
        </p:spPr>
        <p:txBody>
          <a:bodyPr>
            <a:normAutofit/>
          </a:bodyPr>
          <a:lstStyle/>
          <a:p>
            <a:pPr marL="0" indent="0">
              <a:buNone/>
            </a:pPr>
            <a:r>
              <a:rPr lang="en-GB" sz="2400" b="1" dirty="0">
                <a:ln w="0"/>
                <a:solidFill>
                  <a:srgbClr val="0070C0"/>
                </a:solidFill>
              </a:rPr>
              <a:t>Epipen</a:t>
            </a:r>
          </a:p>
          <a:p>
            <a:pPr marL="0" indent="0">
              <a:buNone/>
            </a:pPr>
            <a:endParaRPr lang="en-GB" sz="2400" b="1" dirty="0">
              <a:ln w="0"/>
              <a:solidFill>
                <a:schemeClr val="accent1"/>
              </a:solidFill>
            </a:endParaRP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306" t="24628" r="16577" b="26199"/>
          <a:stretch/>
        </p:blipFill>
        <p:spPr bwMode="auto">
          <a:xfrm>
            <a:off x="9970534" y="3681323"/>
            <a:ext cx="1424448" cy="1013413"/>
          </a:xfrm>
          <a:prstGeom prst="rect">
            <a:avLst/>
          </a:prstGeom>
          <a:noFill/>
          <a:extLst>
            <a:ext uri="{909E8E84-426E-40DD-AFC4-6F175D3DCCD1}">
              <a14:hiddenFill xmlns:a14="http://schemas.microsoft.com/office/drawing/2010/main">
                <a:solidFill>
                  <a:srgbClr val="FFFFFF"/>
                </a:solidFill>
              </a14:hiddenFill>
            </a:ext>
          </a:extLst>
        </p:spPr>
      </p:pic>
      <p:pic>
        <p:nvPicPr>
          <p:cNvPr id="3" name="EpiPen Adrenaline Autoinjecto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79" y="2343758"/>
            <a:ext cx="6944062" cy="3993390"/>
          </a:xfrm>
          <a:prstGeom prst="rect">
            <a:avLst/>
          </a:prstGeom>
        </p:spPr>
      </p:pic>
      <p:sp>
        <p:nvSpPr>
          <p:cNvPr id="6" name="TextBox 5"/>
          <p:cNvSpPr txBox="1"/>
          <p:nvPr/>
        </p:nvSpPr>
        <p:spPr>
          <a:xfrm>
            <a:off x="8639161" y="4944328"/>
            <a:ext cx="2348960"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err="1"/>
              <a:t>EpiPen</a:t>
            </a:r>
            <a:r>
              <a:rPr lang="en-GB" sz="1000" dirty="0"/>
              <a:t> &amp; ASCIA Education Resources</a:t>
            </a:r>
          </a:p>
        </p:txBody>
      </p:sp>
      <p:pic>
        <p:nvPicPr>
          <p:cNvPr id="4098" name="Picture 2" descr="https://goo.gl/t7YBIU.q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97320" y="494432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jext injector">
            <a:extLst>
              <a:ext uri="{FF2B5EF4-FFF2-40B4-BE49-F238E27FC236}">
                <a16:creationId xmlns:a16="http://schemas.microsoft.com/office/drawing/2014/main" id="{BEFE173B-AF37-4E99-BE17-0AA1520D2DF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4007" t="2300" r="43908"/>
          <a:stretch/>
        </p:blipFill>
        <p:spPr bwMode="auto">
          <a:xfrm rot="4640370">
            <a:off x="9621255" y="1983685"/>
            <a:ext cx="204547" cy="165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4673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Minor Injuries</a:t>
            </a:r>
          </a:p>
        </p:txBody>
      </p:sp>
      <p:sp>
        <p:nvSpPr>
          <p:cNvPr id="5" name="Subtitle 4"/>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1144679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Minor Cuts and Grazes</a:t>
            </a:r>
            <a:endParaRPr lang="en-GB" sz="1800" dirty="0">
              <a:ln w="0"/>
              <a:solidFill>
                <a:srgbClr val="3A79BD"/>
              </a:solidFill>
            </a:endParaRPr>
          </a:p>
          <a:p>
            <a:pPr marL="0" indent="0">
              <a:buNone/>
            </a:pPr>
            <a:r>
              <a:rPr lang="en-GB" sz="1800" dirty="0">
                <a:ln w="0"/>
                <a:solidFill>
                  <a:schemeClr val="tx1"/>
                </a:solidFill>
              </a:rPr>
              <a:t>A minor cut or graze will not bleed excessively therefore the main concern is to protect the wound from infection.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Will not bleed excessively</a:t>
            </a:r>
          </a:p>
          <a:p>
            <a:pPr>
              <a:buClr>
                <a:srgbClr val="C00000"/>
              </a:buClr>
              <a:buFont typeface="Wingdings" panose="05000000000000000000" pitchFamily="2" charset="2"/>
              <a:buChar char="§"/>
            </a:pPr>
            <a:r>
              <a:rPr lang="en-GB" sz="1800" dirty="0">
                <a:solidFill>
                  <a:srgbClr val="C00000"/>
                </a:solidFill>
              </a:rPr>
              <a:t>  Ooze blood</a:t>
            </a:r>
          </a:p>
          <a:p>
            <a:pPr>
              <a:buClr>
                <a:srgbClr val="C00000"/>
              </a:buClr>
              <a:buFont typeface="Wingdings" panose="05000000000000000000" pitchFamily="2" charset="2"/>
              <a:buChar char="§"/>
            </a:pPr>
            <a:r>
              <a:rPr lang="en-GB" sz="1800" dirty="0">
                <a:solidFill>
                  <a:srgbClr val="C00000"/>
                </a:solidFill>
              </a:rPr>
              <a:t>  Sometimes very painful</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personal protective equipment. (e.g. nitrile gloves)</a:t>
            </a:r>
          </a:p>
          <a:p>
            <a:pPr>
              <a:buClr>
                <a:srgbClr val="00B050"/>
              </a:buClr>
              <a:buFont typeface="Wingdings" panose="05000000000000000000" pitchFamily="2" charset="2"/>
              <a:buChar char="§"/>
            </a:pPr>
            <a:r>
              <a:rPr lang="en-GB" sz="1800" dirty="0">
                <a:solidFill>
                  <a:srgbClr val="00B050"/>
                </a:solidFill>
              </a:rPr>
              <a:t>  Examine the wound for any foreign objects</a:t>
            </a:r>
          </a:p>
          <a:p>
            <a:pPr>
              <a:buClr>
                <a:srgbClr val="00B050"/>
              </a:buClr>
              <a:buFont typeface="Wingdings" panose="05000000000000000000" pitchFamily="2" charset="2"/>
              <a:buChar char="§"/>
            </a:pPr>
            <a:r>
              <a:rPr lang="en-GB" sz="1800" dirty="0">
                <a:solidFill>
                  <a:srgbClr val="00B050"/>
                </a:solidFill>
              </a:rPr>
              <a:t>  Clean the effected area with a sterile cleansing wipe</a:t>
            </a:r>
          </a:p>
          <a:p>
            <a:pPr>
              <a:buClr>
                <a:srgbClr val="00B050"/>
              </a:buClr>
              <a:buFont typeface="Wingdings" panose="05000000000000000000" pitchFamily="2" charset="2"/>
              <a:buChar char="§"/>
            </a:pPr>
            <a:r>
              <a:rPr lang="en-GB" sz="1800" dirty="0">
                <a:solidFill>
                  <a:srgbClr val="00B050"/>
                </a:solidFill>
              </a:rPr>
              <a:t>  Apply a sterile dressing to the wound</a:t>
            </a:r>
          </a:p>
        </p:txBody>
      </p:sp>
    </p:spTree>
    <p:extLst>
      <p:ext uri="{BB962C8B-B14F-4D97-AF65-F5344CB8AC3E}">
        <p14:creationId xmlns:p14="http://schemas.microsoft.com/office/powerpoint/2010/main" val="3261555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Contusion (bruises)</a:t>
            </a:r>
            <a:endParaRPr lang="en-GB" sz="1800" dirty="0">
              <a:ln w="0"/>
              <a:solidFill>
                <a:srgbClr val="3A79BD"/>
              </a:solidFill>
            </a:endParaRPr>
          </a:p>
          <a:p>
            <a:pPr marL="0" indent="0">
              <a:buNone/>
            </a:pPr>
            <a:r>
              <a:rPr lang="en-GB" sz="1800" dirty="0">
                <a:ln w="0"/>
                <a:solidFill>
                  <a:schemeClr val="tx1"/>
                </a:solidFill>
              </a:rPr>
              <a:t>A bruise will often be caused by a blunt blow or a violent movement of a joint such as during a fall.</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a:t>
            </a:r>
          </a:p>
          <a:p>
            <a:pPr>
              <a:buClr>
                <a:srgbClr val="C00000"/>
              </a:buClr>
              <a:buFont typeface="Wingdings" panose="05000000000000000000" pitchFamily="2" charset="2"/>
              <a:buChar char="§"/>
            </a:pPr>
            <a:r>
              <a:rPr lang="en-GB" sz="1800" dirty="0">
                <a:solidFill>
                  <a:srgbClr val="C00000"/>
                </a:solidFill>
              </a:rPr>
              <a:t>  Blue, purple or black colouration</a:t>
            </a:r>
          </a:p>
          <a:p>
            <a:pPr>
              <a:buClr>
                <a:srgbClr val="C00000"/>
              </a:buClr>
              <a:buFont typeface="Wingdings" panose="05000000000000000000" pitchFamily="2" charset="2"/>
              <a:buChar char="§"/>
            </a:pPr>
            <a:r>
              <a:rPr lang="en-GB" sz="1800" dirty="0">
                <a:solidFill>
                  <a:srgbClr val="C00000"/>
                </a:solidFill>
              </a:rPr>
              <a:t>  Probable cause associated with injury (e.g. stairs)</a:t>
            </a:r>
          </a:p>
        </p:txBody>
      </p:sp>
      <p:sp>
        <p:nvSpPr>
          <p:cNvPr id="5" name="Content Placeholder 5"/>
          <p:cNvSpPr txBox="1">
            <a:spLocks/>
          </p:cNvSpPr>
          <p:nvPr/>
        </p:nvSpPr>
        <p:spPr>
          <a:xfrm>
            <a:off x="6217920" y="3096267"/>
            <a:ext cx="4937760" cy="2931045"/>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Rest</a:t>
            </a:r>
            <a:r>
              <a:rPr lang="en-GB" sz="1800" dirty="0">
                <a:solidFill>
                  <a:srgbClr val="00B050"/>
                </a:solidFill>
              </a:rPr>
              <a:t> the area where the bruise has developed</a:t>
            </a:r>
          </a:p>
          <a:p>
            <a:pPr>
              <a:buClr>
                <a:srgbClr val="00B050"/>
              </a:buClr>
              <a:buFont typeface="Wingdings" panose="05000000000000000000" pitchFamily="2" charset="2"/>
              <a:buChar char="§"/>
            </a:pPr>
            <a:r>
              <a:rPr lang="en-GB" sz="1800" dirty="0">
                <a:solidFill>
                  <a:srgbClr val="00B050"/>
                </a:solidFill>
              </a:rPr>
              <a:t>  Apply </a:t>
            </a:r>
            <a:r>
              <a:rPr lang="en-GB" sz="2400" b="1" dirty="0">
                <a:solidFill>
                  <a:srgbClr val="00B050"/>
                </a:solidFill>
              </a:rPr>
              <a:t>Ice</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Compress</a:t>
            </a:r>
            <a:r>
              <a:rPr lang="en-GB" sz="1800" dirty="0">
                <a:solidFill>
                  <a:srgbClr val="00B050"/>
                </a:solidFill>
              </a:rPr>
              <a:t> the area</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Elevate</a:t>
            </a:r>
            <a:r>
              <a:rPr lang="en-GB" sz="18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FF0000"/>
                </a:solidFill>
              </a:rPr>
              <a:t>R I C E</a:t>
            </a:r>
            <a:endParaRPr lang="en-GB" sz="4800" b="1" dirty="0">
              <a:solidFill>
                <a:srgbClr val="FF0000"/>
              </a:solidFill>
            </a:endParaRPr>
          </a:p>
        </p:txBody>
      </p:sp>
    </p:spTree>
    <p:extLst>
      <p:ext uri="{BB962C8B-B14F-4D97-AF65-F5344CB8AC3E}">
        <p14:creationId xmlns:p14="http://schemas.microsoft.com/office/powerpoint/2010/main" val="21142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567167"/>
          </a:xfrm>
        </p:spPr>
        <p:txBody>
          <a:bodyPr>
            <a:normAutofit/>
          </a:bodyPr>
          <a:lstStyle/>
          <a:p>
            <a:pPr marL="0" indent="0">
              <a:buNone/>
            </a:pPr>
            <a:r>
              <a:rPr lang="en-GB" sz="2400" b="1" dirty="0">
                <a:ln w="0"/>
                <a:solidFill>
                  <a:srgbClr val="3A79BD"/>
                </a:solidFill>
              </a:rPr>
              <a:t>Foreign Objects</a:t>
            </a:r>
            <a:endParaRPr lang="en-GB" sz="1800" dirty="0">
              <a:ln w="0"/>
              <a:solidFill>
                <a:srgbClr val="3A79BD"/>
              </a:solidFill>
            </a:endParaRPr>
          </a:p>
          <a:p>
            <a:pPr marL="0" indent="0">
              <a:buNone/>
            </a:pPr>
            <a:r>
              <a:rPr lang="en-GB" sz="1800" dirty="0">
                <a:ln w="0"/>
                <a:solidFill>
                  <a:schemeClr val="tx1"/>
                </a:solidFill>
              </a:rPr>
              <a:t>Foreign objects can cause damage when they enter the body through wounds or orifices such as the nose or eye.  You should seek medical attention unless the injury is extremely minor (e.g. surface dirt in a graze).</a:t>
            </a:r>
          </a:p>
          <a:p>
            <a:pPr marL="0" indent="0">
              <a:buNone/>
            </a:pPr>
            <a:endParaRPr lang="en-GB" sz="1800" dirty="0">
              <a:ln w="0"/>
              <a:solidFill>
                <a:schemeClr val="tx1"/>
              </a:solidFill>
            </a:endParaRPr>
          </a:p>
        </p:txBody>
      </p:sp>
      <p:sp>
        <p:nvSpPr>
          <p:cNvPr id="4" name="Content Placeholder 5"/>
          <p:cNvSpPr txBox="1">
            <a:spLocks/>
          </p:cNvSpPr>
          <p:nvPr/>
        </p:nvSpPr>
        <p:spPr>
          <a:xfrm>
            <a:off x="1097280" y="3521271"/>
            <a:ext cx="4878517" cy="1803043"/>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Ear and nose treatment</a:t>
            </a:r>
          </a:p>
          <a:p>
            <a:pPr>
              <a:buClr>
                <a:srgbClr val="00B050"/>
              </a:buClr>
              <a:buFont typeface="Wingdings" panose="05000000000000000000" pitchFamily="2" charset="2"/>
              <a:buChar char="§"/>
            </a:pPr>
            <a:r>
              <a:rPr lang="en-GB" sz="1800" dirty="0">
                <a:solidFill>
                  <a:srgbClr val="00B050"/>
                </a:solidFill>
              </a:rPr>
              <a:t>  Do not attempt to remove the object</a:t>
            </a:r>
          </a:p>
          <a:p>
            <a:pPr>
              <a:buClr>
                <a:srgbClr val="00B050"/>
              </a:buClr>
              <a:buFont typeface="Wingdings" panose="05000000000000000000" pitchFamily="2" charset="2"/>
              <a:buChar char="§"/>
            </a:pPr>
            <a:r>
              <a:rPr lang="en-GB" sz="1800" dirty="0">
                <a:solidFill>
                  <a:srgbClr val="00B050"/>
                </a:solidFill>
              </a:rPr>
              <a:t>  Cover with a sterile dressing</a:t>
            </a:r>
          </a:p>
          <a:p>
            <a:pPr>
              <a:buClr>
                <a:srgbClr val="00B050"/>
              </a:buClr>
              <a:buFont typeface="Wingdings" panose="05000000000000000000" pitchFamily="2" charset="2"/>
              <a:buChar char="§"/>
            </a:pPr>
            <a:r>
              <a:rPr lang="en-GB" sz="1800" dirty="0">
                <a:solidFill>
                  <a:srgbClr val="00B050"/>
                </a:solidFill>
              </a:rPr>
              <a:t>  Seek medical attention (999/112) for advice</a:t>
            </a:r>
          </a:p>
        </p:txBody>
      </p:sp>
    </p:spTree>
    <p:extLst>
      <p:ext uri="{BB962C8B-B14F-4D97-AF65-F5344CB8AC3E}">
        <p14:creationId xmlns:p14="http://schemas.microsoft.com/office/powerpoint/2010/main" val="3395687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72463"/>
          </a:xfrm>
        </p:spPr>
        <p:txBody>
          <a:bodyPr>
            <a:normAutofit/>
          </a:bodyPr>
          <a:lstStyle/>
          <a:p>
            <a:pPr marL="0" indent="0">
              <a:buNone/>
            </a:pPr>
            <a:r>
              <a:rPr lang="en-GB" sz="2400" b="1" dirty="0">
                <a:ln w="0"/>
                <a:solidFill>
                  <a:srgbClr val="3A79BD"/>
                </a:solidFill>
              </a:rPr>
              <a:t>Burns and Scalds</a:t>
            </a:r>
            <a:endParaRPr lang="en-GB" sz="1800" dirty="0">
              <a:ln w="0"/>
              <a:solidFill>
                <a:srgbClr val="3A79BD"/>
              </a:solidFill>
            </a:endParaRPr>
          </a:p>
        </p:txBody>
      </p:sp>
      <p:sp>
        <p:nvSpPr>
          <p:cNvPr id="4" name="Content Placeholder 4"/>
          <p:cNvSpPr txBox="1">
            <a:spLocks/>
          </p:cNvSpPr>
          <p:nvPr/>
        </p:nvSpPr>
        <p:spPr>
          <a:xfrm>
            <a:off x="6845121" y="2841359"/>
            <a:ext cx="4310559" cy="1681796"/>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1800" b="1" dirty="0">
                <a:ln w="0"/>
                <a:solidFill>
                  <a:schemeClr val="tx1"/>
                </a:solidFill>
              </a:rPr>
              <a:t>Burns are classified into 3 levels of severity:</a:t>
            </a:r>
          </a:p>
          <a:p>
            <a:pPr>
              <a:buClrTx/>
              <a:buFont typeface="Wingdings" panose="05000000000000000000" pitchFamily="2" charset="2"/>
              <a:buChar char="§"/>
            </a:pPr>
            <a:r>
              <a:rPr lang="en-GB" sz="1800" dirty="0">
                <a:ln w="0"/>
                <a:solidFill>
                  <a:schemeClr val="tx1"/>
                </a:solidFill>
              </a:rPr>
              <a:t>  Superficial burn (1</a:t>
            </a:r>
            <a:r>
              <a:rPr lang="en-GB" sz="1800" baseline="30000" dirty="0">
                <a:ln w="0"/>
                <a:solidFill>
                  <a:schemeClr val="tx1"/>
                </a:solidFill>
              </a:rPr>
              <a:t>st</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Partial-thickness burn (2</a:t>
            </a:r>
            <a:r>
              <a:rPr lang="en-GB" sz="1800" baseline="30000" dirty="0">
                <a:ln w="0"/>
                <a:solidFill>
                  <a:schemeClr val="tx1"/>
                </a:solidFill>
              </a:rPr>
              <a:t>nd</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Full-thickness burn (3</a:t>
            </a:r>
            <a:r>
              <a:rPr lang="en-GB" sz="1800" baseline="30000" dirty="0">
                <a:ln w="0"/>
                <a:solidFill>
                  <a:schemeClr val="tx1"/>
                </a:solidFill>
              </a:rPr>
              <a:t>rd</a:t>
            </a:r>
            <a:r>
              <a:rPr lang="en-GB" sz="1800" dirty="0">
                <a:ln w="0"/>
                <a:solidFill>
                  <a:schemeClr val="tx1"/>
                </a:solidFill>
              </a:rPr>
              <a:t> degree burn)</a:t>
            </a:r>
          </a:p>
        </p:txBody>
      </p:sp>
      <p:sp>
        <p:nvSpPr>
          <p:cNvPr id="5" name="Content Placeholder 5"/>
          <p:cNvSpPr txBox="1">
            <a:spLocks/>
          </p:cNvSpPr>
          <p:nvPr/>
        </p:nvSpPr>
        <p:spPr>
          <a:xfrm>
            <a:off x="1097280" y="2426567"/>
            <a:ext cx="1805618" cy="251138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chemeClr val="tx1"/>
                </a:solidFill>
              </a:rPr>
              <a:t>Causes</a:t>
            </a:r>
          </a:p>
          <a:p>
            <a:pPr>
              <a:buClrTx/>
              <a:buFont typeface="Wingdings" panose="05000000000000000000" pitchFamily="2" charset="2"/>
              <a:buChar char="§"/>
            </a:pPr>
            <a:r>
              <a:rPr lang="en-GB" sz="1800" dirty="0">
                <a:solidFill>
                  <a:schemeClr val="tx1"/>
                </a:solidFill>
              </a:rPr>
              <a:t>  Dry heat</a:t>
            </a:r>
          </a:p>
          <a:p>
            <a:pPr>
              <a:buClrTx/>
              <a:buFont typeface="Wingdings" panose="05000000000000000000" pitchFamily="2" charset="2"/>
              <a:buChar char="§"/>
            </a:pPr>
            <a:r>
              <a:rPr lang="en-GB" sz="1800" dirty="0">
                <a:solidFill>
                  <a:schemeClr val="tx1"/>
                </a:solidFill>
              </a:rPr>
              <a:t>  Electricity</a:t>
            </a:r>
          </a:p>
          <a:p>
            <a:pPr>
              <a:buClrTx/>
              <a:buFont typeface="Wingdings" panose="05000000000000000000" pitchFamily="2" charset="2"/>
              <a:buChar char="§"/>
            </a:pPr>
            <a:r>
              <a:rPr lang="en-GB" sz="1800" dirty="0">
                <a:solidFill>
                  <a:schemeClr val="tx1"/>
                </a:solidFill>
              </a:rPr>
              <a:t>  Chemicals</a:t>
            </a:r>
          </a:p>
          <a:p>
            <a:pPr>
              <a:buClrTx/>
              <a:buFont typeface="Wingdings" panose="05000000000000000000" pitchFamily="2" charset="2"/>
              <a:buChar char="§"/>
            </a:pPr>
            <a:r>
              <a:rPr lang="en-GB" sz="1800" dirty="0">
                <a:solidFill>
                  <a:schemeClr val="tx1"/>
                </a:solidFill>
              </a:rPr>
              <a:t>  Extreme cold</a:t>
            </a:r>
          </a:p>
          <a:p>
            <a:pPr>
              <a:buClrTx/>
              <a:buFont typeface="Wingdings" panose="05000000000000000000" pitchFamily="2" charset="2"/>
              <a:buChar char="§"/>
            </a:pPr>
            <a:r>
              <a:rPr lang="en-GB" sz="1800" dirty="0">
                <a:solidFill>
                  <a:schemeClr val="tx1"/>
                </a:solidFill>
              </a:rPr>
              <a:t>  Radiation</a:t>
            </a:r>
          </a:p>
        </p:txBody>
      </p:sp>
      <p:pic>
        <p:nvPicPr>
          <p:cNvPr id="11266" name="Picture 2" descr="https://upload.wikimedia.org/wikipedia/commons/thumb/9/93/Burn_Degree_Diagram.svg/2000px-Burn_Degree_Diagra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6600" y="2318197"/>
            <a:ext cx="2298521" cy="393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26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Superficial Burn (1</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superficial burn is where the topmost layer of  skin has been burnt.  A superficial burn is extremely painful as the nerve endings are sensitive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at the site of the injury</a:t>
            </a:r>
          </a:p>
          <a:p>
            <a:pPr>
              <a:buClr>
                <a:srgbClr val="C00000"/>
              </a:buClr>
              <a:buFont typeface="Wingdings" panose="05000000000000000000" pitchFamily="2" charset="2"/>
              <a:buChar char="§"/>
            </a:pPr>
            <a:r>
              <a:rPr lang="en-GB" sz="1800" dirty="0">
                <a:solidFill>
                  <a:srgbClr val="C00000"/>
                </a:solidFill>
              </a:rPr>
              <a:t>  Redness, swelling and tenderness</a:t>
            </a:r>
          </a:p>
          <a:p>
            <a:pPr>
              <a:buClr>
                <a:srgbClr val="C00000"/>
              </a:buClr>
              <a:buFont typeface="Wingdings" panose="05000000000000000000" pitchFamily="2" charset="2"/>
              <a:buChar char="§"/>
            </a:pPr>
            <a:r>
              <a:rPr lang="en-GB" sz="1800" dirty="0">
                <a:solidFill>
                  <a:srgbClr val="C00000"/>
                </a:solidFill>
              </a:rPr>
              <a:t>  Possible blistering</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advice (999/112) if the burn covers more than 5%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25" t="6599" r="10490" b="63413"/>
          <a:stretch/>
        </p:blipFill>
        <p:spPr bwMode="auto">
          <a:xfrm>
            <a:off x="1349315" y="4618056"/>
            <a:ext cx="2928621" cy="179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9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Partial-thickness Burn (2</a:t>
            </a:r>
            <a:r>
              <a:rPr lang="en-GB" sz="2400" b="1" baseline="30000" dirty="0">
                <a:ln w="0"/>
                <a:solidFill>
                  <a:srgbClr val="3A79BD"/>
                </a:solidFill>
              </a:rPr>
              <a:t>nd</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partial-thickness burn is where the epidermis and dermis have been burnt to varying degrees.  There is a high risk of infection and possibility of the casualty going into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Skill will appear raw and swollen</a:t>
            </a:r>
          </a:p>
          <a:p>
            <a:pPr>
              <a:buClr>
                <a:srgbClr val="C00000"/>
              </a:buClr>
              <a:buFont typeface="Wingdings" panose="05000000000000000000" pitchFamily="2" charset="2"/>
              <a:buChar char="§"/>
            </a:pPr>
            <a:r>
              <a:rPr lang="en-GB" sz="1800" dirty="0">
                <a:solidFill>
                  <a:srgbClr val="C00000"/>
                </a:solidFill>
              </a:rPr>
              <a:t>  Wound will be painful</a:t>
            </a:r>
          </a:p>
          <a:p>
            <a:pPr>
              <a:buClr>
                <a:srgbClr val="C00000"/>
              </a:buClr>
              <a:buFont typeface="Wingdings" panose="05000000000000000000" pitchFamily="2" charset="2"/>
              <a:buChar char="§"/>
            </a:pPr>
            <a:r>
              <a:rPr lang="en-GB" sz="1800" dirty="0">
                <a:solidFill>
                  <a:srgbClr val="C00000"/>
                </a:solidFill>
              </a:rPr>
              <a:t>  Blisters that emit a clear fluid maybe present</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(999/112) if the burn covers more than 1%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46" t="41195" r="4802" b="31718"/>
          <a:stretch/>
        </p:blipFill>
        <p:spPr bwMode="auto">
          <a:xfrm>
            <a:off x="1454039" y="4809710"/>
            <a:ext cx="2719173" cy="14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Full-thickness Burn (3</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full-thickness burn is where all layers of the dermis and even the subcutaneous layer have been damaged.  This has an very high risk if infection and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600" b="1" dirty="0">
                <a:solidFill>
                  <a:srgbClr val="C00000"/>
                </a:solidFill>
              </a:rPr>
              <a:t>  </a:t>
            </a:r>
            <a:r>
              <a:rPr lang="en-GB" sz="1400" dirty="0">
                <a:solidFill>
                  <a:srgbClr val="C00000"/>
                </a:solidFill>
              </a:rPr>
              <a:t>Injury will appear brown or black and often charred</a:t>
            </a:r>
          </a:p>
          <a:p>
            <a:pPr>
              <a:buClr>
                <a:srgbClr val="C00000"/>
              </a:buClr>
              <a:buFont typeface="Wingdings" panose="05000000000000000000" pitchFamily="2" charset="2"/>
              <a:buChar char="§"/>
            </a:pPr>
            <a:r>
              <a:rPr lang="en-GB" sz="1400" dirty="0">
                <a:solidFill>
                  <a:srgbClr val="C00000"/>
                </a:solidFill>
              </a:rPr>
              <a:t>  Dry and leathery texture</a:t>
            </a:r>
          </a:p>
          <a:p>
            <a:pPr>
              <a:buClr>
                <a:srgbClr val="C00000"/>
              </a:buClr>
              <a:buFont typeface="Wingdings" panose="05000000000000000000" pitchFamily="2" charset="2"/>
              <a:buChar char="§"/>
            </a:pPr>
            <a:r>
              <a:rPr lang="en-GB" sz="1400" dirty="0">
                <a:solidFill>
                  <a:srgbClr val="C00000"/>
                </a:solidFill>
              </a:rPr>
              <a:t>  Limited movement around the effected area</a:t>
            </a:r>
          </a:p>
          <a:p>
            <a:pPr>
              <a:buClr>
                <a:srgbClr val="C00000"/>
              </a:buClr>
              <a:buFont typeface="Wingdings" panose="05000000000000000000" pitchFamily="2" charset="2"/>
              <a:buChar char="§"/>
            </a:pPr>
            <a:r>
              <a:rPr lang="en-GB" sz="1400" dirty="0">
                <a:solidFill>
                  <a:srgbClr val="C00000"/>
                </a:solidFill>
              </a:rPr>
              <a:t>  Less pain than superficial burn as nerves have been burnt away</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immediately (999/112)</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0" t="68166" r="8280" b="1522"/>
          <a:stretch/>
        </p:blipFill>
        <p:spPr bwMode="auto">
          <a:xfrm>
            <a:off x="1660465" y="5037795"/>
            <a:ext cx="2306321" cy="137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90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Sprains and Strains</a:t>
            </a:r>
          </a:p>
          <a:p>
            <a:pPr marL="0" indent="0">
              <a:buNone/>
            </a:pPr>
            <a:r>
              <a:rPr lang="en-GB" sz="1800" dirty="0">
                <a:ln w="0"/>
                <a:solidFill>
                  <a:schemeClr val="tx1"/>
                </a:solidFill>
              </a:rPr>
              <a:t>A sprain or strain attributed to activity or playing sport.  It is caused by a sharp movement or overstretch to a muscle or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bruising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Cramps to muscle</a:t>
            </a:r>
          </a:p>
        </p:txBody>
      </p:sp>
      <p:sp>
        <p:nvSpPr>
          <p:cNvPr id="5" name="Content Placeholder 5"/>
          <p:cNvSpPr txBox="1">
            <a:spLocks/>
          </p:cNvSpPr>
          <p:nvPr/>
        </p:nvSpPr>
        <p:spPr>
          <a:xfrm>
            <a:off x="4997002" y="2987897"/>
            <a:ext cx="6158677" cy="2931045"/>
          </a:xfrm>
          <a:prstGeom prst="rect">
            <a:avLst/>
          </a:prstGeom>
        </p:spPr>
        <p:txBody>
          <a:bodyPr>
            <a:normAutofit fontScale="92500"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Rest</a:t>
            </a:r>
            <a:r>
              <a:rPr lang="en-GB" sz="1900" dirty="0">
                <a:solidFill>
                  <a:srgbClr val="00B050"/>
                </a:solidFill>
              </a:rPr>
              <a:t> the area where the bruise has developed</a:t>
            </a:r>
          </a:p>
          <a:p>
            <a:pPr>
              <a:buClr>
                <a:srgbClr val="00B050"/>
              </a:buClr>
              <a:buFont typeface="Wingdings" panose="05000000000000000000" pitchFamily="2" charset="2"/>
              <a:buChar char="§"/>
            </a:pPr>
            <a:r>
              <a:rPr lang="en-GB" sz="1900" dirty="0">
                <a:solidFill>
                  <a:srgbClr val="00B050"/>
                </a:solidFill>
              </a:rPr>
              <a:t>  Apply </a:t>
            </a:r>
            <a:r>
              <a:rPr lang="en-GB" sz="1900" b="1" dirty="0">
                <a:solidFill>
                  <a:srgbClr val="00B050"/>
                </a:solidFill>
              </a:rPr>
              <a:t>Ice</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Compress</a:t>
            </a:r>
            <a:r>
              <a:rPr lang="en-GB" sz="1900" dirty="0">
                <a:solidFill>
                  <a:srgbClr val="00B050"/>
                </a:solidFill>
              </a:rPr>
              <a:t> the area</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Elevate</a:t>
            </a:r>
            <a:r>
              <a:rPr lang="en-GB" sz="19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00B050"/>
                </a:solidFill>
              </a:rPr>
              <a:t>R. I. C. E.</a:t>
            </a:r>
            <a:endParaRPr lang="en-GB" sz="1800" dirty="0">
              <a:solidFill>
                <a:srgbClr val="00B050"/>
              </a:solidFill>
            </a:endParaRPr>
          </a:p>
        </p:txBody>
      </p:sp>
    </p:spTree>
    <p:extLst>
      <p:ext uri="{BB962C8B-B14F-4D97-AF65-F5344CB8AC3E}">
        <p14:creationId xmlns:p14="http://schemas.microsoft.com/office/powerpoint/2010/main" val="168420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5"/>
            <a:ext cx="10058400" cy="1515652"/>
          </a:xfrm>
        </p:spPr>
        <p:txBody>
          <a:bodyPr>
            <a:normAutofit/>
          </a:bodyPr>
          <a:lstStyle/>
          <a:p>
            <a:pPr marL="0" indent="0">
              <a:buNone/>
            </a:pPr>
            <a:r>
              <a:rPr lang="en-GB" sz="2400" b="1" dirty="0">
                <a:ln w="0"/>
                <a:solidFill>
                  <a:srgbClr val="3A79BD"/>
                </a:solidFill>
              </a:rPr>
              <a:t>Splinters</a:t>
            </a:r>
            <a:endParaRPr lang="en-GB" sz="1800" dirty="0">
              <a:ln w="0"/>
              <a:solidFill>
                <a:srgbClr val="3A79BD"/>
              </a:solidFill>
            </a:endParaRPr>
          </a:p>
          <a:p>
            <a:pPr marL="0" indent="0">
              <a:buNone/>
            </a:pPr>
            <a:r>
              <a:rPr lang="en-GB" sz="1800" dirty="0">
                <a:ln w="0"/>
                <a:solidFill>
                  <a:schemeClr val="tx1"/>
                </a:solidFill>
              </a:rPr>
              <a:t>Splinters are foreign objects which are embedded into the skin, these foreign objects such as; glass, wood, plastic or metal.</a:t>
            </a:r>
          </a:p>
          <a:p>
            <a:pPr marL="0" indent="0">
              <a:buNone/>
            </a:pPr>
            <a:endParaRPr lang="en-GB" sz="1800" dirty="0">
              <a:ln w="0"/>
              <a:solidFill>
                <a:schemeClr val="tx1"/>
              </a:solidFill>
            </a:endParaRPr>
          </a:p>
        </p:txBody>
      </p:sp>
      <p:sp>
        <p:nvSpPr>
          <p:cNvPr id="4" name="Content Placeholder 5"/>
          <p:cNvSpPr txBox="1">
            <a:spLocks/>
          </p:cNvSpPr>
          <p:nvPr/>
        </p:nvSpPr>
        <p:spPr>
          <a:xfrm>
            <a:off x="1097280" y="3118106"/>
            <a:ext cx="10058400" cy="3039413"/>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Wear appropriate P.P.E. (nitrile gloves)</a:t>
            </a:r>
          </a:p>
          <a:p>
            <a:pPr>
              <a:buClr>
                <a:srgbClr val="00B050"/>
              </a:buClr>
              <a:buFont typeface="Wingdings" panose="05000000000000000000" pitchFamily="2" charset="2"/>
              <a:buChar char="§"/>
            </a:pPr>
            <a:r>
              <a:rPr lang="en-GB" sz="1900" dirty="0">
                <a:solidFill>
                  <a:srgbClr val="00B050"/>
                </a:solidFill>
              </a:rPr>
              <a:t>  Examine the object to see if it is possible to remove</a:t>
            </a:r>
          </a:p>
          <a:p>
            <a:pPr>
              <a:buClr>
                <a:srgbClr val="00B050"/>
              </a:buClr>
              <a:buFont typeface="Wingdings" panose="05000000000000000000" pitchFamily="2" charset="2"/>
              <a:buChar char="§"/>
            </a:pPr>
            <a:r>
              <a:rPr lang="en-GB" sz="1900" dirty="0">
                <a:solidFill>
                  <a:srgbClr val="00B050"/>
                </a:solidFill>
              </a:rPr>
              <a:t>  If possible draw the splinter out in the same direction as the entry route</a:t>
            </a:r>
          </a:p>
          <a:p>
            <a:pPr>
              <a:buClr>
                <a:srgbClr val="00B050"/>
              </a:buClr>
              <a:buFont typeface="Wingdings" panose="05000000000000000000" pitchFamily="2" charset="2"/>
              <a:buChar char="§"/>
            </a:pPr>
            <a:r>
              <a:rPr lang="en-GB" sz="1900" dirty="0">
                <a:solidFill>
                  <a:srgbClr val="00B050"/>
                </a:solidFill>
              </a:rPr>
              <a:t>  If the splinter is removed, clean the surrounding area using antiseptic wipe and cover using a sterile dressing</a:t>
            </a:r>
            <a:endParaRPr lang="en-GB" sz="1800" dirty="0">
              <a:solidFill>
                <a:srgbClr val="00B050"/>
              </a:solidFill>
            </a:endParaRPr>
          </a:p>
          <a:p>
            <a:pPr marL="0" indent="0">
              <a:buClr>
                <a:srgbClr val="00B050"/>
              </a:buClr>
              <a:buNone/>
            </a:pPr>
            <a:endParaRPr lang="en-GB" sz="1800" dirty="0">
              <a:solidFill>
                <a:srgbClr val="00B050"/>
              </a:solidFill>
            </a:endParaRPr>
          </a:p>
          <a:p>
            <a:pPr marL="0" indent="0">
              <a:buClr>
                <a:srgbClr val="00B050"/>
              </a:buClr>
              <a:buNone/>
            </a:pPr>
            <a:r>
              <a:rPr lang="en-GB" sz="1900" b="1" dirty="0">
                <a:solidFill>
                  <a:srgbClr val="00B050"/>
                </a:solidFill>
              </a:rPr>
              <a:t>If the object can not be removed, cover using a sterile dressing and advice casualty to </a:t>
            </a:r>
          </a:p>
          <a:p>
            <a:pPr marL="0" indent="0">
              <a:buClr>
                <a:srgbClr val="00B050"/>
              </a:buClr>
              <a:buNone/>
            </a:pPr>
            <a:r>
              <a:rPr lang="en-GB" sz="1900" b="1" dirty="0">
                <a:solidFill>
                  <a:srgbClr val="00B050"/>
                </a:solidFill>
              </a:rPr>
              <a:t>seek medical assistance.</a:t>
            </a:r>
          </a:p>
          <a:p>
            <a:pPr marL="0" indent="0">
              <a:buClr>
                <a:srgbClr val="00B050"/>
              </a:buClr>
              <a:buNone/>
            </a:pPr>
            <a:endParaRPr lang="en-GB" sz="1800" dirty="0">
              <a:solidFill>
                <a:srgbClr val="00B050"/>
              </a:solidFill>
            </a:endParaRPr>
          </a:p>
        </p:txBody>
      </p:sp>
    </p:spTree>
    <p:extLst>
      <p:ext uri="{BB962C8B-B14F-4D97-AF65-F5344CB8AC3E}">
        <p14:creationId xmlns:p14="http://schemas.microsoft.com/office/powerpoint/2010/main" val="169489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Fractures and Dislocations</a:t>
            </a:r>
          </a:p>
        </p:txBody>
      </p:sp>
      <p:sp>
        <p:nvSpPr>
          <p:cNvPr id="5" name="Subtitle 4"/>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236444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20411"/>
            <a:ext cx="10058400" cy="4425843"/>
          </a:xfrm>
        </p:spPr>
        <p:txBody>
          <a:bodyPr>
            <a:normAutofit/>
          </a:bodyPr>
          <a:lstStyle/>
          <a:p>
            <a:pPr marL="0" indent="0">
              <a:buNone/>
            </a:pPr>
            <a:r>
              <a:rPr lang="en-GB" sz="2400" b="1" dirty="0">
                <a:ln w="0"/>
                <a:solidFill>
                  <a:srgbClr val="0070C0"/>
                </a:solidFill>
              </a:rPr>
              <a:t>Fracture</a:t>
            </a:r>
          </a:p>
          <a:p>
            <a:pPr marL="0" indent="0">
              <a:buNone/>
            </a:pPr>
            <a:r>
              <a:rPr lang="en-GB" sz="1800" dirty="0">
                <a:ln w="0"/>
                <a:solidFill>
                  <a:schemeClr val="tx1"/>
                </a:solidFill>
              </a:rPr>
              <a:t>A fracture is a chip, crack or break in a bone.</a:t>
            </a:r>
          </a:p>
        </p:txBody>
      </p:sp>
      <p:sp>
        <p:nvSpPr>
          <p:cNvPr id="4" name="Content Placeholder 4"/>
          <p:cNvSpPr txBox="1"/>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swelling, tenderness and bruising around the site of the injury</a:t>
            </a:r>
          </a:p>
          <a:p>
            <a:pPr>
              <a:buClr>
                <a:srgbClr val="C00000"/>
              </a:buClr>
              <a:buFont typeface="Wingdings" panose="05000000000000000000" pitchFamily="2" charset="2"/>
              <a:buChar char="§"/>
            </a:pPr>
            <a:r>
              <a:rPr lang="en-GB" sz="1800" dirty="0">
                <a:solidFill>
                  <a:srgbClr val="C00000"/>
                </a:solidFill>
              </a:rPr>
              <a:t>  Associated bleeding possible in open fractures</a:t>
            </a:r>
          </a:p>
          <a:p>
            <a:pPr>
              <a:buClr>
                <a:srgbClr val="C00000"/>
              </a:buClr>
              <a:buFont typeface="Wingdings" panose="05000000000000000000" pitchFamily="2" charset="2"/>
              <a:buChar char="§"/>
            </a:pPr>
            <a:r>
              <a:rPr lang="en-GB" sz="1800" dirty="0">
                <a:solidFill>
                  <a:srgbClr val="C00000"/>
                </a:solidFill>
              </a:rPr>
              <a:t>  Loss of mobility</a:t>
            </a:r>
          </a:p>
          <a:p>
            <a:pPr>
              <a:buClr>
                <a:srgbClr val="C00000"/>
              </a:buClr>
              <a:buFont typeface="Wingdings" panose="05000000000000000000" pitchFamily="2" charset="2"/>
              <a:buChar char="§"/>
            </a:pPr>
            <a:r>
              <a:rPr lang="en-GB" sz="1800" dirty="0">
                <a:solidFill>
                  <a:srgbClr val="C00000"/>
                </a:solidFill>
              </a:rPr>
              <a:t>  Nausea, pale, cold clammy skin</a:t>
            </a:r>
          </a:p>
        </p:txBody>
      </p:sp>
      <p:sp>
        <p:nvSpPr>
          <p:cNvPr id="5" name="Content Placeholder 5"/>
          <p:cNvSpPr txBox="1"/>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Immobilise the bone in the position that it is found and most comfortable</a:t>
            </a:r>
          </a:p>
          <a:p>
            <a:pPr>
              <a:buClr>
                <a:srgbClr val="00B050"/>
              </a:buClr>
              <a:buFont typeface="Wingdings" panose="05000000000000000000" pitchFamily="2" charset="2"/>
              <a:buChar char="§"/>
            </a:pPr>
            <a:r>
              <a:rPr lang="en-GB" sz="1800" dirty="0">
                <a:solidFill>
                  <a:srgbClr val="00B050"/>
                </a:solidFill>
              </a:rPr>
              <a:t>  Call for an ambulance (999/112)</a:t>
            </a:r>
          </a:p>
        </p:txBody>
      </p:sp>
    </p:spTree>
    <p:extLst>
      <p:ext uri="{BB962C8B-B14F-4D97-AF65-F5344CB8AC3E}">
        <p14:creationId xmlns:p14="http://schemas.microsoft.com/office/powerpoint/2010/main" val="1793377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45735"/>
            <a:ext cx="6459220" cy="3348566"/>
          </a:xfrm>
        </p:spPr>
        <p:txBody>
          <a:bodyPr>
            <a:normAutofit lnSpcReduction="10000"/>
          </a:bodyPr>
          <a:lstStyle/>
          <a:p>
            <a:pPr marL="0" indent="0">
              <a:buNone/>
            </a:pPr>
            <a:r>
              <a:rPr lang="en-GB" sz="2400" b="1" dirty="0">
                <a:ln w="0"/>
                <a:solidFill>
                  <a:srgbClr val="0070C0"/>
                </a:solidFill>
              </a:rPr>
              <a:t>Fracture</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Fractures are classed into the following:</a:t>
            </a:r>
          </a:p>
          <a:p>
            <a:pPr>
              <a:buClr>
                <a:srgbClr val="C00000"/>
              </a:buClr>
              <a:buFont typeface="Wingdings" panose="05000000000000000000" pitchFamily="2" charset="2"/>
              <a:buChar char="§"/>
            </a:pPr>
            <a:r>
              <a:rPr lang="en-GB" sz="1800" b="1" dirty="0">
                <a:ln w="0"/>
                <a:solidFill>
                  <a:srgbClr val="C00000"/>
                </a:solidFill>
              </a:rPr>
              <a:t>Closed</a:t>
            </a:r>
            <a:r>
              <a:rPr lang="en-GB" sz="1800" dirty="0">
                <a:ln w="0"/>
                <a:solidFill>
                  <a:schemeClr val="tx1"/>
                </a:solidFill>
              </a:rPr>
              <a:t> – bone has fractured but has not penetrated the skin.</a:t>
            </a:r>
          </a:p>
          <a:p>
            <a:pPr>
              <a:buClr>
                <a:srgbClr val="C00000"/>
              </a:buClr>
              <a:buFont typeface="Wingdings" panose="05000000000000000000" pitchFamily="2" charset="2"/>
              <a:buChar char="§"/>
            </a:pPr>
            <a:r>
              <a:rPr lang="en-GB" sz="1800" b="1" dirty="0">
                <a:ln w="0"/>
                <a:solidFill>
                  <a:srgbClr val="C00000"/>
                </a:solidFill>
              </a:rPr>
              <a:t>Open</a:t>
            </a:r>
            <a:r>
              <a:rPr lang="en-GB" sz="1800" dirty="0">
                <a:ln w="0"/>
                <a:solidFill>
                  <a:schemeClr val="tx1"/>
                </a:solidFill>
              </a:rPr>
              <a:t> – bone has fractured and penetrated the skin, this has a high risk of infection and bleeding.</a:t>
            </a:r>
          </a:p>
          <a:p>
            <a:pPr>
              <a:buClr>
                <a:srgbClr val="C00000"/>
              </a:buClr>
              <a:buFont typeface="Wingdings" panose="05000000000000000000" pitchFamily="2" charset="2"/>
              <a:buChar char="§"/>
            </a:pPr>
            <a:r>
              <a:rPr lang="en-GB" sz="1800" b="1" dirty="0">
                <a:ln w="0"/>
                <a:solidFill>
                  <a:srgbClr val="C00000"/>
                </a:solidFill>
              </a:rPr>
              <a:t>Complicated</a:t>
            </a:r>
            <a:r>
              <a:rPr lang="en-GB" sz="1800" dirty="0">
                <a:ln w="0"/>
                <a:solidFill>
                  <a:schemeClr val="tx1"/>
                </a:solidFill>
              </a:rPr>
              <a:t> – bone has shattered or broken up internally causing further damage to tendons, blood vessels or organs if moved.</a:t>
            </a:r>
          </a:p>
          <a:p>
            <a:pPr>
              <a:buClr>
                <a:srgbClr val="C00000"/>
              </a:buClr>
              <a:buFont typeface="Wingdings" panose="05000000000000000000" pitchFamily="2" charset="2"/>
              <a:buChar char="§"/>
            </a:pPr>
            <a:r>
              <a:rPr lang="en-GB" sz="1800" b="1" dirty="0">
                <a:ln w="0"/>
                <a:solidFill>
                  <a:srgbClr val="C00000"/>
                </a:solidFill>
              </a:rPr>
              <a:t>Green stick </a:t>
            </a:r>
            <a:r>
              <a:rPr lang="en-GB" sz="1800" dirty="0">
                <a:ln w="0"/>
                <a:solidFill>
                  <a:schemeClr val="tx1"/>
                </a:solidFill>
              </a:rPr>
              <a:t>– cracking or splintering of the bone.</a:t>
            </a:r>
          </a:p>
        </p:txBody>
      </p:sp>
      <p:pic>
        <p:nvPicPr>
          <p:cNvPr id="2050" name="Picture 2"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1529" t="9592" r="39934" b="65463"/>
          <a:stretch>
            <a:fillRect/>
          </a:stretch>
        </p:blipFill>
        <p:spPr bwMode="auto">
          <a:xfrm>
            <a:off x="7736805" y="1845736"/>
            <a:ext cx="1010647" cy="17603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13804" t="10851" r="74149" b="65425"/>
          <a:stretch>
            <a:fillRect/>
          </a:stretch>
        </p:blipFill>
        <p:spPr bwMode="auto">
          <a:xfrm>
            <a:off x="7441817" y="3893583"/>
            <a:ext cx="914500" cy="23310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3784" t="67720" r="41496" b="7287"/>
          <a:stretch>
            <a:fillRect/>
          </a:stretch>
        </p:blipFill>
        <p:spPr bwMode="auto">
          <a:xfrm>
            <a:off x="8955557" y="2560602"/>
            <a:ext cx="1198480" cy="26336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75769" t="38516" r="13872" b="36913"/>
          <a:stretch>
            <a:fillRect/>
          </a:stretch>
        </p:blipFill>
        <p:spPr bwMode="auto">
          <a:xfrm>
            <a:off x="10530783" y="1845735"/>
            <a:ext cx="923837" cy="283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404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txBox="1"/>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charset="0"/>
              <a:buNone/>
            </a:pPr>
            <a:r>
              <a:rPr lang="en-GB" sz="2400" b="1" dirty="0">
                <a:ln w="0"/>
                <a:solidFill>
                  <a:srgbClr val="0070C0"/>
                </a:solidFill>
              </a:rPr>
              <a:t>Example of Fractures</a:t>
            </a:r>
            <a:endParaRPr lang="en-GB" sz="1800" dirty="0">
              <a:ln w="0"/>
              <a:solidFill>
                <a:srgbClr val="0070C0"/>
              </a:solidFill>
            </a:endParaRPr>
          </a:p>
          <a:p>
            <a:pPr marL="0" indent="0">
              <a:buFont typeface="Calibri" panose="020F0502020204030204" charset="0"/>
              <a:buNone/>
            </a:pPr>
            <a:endParaRPr lang="en-GB" sz="1800" dirty="0">
              <a:ln w="0"/>
              <a:solidFill>
                <a:schemeClr val="tx1"/>
              </a:solidFill>
            </a:endParaRPr>
          </a:p>
        </p:txBody>
      </p:sp>
      <p:pic>
        <p:nvPicPr>
          <p:cNvPr id="16386" name="Picture 2" descr="https://upload.wikimedia.org/wikipedia/commons/d/d7/Distalradiusfrac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967" y="2202286"/>
            <a:ext cx="1945914" cy="290180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s://c1.staticflickr.com/1/21/25651285_682e3cae2c_z.jpg?zz=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083" y="2697637"/>
            <a:ext cx="2460979" cy="1845734"/>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upload.wikimedia.org/wikipedia/commons/thumb/2/2d/Poignet_Gauche_suite_a_fracture_type_Pouteau_Colles.jpg/1280px-Poignet_Gauche_suite_a_fracture_type_Pouteau_Col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7280" y="3620504"/>
            <a:ext cx="3196516" cy="240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305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Dislocation</a:t>
            </a:r>
          </a:p>
          <a:p>
            <a:pPr marL="0" indent="0">
              <a:buNone/>
            </a:pPr>
            <a:r>
              <a:rPr lang="en-GB" sz="1800" dirty="0">
                <a:ln w="0"/>
                <a:solidFill>
                  <a:schemeClr val="tx1"/>
                </a:solidFill>
              </a:rPr>
              <a:t>A dislocation occurs when a joint becomes displaced or misaligned.  A dislocations are often caused by a sudden impact to the joint.</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redness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Deformity</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Immobilise and support in the position found</a:t>
            </a:r>
          </a:p>
          <a:p>
            <a:pPr>
              <a:buClr>
                <a:srgbClr val="00B050"/>
              </a:buClr>
              <a:buFont typeface="Wingdings" panose="05000000000000000000" pitchFamily="2" charset="2"/>
              <a:buChar char="§"/>
            </a:pPr>
            <a:r>
              <a:rPr lang="en-GB" sz="1800" dirty="0">
                <a:solidFill>
                  <a:srgbClr val="00B050"/>
                </a:solidFill>
              </a:rPr>
              <a:t>  Allow the casualty to get in a comfortable position</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Treat for shock if necessary</a:t>
            </a:r>
          </a:p>
        </p:txBody>
      </p:sp>
    </p:spTree>
    <p:extLst>
      <p:ext uri="{BB962C8B-B14F-4D97-AF65-F5344CB8AC3E}">
        <p14:creationId xmlns:p14="http://schemas.microsoft.com/office/powerpoint/2010/main" val="1061611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txBox="1"/>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charset="0"/>
              <a:buNone/>
            </a:pPr>
            <a:r>
              <a:rPr lang="en-GB" sz="2400" b="1" dirty="0">
                <a:ln w="0"/>
                <a:solidFill>
                  <a:srgbClr val="0070C0"/>
                </a:solidFill>
              </a:rPr>
              <a:t>Example of Dislocations</a:t>
            </a:r>
            <a:endParaRPr lang="en-GB" sz="1800" dirty="0">
              <a:ln w="0"/>
              <a:solidFill>
                <a:srgbClr val="0070C0"/>
              </a:solidFill>
            </a:endParaRPr>
          </a:p>
          <a:p>
            <a:pPr marL="0" indent="0">
              <a:buFont typeface="Calibri" panose="020F0502020204030204" charset="0"/>
              <a:buNone/>
            </a:pPr>
            <a:endParaRPr lang="en-GB" sz="1800" dirty="0">
              <a:ln w="0"/>
              <a:solidFill>
                <a:schemeClr val="tx1"/>
              </a:solidFill>
            </a:endParaRPr>
          </a:p>
        </p:txBody>
      </p:sp>
      <p:pic>
        <p:nvPicPr>
          <p:cNvPr id="19458" name="Picture 2" descr="https://upload.wikimedia.org/wikipedia/commons/9/9e/Luxation_acromioclaviculair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031" y="2343955"/>
            <a:ext cx="4367867" cy="2752857"/>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c1.staticflickr.com/9/8265/8664714549_526e3767d2_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5007" y="3420379"/>
            <a:ext cx="3606085" cy="255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983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Spinal Injuries</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167106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79" y="1845734"/>
            <a:ext cx="5765667" cy="4400520"/>
          </a:xfrm>
        </p:spPr>
        <p:txBody>
          <a:bodyPr>
            <a:normAutofit/>
          </a:bodyPr>
          <a:lstStyle/>
          <a:p>
            <a:pPr marL="0" indent="0">
              <a:buNone/>
            </a:pPr>
            <a:r>
              <a:rPr lang="en-GB" sz="2400" b="1" dirty="0">
                <a:ln w="0"/>
                <a:solidFill>
                  <a:srgbClr val="0070C0"/>
                </a:solidFill>
              </a:rPr>
              <a:t>Spinal Injury</a:t>
            </a:r>
          </a:p>
          <a:p>
            <a:pPr marL="0" indent="0">
              <a:buNone/>
            </a:pPr>
            <a:r>
              <a:rPr lang="en-GB" sz="1800" dirty="0">
                <a:ln w="0"/>
                <a:solidFill>
                  <a:schemeClr val="tx1"/>
                </a:solidFill>
              </a:rPr>
              <a:t>Spinal injuries are very serious as the they may cause paralysis or even death.</a:t>
            </a:r>
          </a:p>
        </p:txBody>
      </p:sp>
      <p:pic>
        <p:nvPicPr>
          <p:cNvPr id="6" name="Picture 29" descr="Spinal cor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0757" y="3087211"/>
            <a:ext cx="2218710" cy="31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p:nvPr/>
        </p:nvGrpSpPr>
        <p:grpSpPr>
          <a:xfrm>
            <a:off x="7852473" y="1523342"/>
            <a:ext cx="2747694" cy="3940936"/>
            <a:chOff x="433388" y="1000125"/>
            <a:chExt cx="3563937" cy="5349875"/>
          </a:xfrm>
        </p:grpSpPr>
        <p:pic>
          <p:nvPicPr>
            <p:cNvPr id="10" name="Picture 28" descr="Sp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2925" y="1000125"/>
              <a:ext cx="9144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30"/>
            <p:cNvGrpSpPr/>
            <p:nvPr/>
          </p:nvGrpSpPr>
          <p:grpSpPr bwMode="auto">
            <a:xfrm>
              <a:off x="871538" y="1147763"/>
              <a:ext cx="2220912" cy="744537"/>
              <a:chOff x="549" y="723"/>
              <a:chExt cx="1399" cy="469"/>
            </a:xfrm>
          </p:grpSpPr>
          <p:sp>
            <p:nvSpPr>
              <p:cNvPr id="27" name="Text Box 31"/>
              <p:cNvSpPr txBox="1">
                <a:spLocks noChangeArrowheads="1"/>
              </p:cNvSpPr>
              <p:nvPr/>
            </p:nvSpPr>
            <p:spPr bwMode="auto">
              <a:xfrm>
                <a:off x="549" y="841"/>
                <a:ext cx="8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7 Cervical</a:t>
                </a:r>
              </a:p>
            </p:txBody>
          </p:sp>
          <p:sp>
            <p:nvSpPr>
              <p:cNvPr id="28" name="Line 32"/>
              <p:cNvSpPr>
                <a:spLocks noChangeShapeType="1"/>
              </p:cNvSpPr>
              <p:nvPr/>
            </p:nvSpPr>
            <p:spPr bwMode="auto">
              <a:xfrm flipH="1">
                <a:off x="1600" y="723"/>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9" name="Line 33"/>
              <p:cNvSpPr>
                <a:spLocks noChangeShapeType="1"/>
              </p:cNvSpPr>
              <p:nvPr/>
            </p:nvSpPr>
            <p:spPr bwMode="auto">
              <a:xfrm flipH="1">
                <a:off x="1600" y="1192"/>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30" name="Line 34"/>
              <p:cNvSpPr>
                <a:spLocks noChangeShapeType="1"/>
              </p:cNvSpPr>
              <p:nvPr/>
            </p:nvSpPr>
            <p:spPr bwMode="auto">
              <a:xfrm flipH="1" flipV="1">
                <a:off x="1600" y="728"/>
                <a:ext cx="1" cy="464"/>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31" name="Line 35"/>
              <p:cNvSpPr>
                <a:spLocks noChangeShapeType="1"/>
              </p:cNvSpPr>
              <p:nvPr/>
            </p:nvSpPr>
            <p:spPr bwMode="auto">
              <a:xfrm flipH="1">
                <a:off x="1473" y="960"/>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2" name="Group 36"/>
            <p:cNvGrpSpPr/>
            <p:nvPr/>
          </p:nvGrpSpPr>
          <p:grpSpPr bwMode="auto">
            <a:xfrm>
              <a:off x="774700" y="2014538"/>
              <a:ext cx="2317750" cy="1997075"/>
              <a:chOff x="488" y="1269"/>
              <a:chExt cx="1460" cy="1258"/>
            </a:xfrm>
          </p:grpSpPr>
          <p:sp>
            <p:nvSpPr>
              <p:cNvPr id="22" name="Text Box 37"/>
              <p:cNvSpPr txBox="1">
                <a:spLocks noChangeArrowheads="1"/>
              </p:cNvSpPr>
              <p:nvPr/>
            </p:nvSpPr>
            <p:spPr bwMode="auto">
              <a:xfrm>
                <a:off x="488" y="1732"/>
                <a:ext cx="94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12 Thoracic</a:t>
                </a:r>
              </a:p>
            </p:txBody>
          </p:sp>
          <p:sp>
            <p:nvSpPr>
              <p:cNvPr id="23" name="Line 38"/>
              <p:cNvSpPr>
                <a:spLocks noChangeShapeType="1"/>
              </p:cNvSpPr>
              <p:nvPr/>
            </p:nvSpPr>
            <p:spPr bwMode="auto">
              <a:xfrm flipH="1">
                <a:off x="1600" y="1269"/>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4" name="Line 39"/>
              <p:cNvSpPr>
                <a:spLocks noChangeShapeType="1"/>
              </p:cNvSpPr>
              <p:nvPr/>
            </p:nvSpPr>
            <p:spPr bwMode="auto">
              <a:xfrm flipH="1">
                <a:off x="1600" y="2527"/>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5" name="Line 40"/>
              <p:cNvSpPr>
                <a:spLocks noChangeShapeType="1"/>
              </p:cNvSpPr>
              <p:nvPr/>
            </p:nvSpPr>
            <p:spPr bwMode="auto">
              <a:xfrm flipH="1" flipV="1">
                <a:off x="1600" y="1274"/>
                <a:ext cx="3" cy="1253"/>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6" name="Line 41"/>
              <p:cNvSpPr>
                <a:spLocks noChangeShapeType="1"/>
              </p:cNvSpPr>
              <p:nvPr/>
            </p:nvSpPr>
            <p:spPr bwMode="auto">
              <a:xfrm flipH="1">
                <a:off x="1473" y="1848"/>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3" name="Group 42"/>
            <p:cNvGrpSpPr/>
            <p:nvPr/>
          </p:nvGrpSpPr>
          <p:grpSpPr bwMode="auto">
            <a:xfrm>
              <a:off x="796925" y="4213225"/>
              <a:ext cx="2295525" cy="954088"/>
              <a:chOff x="502" y="2654"/>
              <a:chExt cx="1446" cy="601"/>
            </a:xfrm>
          </p:grpSpPr>
          <p:sp>
            <p:nvSpPr>
              <p:cNvPr id="17" name="Text Box 43"/>
              <p:cNvSpPr txBox="1">
                <a:spLocks noChangeArrowheads="1"/>
              </p:cNvSpPr>
              <p:nvPr/>
            </p:nvSpPr>
            <p:spPr bwMode="auto">
              <a:xfrm>
                <a:off x="502" y="2838"/>
                <a:ext cx="92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5 Lumbar</a:t>
                </a:r>
              </a:p>
            </p:txBody>
          </p:sp>
          <p:sp>
            <p:nvSpPr>
              <p:cNvPr id="18" name="Line 44"/>
              <p:cNvSpPr>
                <a:spLocks noChangeShapeType="1"/>
              </p:cNvSpPr>
              <p:nvPr/>
            </p:nvSpPr>
            <p:spPr bwMode="auto">
              <a:xfrm flipH="1">
                <a:off x="1600" y="2654"/>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19" name="Line 45"/>
              <p:cNvSpPr>
                <a:spLocks noChangeShapeType="1"/>
              </p:cNvSpPr>
              <p:nvPr/>
            </p:nvSpPr>
            <p:spPr bwMode="auto">
              <a:xfrm flipH="1">
                <a:off x="1600" y="3255"/>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0" name="Line 46"/>
              <p:cNvSpPr>
                <a:spLocks noChangeShapeType="1"/>
              </p:cNvSpPr>
              <p:nvPr/>
            </p:nvSpPr>
            <p:spPr bwMode="auto">
              <a:xfrm flipH="1" flipV="1">
                <a:off x="1600" y="2659"/>
                <a:ext cx="1" cy="591"/>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1" name="Line 47"/>
              <p:cNvSpPr>
                <a:spLocks noChangeShapeType="1"/>
              </p:cNvSpPr>
              <p:nvPr/>
            </p:nvSpPr>
            <p:spPr bwMode="auto">
              <a:xfrm flipH="1">
                <a:off x="1473" y="2957"/>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4" name="Group 48"/>
            <p:cNvGrpSpPr/>
            <p:nvPr/>
          </p:nvGrpSpPr>
          <p:grpSpPr bwMode="auto">
            <a:xfrm>
              <a:off x="433388" y="5495925"/>
              <a:ext cx="2668587" cy="336550"/>
              <a:chOff x="273" y="3462"/>
              <a:chExt cx="1681" cy="212"/>
            </a:xfrm>
          </p:grpSpPr>
          <p:sp>
            <p:nvSpPr>
              <p:cNvPr id="15" name="Text Box 49"/>
              <p:cNvSpPr txBox="1">
                <a:spLocks noChangeArrowheads="1"/>
              </p:cNvSpPr>
              <p:nvPr/>
            </p:nvSpPr>
            <p:spPr bwMode="auto">
              <a:xfrm>
                <a:off x="273" y="3462"/>
                <a:ext cx="114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5 Fused Sacral</a:t>
                </a:r>
              </a:p>
            </p:txBody>
          </p:sp>
          <p:sp>
            <p:nvSpPr>
              <p:cNvPr id="16" name="Line 50"/>
              <p:cNvSpPr>
                <a:spLocks noChangeShapeType="1"/>
              </p:cNvSpPr>
              <p:nvPr/>
            </p:nvSpPr>
            <p:spPr bwMode="auto">
              <a:xfrm flipH="1">
                <a:off x="1473" y="3564"/>
                <a:ext cx="481"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spTree>
    <p:extLst>
      <p:ext uri="{BB962C8B-B14F-4D97-AF65-F5344CB8AC3E}">
        <p14:creationId xmlns:p14="http://schemas.microsoft.com/office/powerpoint/2010/main" val="2978935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Spinal Injury</a:t>
            </a:r>
          </a:p>
          <a:p>
            <a:pPr marL="0" indent="0">
              <a:buNone/>
            </a:pPr>
            <a:r>
              <a:rPr lang="en-GB" sz="1800" dirty="0">
                <a:ln w="0"/>
                <a:solidFill>
                  <a:schemeClr val="tx1"/>
                </a:solidFill>
              </a:rPr>
              <a:t>Spinal injuries are very serious as the they may cause paralysis or even death.</a:t>
            </a:r>
          </a:p>
        </p:txBody>
      </p:sp>
      <p:sp>
        <p:nvSpPr>
          <p:cNvPr id="4" name="Content Placeholder 4"/>
          <p:cNvSpPr txBox="1"/>
          <p:nvPr/>
        </p:nvSpPr>
        <p:spPr>
          <a:xfrm>
            <a:off x="1097280" y="2987897"/>
            <a:ext cx="343269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Unusual position of the head or body</a:t>
            </a:r>
          </a:p>
          <a:p>
            <a:pPr>
              <a:buClr>
                <a:srgbClr val="C00000"/>
              </a:buClr>
              <a:buFont typeface="Wingdings" panose="05000000000000000000" pitchFamily="2" charset="2"/>
              <a:buChar char="§"/>
            </a:pPr>
            <a:r>
              <a:rPr lang="en-GB" sz="1800" dirty="0">
                <a:solidFill>
                  <a:srgbClr val="C00000"/>
                </a:solidFill>
              </a:rPr>
              <a:t>  Pain at the site of the injury</a:t>
            </a:r>
          </a:p>
          <a:p>
            <a:pPr>
              <a:buClr>
                <a:srgbClr val="C00000"/>
              </a:buClr>
              <a:buFont typeface="Wingdings" panose="05000000000000000000" pitchFamily="2" charset="2"/>
              <a:buChar char="§"/>
            </a:pPr>
            <a:r>
              <a:rPr lang="en-GB" sz="1800" dirty="0">
                <a:solidFill>
                  <a:srgbClr val="C00000"/>
                </a:solidFill>
              </a:rPr>
              <a:t>  Lack of mobility</a:t>
            </a:r>
          </a:p>
          <a:p>
            <a:pPr>
              <a:buClr>
                <a:srgbClr val="C00000"/>
              </a:buClr>
              <a:buFont typeface="Wingdings" panose="05000000000000000000" pitchFamily="2" charset="2"/>
              <a:buChar char="§"/>
            </a:pPr>
            <a:r>
              <a:rPr lang="en-GB" sz="1800" dirty="0">
                <a:solidFill>
                  <a:srgbClr val="C00000"/>
                </a:solidFill>
              </a:rPr>
              <a:t>  Weakness and tingling sensations</a:t>
            </a:r>
          </a:p>
          <a:p>
            <a:pPr>
              <a:buClr>
                <a:srgbClr val="C00000"/>
              </a:buClr>
              <a:buFont typeface="Wingdings" panose="05000000000000000000" pitchFamily="2" charset="2"/>
              <a:buChar char="§"/>
            </a:pPr>
            <a:r>
              <a:rPr lang="en-GB" sz="1800" dirty="0">
                <a:solidFill>
                  <a:srgbClr val="C00000"/>
                </a:solidFill>
              </a:rPr>
              <a:t>  Loss of bowl or bladder control</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p:nvPr/>
        </p:nvSpPr>
        <p:spPr>
          <a:xfrm>
            <a:off x="4829576" y="2987897"/>
            <a:ext cx="6326103" cy="2931045"/>
          </a:xfrm>
          <a:prstGeom prst="rect">
            <a:avLst/>
          </a:prstGeom>
        </p:spPr>
        <p:txBody>
          <a:bodyPr>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Keep the casualty in the position that you found them and immobilise the head and neck</a:t>
            </a:r>
          </a:p>
          <a:p>
            <a:pPr>
              <a:buClr>
                <a:srgbClr val="00B050"/>
              </a:buClr>
              <a:buFont typeface="Wingdings" panose="05000000000000000000" pitchFamily="2" charset="2"/>
              <a:buChar char="§"/>
            </a:pPr>
            <a:r>
              <a:rPr lang="en-GB" sz="1800" dirty="0">
                <a:solidFill>
                  <a:srgbClr val="00B050"/>
                </a:solidFill>
              </a:rPr>
              <a:t>  Reassure the casualty and ask them to remain still</a:t>
            </a:r>
          </a:p>
          <a:p>
            <a:pPr>
              <a:buClr>
                <a:srgbClr val="00B050"/>
              </a:buClr>
              <a:buFont typeface="Wingdings" panose="05000000000000000000" pitchFamily="2" charset="2"/>
              <a:buChar char="§"/>
            </a:pPr>
            <a:r>
              <a:rPr lang="en-GB" sz="1800" dirty="0">
                <a:solidFill>
                  <a:srgbClr val="00B050"/>
                </a:solidFill>
              </a:rPr>
              <a:t>  Keep the casualty warm</a:t>
            </a:r>
          </a:p>
          <a:p>
            <a:pPr>
              <a:buClr>
                <a:srgbClr val="00B050"/>
              </a:buClr>
              <a:buFont typeface="Wingdings" panose="05000000000000000000" pitchFamily="2" charset="2"/>
              <a:buChar char="§"/>
            </a:pPr>
            <a:r>
              <a:rPr lang="en-GB" sz="1800" dirty="0">
                <a:solidFill>
                  <a:srgbClr val="00B050"/>
                </a:solidFill>
              </a:rPr>
              <a:t>  Keep monitoring the casualties airway and breathing</a:t>
            </a:r>
          </a:p>
          <a:p>
            <a:pPr>
              <a:buClr>
                <a:srgbClr val="00B050"/>
              </a:buClr>
              <a:buFont typeface="Wingdings" panose="05000000000000000000" pitchFamily="2" charset="2"/>
              <a:buChar char="§"/>
            </a:pPr>
            <a:r>
              <a:rPr lang="en-GB" sz="1800" dirty="0">
                <a:solidFill>
                  <a:srgbClr val="00B050"/>
                </a:solidFill>
              </a:rPr>
              <a:t>  Be prepared to perform basic life support</a:t>
            </a:r>
          </a:p>
        </p:txBody>
      </p:sp>
    </p:spTree>
    <p:extLst>
      <p:ext uri="{BB962C8B-B14F-4D97-AF65-F5344CB8AC3E}">
        <p14:creationId xmlns:p14="http://schemas.microsoft.com/office/powerpoint/2010/main" val="1203769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Head Injuries</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2707677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Head Injury</a:t>
            </a:r>
          </a:p>
          <a:p>
            <a:pPr marL="0" indent="0">
              <a:buNone/>
            </a:pPr>
            <a:endParaRPr lang="en-GB" sz="1800" dirty="0">
              <a:ln w="0"/>
              <a:solidFill>
                <a:schemeClr val="tx1"/>
              </a:solidFill>
            </a:endParaRPr>
          </a:p>
          <a:p>
            <a:pPr marL="0" indent="0">
              <a:buNone/>
            </a:pPr>
            <a:r>
              <a:rPr lang="en-GB" sz="1800" dirty="0">
                <a:ln w="0"/>
                <a:solidFill>
                  <a:schemeClr val="tx1"/>
                </a:solidFill>
              </a:rPr>
              <a:t>Head injuries have the potential to be life threatening and therefore casualties should always be examined by qualified medical personnel.  </a:t>
            </a:r>
          </a:p>
          <a:p>
            <a:pPr marL="0" indent="0">
              <a:buNone/>
            </a:pPr>
            <a:endParaRPr lang="en-GB" sz="1800" dirty="0">
              <a:ln w="0"/>
              <a:solidFill>
                <a:schemeClr val="tx1"/>
              </a:solidFill>
            </a:endParaRPr>
          </a:p>
          <a:p>
            <a:pPr marL="0" indent="0">
              <a:buNone/>
            </a:pPr>
            <a:r>
              <a:rPr lang="en-GB" sz="1800" dirty="0">
                <a:ln w="0"/>
                <a:solidFill>
                  <a:schemeClr val="tx1"/>
                </a:solidFill>
              </a:rPr>
              <a:t>Head injuries are classes into the following: </a:t>
            </a:r>
          </a:p>
          <a:p>
            <a:pPr>
              <a:buFont typeface="Wingdings" panose="05000000000000000000" pitchFamily="2" charset="2"/>
              <a:buChar char="§"/>
            </a:pPr>
            <a:r>
              <a:rPr lang="en-GB" sz="1800" dirty="0">
                <a:ln w="0"/>
                <a:solidFill>
                  <a:schemeClr val="tx1"/>
                </a:solidFill>
              </a:rPr>
              <a:t>  Concussion</a:t>
            </a:r>
          </a:p>
          <a:p>
            <a:pPr>
              <a:buFont typeface="Wingdings" panose="05000000000000000000" pitchFamily="2" charset="2"/>
              <a:buChar char="§"/>
            </a:pPr>
            <a:r>
              <a:rPr lang="en-GB" sz="1800" dirty="0">
                <a:ln w="0"/>
                <a:solidFill>
                  <a:schemeClr val="tx1"/>
                </a:solidFill>
              </a:rPr>
              <a:t>  Compression</a:t>
            </a:r>
          </a:p>
          <a:p>
            <a:pPr>
              <a:buFont typeface="Wingdings" panose="05000000000000000000" pitchFamily="2" charset="2"/>
              <a:buChar char="§"/>
            </a:pPr>
            <a:r>
              <a:rPr lang="en-GB" sz="1800" dirty="0">
                <a:ln w="0"/>
                <a:solidFill>
                  <a:schemeClr val="tx1"/>
                </a:solidFill>
              </a:rPr>
              <a:t>  Fractured skull</a:t>
            </a:r>
          </a:p>
          <a:p>
            <a:pPr>
              <a:buFont typeface="Wingdings" panose="05000000000000000000" pitchFamily="2" charset="2"/>
              <a:buChar char="§"/>
            </a:pPr>
            <a:r>
              <a:rPr lang="en-GB" sz="1800" dirty="0">
                <a:ln w="0"/>
                <a:solidFill>
                  <a:schemeClr val="tx1"/>
                </a:solidFill>
              </a:rPr>
              <a:t>  Stroke</a:t>
            </a:r>
          </a:p>
        </p:txBody>
      </p:sp>
      <p:pic>
        <p:nvPicPr>
          <p:cNvPr id="3074" name="Picture 2" descr="https://c2.staticflickr.com/4/3003/3325940191_f52cab4551_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7623" y="3350338"/>
            <a:ext cx="2439820" cy="1865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68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Concussion</a:t>
            </a:r>
          </a:p>
          <a:p>
            <a:pPr marL="0" indent="0">
              <a:buNone/>
            </a:pPr>
            <a:r>
              <a:rPr lang="en-GB" sz="1800" dirty="0">
                <a:ln w="0"/>
                <a:solidFill>
                  <a:schemeClr val="tx1"/>
                </a:solidFill>
              </a:rPr>
              <a:t>Concussion is the shaking of the brain caused by a blow to the head which causes a temporary disturbance of normal brain activity.</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Possible loss of consciousness</a:t>
            </a:r>
          </a:p>
          <a:p>
            <a:pPr>
              <a:buClr>
                <a:srgbClr val="C00000"/>
              </a:buClr>
              <a:buFont typeface="Wingdings" panose="05000000000000000000" pitchFamily="2" charset="2"/>
              <a:buChar char="§"/>
            </a:pPr>
            <a:r>
              <a:rPr lang="en-GB" sz="1800" dirty="0">
                <a:solidFill>
                  <a:srgbClr val="C00000"/>
                </a:solidFill>
              </a:rPr>
              <a:t>  Dizziness and nausea</a:t>
            </a:r>
          </a:p>
          <a:p>
            <a:pPr>
              <a:buClr>
                <a:srgbClr val="C00000"/>
              </a:buClr>
              <a:buFont typeface="Wingdings" panose="05000000000000000000" pitchFamily="2" charset="2"/>
              <a:buChar char="§"/>
            </a:pPr>
            <a:r>
              <a:rPr lang="en-GB" sz="1800" dirty="0">
                <a:solidFill>
                  <a:srgbClr val="C00000"/>
                </a:solidFill>
              </a:rPr>
              <a:t>  Headache</a:t>
            </a:r>
          </a:p>
          <a:p>
            <a:pPr>
              <a:buClr>
                <a:srgbClr val="C00000"/>
              </a:buClr>
              <a:buFont typeface="Wingdings" panose="05000000000000000000" pitchFamily="2" charset="2"/>
              <a:buChar char="§"/>
            </a:pPr>
            <a:r>
              <a:rPr lang="en-GB" sz="1800" dirty="0">
                <a:solidFill>
                  <a:srgbClr val="C00000"/>
                </a:solidFill>
              </a:rPr>
              <a:t>  Brief loss of memory</a:t>
            </a:r>
          </a:p>
          <a:p>
            <a:pPr>
              <a:buClr>
                <a:srgbClr val="C00000"/>
              </a:buClr>
              <a:buFont typeface="Wingdings" panose="05000000000000000000" pitchFamily="2" charset="2"/>
              <a:buChar char="§"/>
            </a:pPr>
            <a:r>
              <a:rPr lang="en-GB" sz="1800" dirty="0">
                <a:solidFill>
                  <a:srgbClr val="C00000"/>
                </a:solidFill>
              </a:rPr>
              <a:t>  Blurred vision</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2871608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Compression</a:t>
            </a:r>
          </a:p>
          <a:p>
            <a:pPr marL="0" indent="0">
              <a:buNone/>
            </a:pPr>
            <a:r>
              <a:rPr lang="en-GB" sz="1800" dirty="0">
                <a:ln w="0"/>
                <a:solidFill>
                  <a:schemeClr val="tx1"/>
                </a:solidFill>
              </a:rPr>
              <a:t>Compression is a build up of pressure on the brain caused by accumulation of blood or swelling.</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Intense headache</a:t>
            </a:r>
          </a:p>
          <a:p>
            <a:pPr>
              <a:buClr>
                <a:srgbClr val="C00000"/>
              </a:buClr>
              <a:buFont typeface="Wingdings" panose="05000000000000000000" pitchFamily="2" charset="2"/>
              <a:buChar char="§"/>
            </a:pPr>
            <a:r>
              <a:rPr lang="en-GB" sz="1800" dirty="0">
                <a:solidFill>
                  <a:srgbClr val="C00000"/>
                </a:solidFill>
              </a:rPr>
              <a:t>  Drowsiness</a:t>
            </a:r>
          </a:p>
          <a:p>
            <a:pPr>
              <a:buClr>
                <a:srgbClr val="C00000"/>
              </a:buClr>
              <a:buFont typeface="Wingdings" panose="05000000000000000000" pitchFamily="2" charset="2"/>
              <a:buChar char="§"/>
            </a:pPr>
            <a:r>
              <a:rPr lang="en-GB" sz="1800" dirty="0">
                <a:solidFill>
                  <a:srgbClr val="C00000"/>
                </a:solidFill>
              </a:rPr>
              <a:t>  Unequal pupil sizes</a:t>
            </a:r>
          </a:p>
          <a:p>
            <a:pPr>
              <a:buClr>
                <a:srgbClr val="C00000"/>
              </a:buClr>
              <a:buFont typeface="Wingdings" panose="05000000000000000000" pitchFamily="2" charset="2"/>
              <a:buChar char="§"/>
            </a:pPr>
            <a:r>
              <a:rPr lang="en-GB" sz="1800" dirty="0">
                <a:solidFill>
                  <a:srgbClr val="C00000"/>
                </a:solidFill>
              </a:rPr>
              <a:t>  Slow, strong pulse</a:t>
            </a:r>
          </a:p>
          <a:p>
            <a:pPr>
              <a:buClr>
                <a:srgbClr val="C00000"/>
              </a:buClr>
              <a:buFont typeface="Wingdings" panose="05000000000000000000" pitchFamily="2" charset="2"/>
              <a:buChar char="§"/>
            </a:pPr>
            <a:r>
              <a:rPr lang="en-GB" sz="1800" dirty="0">
                <a:solidFill>
                  <a:srgbClr val="C00000"/>
                </a:solidFill>
              </a:rPr>
              <a:t>  Weakness or paralysis down one side of the body</a:t>
            </a:r>
          </a:p>
          <a:p>
            <a:pPr>
              <a:buClr>
                <a:srgbClr val="C00000"/>
              </a:buClr>
              <a:buFont typeface="Wingdings" panose="05000000000000000000" pitchFamily="2" charset="2"/>
              <a:buChar char="§"/>
            </a:pPr>
            <a:r>
              <a:rPr lang="en-GB" sz="1800" dirty="0">
                <a:solidFill>
                  <a:srgbClr val="C00000"/>
                </a:solidFill>
              </a:rPr>
              <a:t>  Noisy breathing</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3329348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Fractured Skull</a:t>
            </a:r>
          </a:p>
          <a:p>
            <a:pPr marL="0" indent="0">
              <a:buNone/>
            </a:pPr>
            <a:r>
              <a:rPr lang="en-GB" sz="1800" dirty="0">
                <a:ln w="0"/>
                <a:solidFill>
                  <a:schemeClr val="tx1"/>
                </a:solidFill>
              </a:rPr>
              <a:t>Can ether be open or closed; caused by a blow to the head.</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Associated wound</a:t>
            </a:r>
          </a:p>
          <a:p>
            <a:pPr>
              <a:buClr>
                <a:srgbClr val="C00000"/>
              </a:buClr>
              <a:buFont typeface="Wingdings" panose="05000000000000000000" pitchFamily="2" charset="2"/>
              <a:buChar char="§"/>
            </a:pPr>
            <a:r>
              <a:rPr lang="en-GB" sz="1800" dirty="0">
                <a:solidFill>
                  <a:srgbClr val="C00000"/>
                </a:solidFill>
              </a:rPr>
              <a:t>  Tenderness and pain</a:t>
            </a:r>
          </a:p>
          <a:p>
            <a:pPr>
              <a:buClr>
                <a:srgbClr val="C00000"/>
              </a:buClr>
              <a:buFont typeface="Wingdings" panose="05000000000000000000" pitchFamily="2" charset="2"/>
              <a:buChar char="§"/>
            </a:pPr>
            <a:r>
              <a:rPr lang="en-GB" sz="1800" dirty="0">
                <a:solidFill>
                  <a:srgbClr val="C00000"/>
                </a:solidFill>
              </a:rPr>
              <a:t>  Depression or deformity of the skull</a:t>
            </a:r>
          </a:p>
          <a:p>
            <a:pPr>
              <a:buClr>
                <a:srgbClr val="C00000"/>
              </a:buClr>
              <a:buFont typeface="Wingdings" panose="05000000000000000000" pitchFamily="2" charset="2"/>
              <a:buChar char="§"/>
            </a:pPr>
            <a:r>
              <a:rPr lang="en-GB" sz="1800" dirty="0">
                <a:solidFill>
                  <a:srgbClr val="C00000"/>
                </a:solidFill>
              </a:rPr>
              <a:t>  Bruising and swelling at the site of the injury</a:t>
            </a:r>
          </a:p>
          <a:p>
            <a:pPr>
              <a:buClr>
                <a:srgbClr val="C00000"/>
              </a:buClr>
              <a:buFont typeface="Wingdings" panose="05000000000000000000" pitchFamily="2" charset="2"/>
              <a:buChar char="§"/>
            </a:pPr>
            <a:r>
              <a:rPr lang="en-GB" sz="1800" dirty="0">
                <a:solidFill>
                  <a:srgbClr val="C00000"/>
                </a:solidFill>
              </a:rPr>
              <a:t>  Presence of cerebral spinal fluid from ears and nose</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3060015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039133"/>
          </a:xfrm>
        </p:spPr>
        <p:txBody>
          <a:bodyPr>
            <a:normAutofit lnSpcReduction="10000"/>
          </a:bodyPr>
          <a:lstStyle/>
          <a:p>
            <a:pPr marL="0" indent="0">
              <a:buNone/>
            </a:pPr>
            <a:r>
              <a:rPr lang="en-GB" sz="2400" b="1" dirty="0">
                <a:ln w="0"/>
                <a:solidFill>
                  <a:srgbClr val="0070C0"/>
                </a:solidFill>
              </a:rPr>
              <a:t>Stroke</a:t>
            </a:r>
          </a:p>
          <a:p>
            <a:pPr marL="0" indent="0">
              <a:buNone/>
            </a:pPr>
            <a:r>
              <a:rPr lang="en-GB" sz="1800" dirty="0">
                <a:ln w="0"/>
                <a:solidFill>
                  <a:schemeClr val="tx1"/>
                </a:solidFill>
              </a:rPr>
              <a:t>A stroke is ether short term or permanent damage to the brain and body.  If you suspect a stroke you must act FAST.</a:t>
            </a:r>
          </a:p>
        </p:txBody>
      </p:sp>
      <p:sp>
        <p:nvSpPr>
          <p:cNvPr id="4" name="Content Placeholder 4"/>
          <p:cNvSpPr txBox="1"/>
          <p:nvPr/>
        </p:nvSpPr>
        <p:spPr>
          <a:xfrm>
            <a:off x="1097280" y="2987898"/>
            <a:ext cx="4337606" cy="3052293"/>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FACE</a:t>
            </a:r>
            <a:r>
              <a:rPr lang="en-GB" sz="1800" dirty="0">
                <a:solidFill>
                  <a:srgbClr val="C00000"/>
                </a:solidFill>
              </a:rPr>
              <a:t> – has the face dropped on one side</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ARM</a:t>
            </a:r>
            <a:r>
              <a:rPr lang="en-GB" sz="1800" dirty="0">
                <a:solidFill>
                  <a:srgbClr val="C00000"/>
                </a:solidFill>
              </a:rPr>
              <a:t> – can the person raise both arms?</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SPEECH</a:t>
            </a:r>
            <a:r>
              <a:rPr lang="en-GB" sz="1800" dirty="0">
                <a:solidFill>
                  <a:srgbClr val="C00000"/>
                </a:solidFill>
              </a:rPr>
              <a:t> – can the person speak clearly and understand what you say?</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 TIME </a:t>
            </a:r>
            <a:r>
              <a:rPr lang="en-GB" sz="1800" dirty="0">
                <a:solidFill>
                  <a:srgbClr val="C00000"/>
                </a:solidFill>
              </a:rPr>
              <a:t>to call 999/112 – early treatment can help prevent further damage</a:t>
            </a:r>
          </a:p>
        </p:txBody>
      </p:sp>
      <p:sp>
        <p:nvSpPr>
          <p:cNvPr id="5" name="Content Placeholder 5"/>
          <p:cNvSpPr txBox="1"/>
          <p:nvPr/>
        </p:nvSpPr>
        <p:spPr>
          <a:xfrm>
            <a:off x="5640948" y="2987898"/>
            <a:ext cx="5514732"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a:t>
            </a:r>
          </a:p>
          <a:p>
            <a:pPr>
              <a:buClr>
                <a:srgbClr val="00B050"/>
              </a:buClr>
              <a:buFont typeface="Wingdings" panose="05000000000000000000" pitchFamily="2" charset="2"/>
              <a:buChar char="§"/>
            </a:pPr>
            <a:r>
              <a:rPr lang="en-GB" sz="1800" dirty="0">
                <a:solidFill>
                  <a:srgbClr val="00B050"/>
                </a:solidFill>
              </a:rPr>
              <a:t>  Lay casualty down with head and shoulders raised</a:t>
            </a:r>
          </a:p>
          <a:p>
            <a:pPr>
              <a:buClr>
                <a:srgbClr val="00B050"/>
              </a:buClr>
              <a:buFont typeface="Wingdings" panose="05000000000000000000" pitchFamily="2" charset="2"/>
              <a:buChar char="§"/>
            </a:pPr>
            <a:r>
              <a:rPr lang="en-GB" sz="1800" dirty="0">
                <a:solidFill>
                  <a:srgbClr val="00B050"/>
                </a:solidFill>
              </a:rPr>
              <a:t>  If unconscious place in recovery position</a:t>
            </a:r>
          </a:p>
          <a:p>
            <a:pPr>
              <a:buClr>
                <a:srgbClr val="00B050"/>
              </a:buClr>
              <a:buFont typeface="Wingdings" panose="05000000000000000000" pitchFamily="2" charset="2"/>
              <a:buChar char="§"/>
            </a:pPr>
            <a:r>
              <a:rPr lang="en-GB" sz="1800" dirty="0">
                <a:solidFill>
                  <a:srgbClr val="00B050"/>
                </a:solidFill>
              </a:rPr>
              <a:t>  Loosen any restrictive clothing</a:t>
            </a:r>
          </a:p>
          <a:p>
            <a:pPr>
              <a:buClr>
                <a:srgbClr val="00B050"/>
              </a:buClr>
              <a:buFont typeface="Wingdings" panose="05000000000000000000" pitchFamily="2" charset="2"/>
              <a:buChar char="§"/>
            </a:pPr>
            <a:r>
              <a:rPr lang="en-GB" sz="1800" dirty="0">
                <a:solidFill>
                  <a:srgbClr val="00B050"/>
                </a:solidFill>
              </a:rPr>
              <a:t>  Monitor airway and breathing and be prepared to perform basic life support</a:t>
            </a:r>
          </a:p>
        </p:txBody>
      </p:sp>
    </p:spTree>
    <p:extLst>
      <p:ext uri="{BB962C8B-B14F-4D97-AF65-F5344CB8AC3E}">
        <p14:creationId xmlns:p14="http://schemas.microsoft.com/office/powerpoint/2010/main" val="357499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5"/>
            <a:ext cx="10058400" cy="820192"/>
          </a:xfrm>
        </p:spPr>
        <p:txBody>
          <a:bodyPr>
            <a:normAutofit/>
          </a:bodyPr>
          <a:lstStyle/>
          <a:p>
            <a:pPr marL="0" indent="0">
              <a:buNone/>
            </a:pPr>
            <a:r>
              <a:rPr lang="en-GB" sz="2400" b="1" dirty="0">
                <a:ln w="0"/>
                <a:solidFill>
                  <a:srgbClr val="0070C0"/>
                </a:solidFill>
              </a:rPr>
              <a:t>Stroke</a:t>
            </a:r>
          </a:p>
        </p:txBody>
      </p:sp>
      <p:pic>
        <p:nvPicPr>
          <p:cNvPr id="3" name="'Act FAST' TV advert - Barbersho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80" y="2255830"/>
            <a:ext cx="7153679" cy="4023945"/>
          </a:xfrm>
          <a:prstGeom prst="rect">
            <a:avLst/>
          </a:prstGeom>
        </p:spPr>
      </p:pic>
      <p:sp>
        <p:nvSpPr>
          <p:cNvPr id="5" name="TextBox 4"/>
          <p:cNvSpPr txBox="1"/>
          <p:nvPr/>
        </p:nvSpPr>
        <p:spPr>
          <a:xfrm>
            <a:off x="9128964" y="4970591"/>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NHS &amp; Stroke Association</a:t>
            </a:r>
          </a:p>
        </p:txBody>
      </p:sp>
      <p:pic>
        <p:nvPicPr>
          <p:cNvPr id="9218" name="Picture 2" descr="https://goo.gl/7y9HVz.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31813" y="4951119"/>
            <a:ext cx="481137" cy="481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9141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688730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Chest Injuries</a:t>
            </a:r>
          </a:p>
        </p:txBody>
      </p:sp>
      <p:sp>
        <p:nvSpPr>
          <p:cNvPr id="5" name="Subtitle 4"/>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2068891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Chest Injuries</a:t>
            </a:r>
          </a:p>
        </p:txBody>
      </p:sp>
      <p:sp>
        <p:nvSpPr>
          <p:cNvPr id="8" name="Content Placeholder 7"/>
          <p:cNvSpPr>
            <a:spLocks noGrp="1"/>
          </p:cNvSpPr>
          <p:nvPr>
            <p:ph idx="1"/>
          </p:nvPr>
        </p:nvSpPr>
        <p:spPr>
          <a:xfrm>
            <a:off x="1097280" y="1845734"/>
            <a:ext cx="10058400" cy="3679303"/>
          </a:xfrm>
        </p:spPr>
        <p:txBody>
          <a:bodyPr>
            <a:normAutofit/>
          </a:bodyPr>
          <a:lstStyle/>
          <a:p>
            <a:pPr marL="0" indent="0">
              <a:buNone/>
            </a:pPr>
            <a:r>
              <a:rPr lang="en-GB" sz="2400" b="1" dirty="0">
                <a:ln w="0"/>
                <a:solidFill>
                  <a:srgbClr val="0070C0"/>
                </a:solidFill>
              </a:rPr>
              <a:t>Types of Chest Injury</a:t>
            </a:r>
          </a:p>
          <a:p>
            <a:pPr marL="0" indent="0">
              <a:buNone/>
            </a:pPr>
            <a:endParaRPr lang="en-GB" sz="1800" dirty="0">
              <a:ln w="0"/>
              <a:solidFill>
                <a:schemeClr val="tx1"/>
              </a:solidFill>
            </a:endParaRPr>
          </a:p>
          <a:p>
            <a:pPr marL="0" indent="0">
              <a:buNone/>
            </a:pPr>
            <a:r>
              <a:rPr lang="en-GB" sz="1800" dirty="0">
                <a:ln w="0"/>
                <a:solidFill>
                  <a:schemeClr val="tx1"/>
                </a:solidFill>
              </a:rPr>
              <a:t>Chest injuries are serious injuries and can be life threatening.  </a:t>
            </a:r>
          </a:p>
          <a:p>
            <a:pPr marL="0" indent="0">
              <a:buNone/>
            </a:pPr>
            <a:endParaRPr lang="en-GB" sz="1800" dirty="0">
              <a:ln w="0"/>
              <a:solidFill>
                <a:schemeClr val="tx1"/>
              </a:solidFill>
            </a:endParaRPr>
          </a:p>
          <a:p>
            <a:pPr marL="0" indent="0">
              <a:buNone/>
            </a:pPr>
            <a:r>
              <a:rPr lang="en-GB" sz="1800" dirty="0">
                <a:ln w="0"/>
                <a:solidFill>
                  <a:schemeClr val="tx1"/>
                </a:solidFill>
              </a:rPr>
              <a:t>Types of chest injuries include:</a:t>
            </a:r>
          </a:p>
          <a:p>
            <a:pPr>
              <a:buFont typeface="Wingdings" panose="05000000000000000000" pitchFamily="2" charset="2"/>
              <a:buChar char="§"/>
            </a:pPr>
            <a:r>
              <a:rPr lang="en-GB" sz="1800" dirty="0">
                <a:ln w="0"/>
                <a:solidFill>
                  <a:schemeClr val="tx1"/>
                </a:solidFill>
              </a:rPr>
              <a:t>  Rib fracture</a:t>
            </a:r>
          </a:p>
          <a:p>
            <a:pPr>
              <a:buFont typeface="Wingdings" panose="05000000000000000000" pitchFamily="2" charset="2"/>
              <a:buChar char="§"/>
            </a:pPr>
            <a:r>
              <a:rPr lang="en-GB" sz="1800" dirty="0">
                <a:ln w="0"/>
                <a:solidFill>
                  <a:schemeClr val="tx1"/>
                </a:solidFill>
              </a:rPr>
              <a:t>  Flail chest</a:t>
            </a:r>
          </a:p>
          <a:p>
            <a:pPr>
              <a:buFont typeface="Wingdings" panose="05000000000000000000" pitchFamily="2" charset="2"/>
              <a:buChar char="§"/>
            </a:pPr>
            <a:r>
              <a:rPr lang="en-GB" sz="1800" dirty="0">
                <a:ln w="0"/>
                <a:solidFill>
                  <a:schemeClr val="tx1"/>
                </a:solidFill>
              </a:rPr>
              <a:t>  Penetrating chest wound</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2913017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Chest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Rib Fracture</a:t>
            </a:r>
          </a:p>
          <a:p>
            <a:pPr marL="0" indent="0">
              <a:buNone/>
            </a:pPr>
            <a:r>
              <a:rPr lang="en-GB" sz="1800" dirty="0">
                <a:ln w="0"/>
                <a:solidFill>
                  <a:schemeClr val="tx1"/>
                </a:solidFill>
              </a:rPr>
              <a:t>Fractures of ribs can cause severe pain and panic.  Middle ribs are more commonly broken or fractured.</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when breathing or moving</a:t>
            </a:r>
          </a:p>
          <a:p>
            <a:pPr>
              <a:buClr>
                <a:srgbClr val="C00000"/>
              </a:buClr>
              <a:buFont typeface="Wingdings" panose="05000000000000000000" pitchFamily="2" charset="2"/>
              <a:buChar char="§"/>
            </a:pPr>
            <a:r>
              <a:rPr lang="en-GB" sz="1800" dirty="0">
                <a:solidFill>
                  <a:srgbClr val="C00000"/>
                </a:solidFill>
              </a:rPr>
              <a:t>  Grating sound when moving or breathing</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Allow the casualty to adopt the most comfortable position</a:t>
            </a:r>
          </a:p>
          <a:p>
            <a:pPr>
              <a:buClr>
                <a:srgbClr val="00B050"/>
              </a:buClr>
              <a:buFont typeface="Wingdings" panose="05000000000000000000" pitchFamily="2" charset="2"/>
              <a:buChar char="§"/>
            </a:pPr>
            <a:r>
              <a:rPr lang="en-GB" sz="1800" dirty="0">
                <a:solidFill>
                  <a:srgbClr val="00B050"/>
                </a:solidFill>
              </a:rPr>
              <a:t>  Seek medical attention immediately</a:t>
            </a:r>
          </a:p>
        </p:txBody>
      </p:sp>
    </p:spTree>
    <p:extLst>
      <p:ext uri="{BB962C8B-B14F-4D97-AF65-F5344CB8AC3E}">
        <p14:creationId xmlns:p14="http://schemas.microsoft.com/office/powerpoint/2010/main" val="27218081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Chest Injuries</a:t>
            </a:r>
          </a:p>
        </p:txBody>
      </p:sp>
      <p:sp>
        <p:nvSpPr>
          <p:cNvPr id="8" name="Content Placeholder 7"/>
          <p:cNvSpPr>
            <a:spLocks noGrp="1"/>
          </p:cNvSpPr>
          <p:nvPr>
            <p:ph idx="1"/>
          </p:nvPr>
        </p:nvSpPr>
        <p:spPr>
          <a:xfrm>
            <a:off x="1097280" y="1737364"/>
            <a:ext cx="10058400" cy="1379323"/>
          </a:xfrm>
        </p:spPr>
        <p:txBody>
          <a:bodyPr>
            <a:normAutofit/>
          </a:bodyPr>
          <a:lstStyle/>
          <a:p>
            <a:pPr marL="0" indent="0">
              <a:buNone/>
            </a:pPr>
            <a:r>
              <a:rPr lang="en-GB" sz="2400" b="1" dirty="0">
                <a:ln w="0"/>
                <a:solidFill>
                  <a:srgbClr val="0070C0"/>
                </a:solidFill>
              </a:rPr>
              <a:t>Flail Chest</a:t>
            </a:r>
          </a:p>
          <a:p>
            <a:pPr marL="0" indent="0">
              <a:buNone/>
            </a:pPr>
            <a:r>
              <a:rPr lang="en-GB" sz="1800" dirty="0">
                <a:ln w="0"/>
                <a:solidFill>
                  <a:schemeClr val="tx1"/>
                </a:solidFill>
              </a:rPr>
              <a:t>Flail chests is a life threatening condition, are caused by blunt trauma or underlying medical conditions.  It occurs when a segment of the ribcage breaks under extreme stress which then becomes detached from the rest of the chest wall.</a:t>
            </a:r>
          </a:p>
        </p:txBody>
      </p:sp>
      <p:sp>
        <p:nvSpPr>
          <p:cNvPr id="4" name="Content Placeholder 4"/>
          <p:cNvSpPr txBox="1"/>
          <p:nvPr/>
        </p:nvSpPr>
        <p:spPr>
          <a:xfrm>
            <a:off x="1097280" y="3116686"/>
            <a:ext cx="3899722" cy="2601533"/>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and bruising</a:t>
            </a:r>
          </a:p>
          <a:p>
            <a:pPr>
              <a:buClr>
                <a:srgbClr val="C00000"/>
              </a:buClr>
              <a:buFont typeface="Wingdings" panose="05000000000000000000" pitchFamily="2" charset="2"/>
              <a:buChar char="§"/>
            </a:pPr>
            <a:r>
              <a:rPr lang="en-GB" sz="1800" dirty="0">
                <a:solidFill>
                  <a:srgbClr val="C00000"/>
                </a:solidFill>
              </a:rPr>
              <a:t>  Grazes and sign of seat belt trauma</a:t>
            </a:r>
          </a:p>
          <a:p>
            <a:pPr>
              <a:buClr>
                <a:srgbClr val="C00000"/>
              </a:buClr>
              <a:buFont typeface="Wingdings" panose="05000000000000000000" pitchFamily="2" charset="2"/>
              <a:buChar char="§"/>
            </a:pPr>
            <a:r>
              <a:rPr lang="en-GB" sz="1800" dirty="0">
                <a:solidFill>
                  <a:srgbClr val="C00000"/>
                </a:solidFill>
              </a:rPr>
              <a:t>  Palpitations</a:t>
            </a:r>
          </a:p>
        </p:txBody>
      </p:sp>
      <p:sp>
        <p:nvSpPr>
          <p:cNvPr id="5" name="Content Placeholder 5"/>
          <p:cNvSpPr txBox="1"/>
          <p:nvPr/>
        </p:nvSpPr>
        <p:spPr>
          <a:xfrm>
            <a:off x="4997003" y="3116685"/>
            <a:ext cx="6158677" cy="2601534"/>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Protect the underlying lung</a:t>
            </a:r>
          </a:p>
          <a:p>
            <a:pPr>
              <a:buClr>
                <a:srgbClr val="00B050"/>
              </a:buClr>
              <a:buFont typeface="Wingdings" panose="05000000000000000000" pitchFamily="2" charset="2"/>
              <a:buChar char="§"/>
            </a:pPr>
            <a:r>
              <a:rPr lang="en-GB" sz="1800" dirty="0">
                <a:solidFill>
                  <a:srgbClr val="00B050"/>
                </a:solidFill>
              </a:rPr>
              <a:t>  Minimise movement</a:t>
            </a:r>
          </a:p>
          <a:p>
            <a:pPr>
              <a:buClr>
                <a:srgbClr val="00B050"/>
              </a:buClr>
              <a:buFont typeface="Wingdings" panose="05000000000000000000" pitchFamily="2" charset="2"/>
              <a:buChar char="§"/>
            </a:pPr>
            <a:r>
              <a:rPr lang="en-GB" sz="1800" dirty="0">
                <a:solidFill>
                  <a:srgbClr val="00B050"/>
                </a:solidFill>
              </a:rPr>
              <a:t>  Call for an ambulance immediately (999/112)</a:t>
            </a:r>
          </a:p>
        </p:txBody>
      </p:sp>
    </p:spTree>
    <p:extLst>
      <p:ext uri="{BB962C8B-B14F-4D97-AF65-F5344CB8AC3E}">
        <p14:creationId xmlns:p14="http://schemas.microsoft.com/office/powerpoint/2010/main" val="549986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Chest Injuries</a:t>
            </a:r>
          </a:p>
        </p:txBody>
      </p:sp>
      <p:sp>
        <p:nvSpPr>
          <p:cNvPr id="8" name="Content Placeholder 7"/>
          <p:cNvSpPr>
            <a:spLocks noGrp="1"/>
          </p:cNvSpPr>
          <p:nvPr>
            <p:ph idx="1"/>
          </p:nvPr>
        </p:nvSpPr>
        <p:spPr>
          <a:xfrm>
            <a:off x="1097280" y="1737364"/>
            <a:ext cx="10058400" cy="1379323"/>
          </a:xfrm>
        </p:spPr>
        <p:txBody>
          <a:bodyPr>
            <a:normAutofit/>
          </a:bodyPr>
          <a:lstStyle/>
          <a:p>
            <a:pPr marL="0" indent="0">
              <a:buNone/>
            </a:pPr>
            <a:r>
              <a:rPr lang="en-GB" sz="2400" b="1" dirty="0">
                <a:ln w="0"/>
                <a:solidFill>
                  <a:srgbClr val="0070C0"/>
                </a:solidFill>
              </a:rPr>
              <a:t>Penetrating Chest Wound</a:t>
            </a:r>
          </a:p>
          <a:p>
            <a:pPr marL="0" indent="0">
              <a:buNone/>
            </a:pPr>
            <a:r>
              <a:rPr lang="en-GB" sz="1800" dirty="0">
                <a:ln w="0"/>
                <a:solidFill>
                  <a:schemeClr val="tx1"/>
                </a:solidFill>
              </a:rPr>
              <a:t>Caused by gun shot, knife wound or other sharp objects which could penetrate the chest.  Id there is a hole in the chest wall, air enters the cavity with each breath and becomes trapped.  This trapped air builds up pressure as the amount increases and may collapse the lung causing severe breathing problems.</a:t>
            </a:r>
          </a:p>
        </p:txBody>
      </p:sp>
      <p:sp>
        <p:nvSpPr>
          <p:cNvPr id="4" name="Content Placeholder 4"/>
          <p:cNvSpPr txBox="1"/>
          <p:nvPr/>
        </p:nvSpPr>
        <p:spPr>
          <a:xfrm>
            <a:off x="1097280" y="3116686"/>
            <a:ext cx="3899722" cy="2601533"/>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Visible open wound</a:t>
            </a:r>
          </a:p>
          <a:p>
            <a:pPr>
              <a:buClr>
                <a:srgbClr val="C00000"/>
              </a:buClr>
              <a:buFont typeface="Wingdings" panose="05000000000000000000" pitchFamily="2" charset="2"/>
              <a:buChar char="§"/>
            </a:pPr>
            <a:r>
              <a:rPr lang="en-GB" sz="1800" dirty="0">
                <a:solidFill>
                  <a:srgbClr val="C00000"/>
                </a:solidFill>
              </a:rPr>
              <a:t>  Sucking sound as the air enters the chest</a:t>
            </a:r>
          </a:p>
          <a:p>
            <a:pPr>
              <a:buClr>
                <a:srgbClr val="C00000"/>
              </a:buClr>
              <a:buFont typeface="Wingdings" panose="05000000000000000000" pitchFamily="2" charset="2"/>
              <a:buChar char="§"/>
            </a:pPr>
            <a:r>
              <a:rPr lang="en-GB" sz="1800" dirty="0">
                <a:solidFill>
                  <a:srgbClr val="C00000"/>
                </a:solidFill>
              </a:rPr>
              <a:t>  Difficulty breathing</a:t>
            </a:r>
          </a:p>
          <a:p>
            <a:pPr>
              <a:buClr>
                <a:srgbClr val="C00000"/>
              </a:buClr>
              <a:buFont typeface="Wingdings" panose="05000000000000000000" pitchFamily="2" charset="2"/>
              <a:buChar char="§"/>
            </a:pPr>
            <a:r>
              <a:rPr lang="en-GB" sz="1800" dirty="0">
                <a:solidFill>
                  <a:srgbClr val="C00000"/>
                </a:solidFill>
              </a:rPr>
              <a:t>  Blood bubbling from the wound</a:t>
            </a:r>
          </a:p>
          <a:p>
            <a:pPr>
              <a:buClr>
                <a:srgbClr val="C00000"/>
              </a:buClr>
              <a:buFont typeface="Wingdings" panose="05000000000000000000" pitchFamily="2" charset="2"/>
              <a:buChar char="§"/>
            </a:pPr>
            <a:r>
              <a:rPr lang="en-GB" sz="1800" dirty="0">
                <a:solidFill>
                  <a:srgbClr val="C00000"/>
                </a:solidFill>
              </a:rPr>
              <a:t>  Casualty maybe coughing up blood</a:t>
            </a:r>
          </a:p>
        </p:txBody>
      </p:sp>
      <p:sp>
        <p:nvSpPr>
          <p:cNvPr id="5" name="Content Placeholder 5"/>
          <p:cNvSpPr txBox="1"/>
          <p:nvPr/>
        </p:nvSpPr>
        <p:spPr>
          <a:xfrm>
            <a:off x="4997003" y="3116684"/>
            <a:ext cx="6158677" cy="3258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an ambulance immediately (999/112)</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Do not remove embedded objects</a:t>
            </a:r>
          </a:p>
          <a:p>
            <a:pPr>
              <a:buClr>
                <a:srgbClr val="00B050"/>
              </a:buClr>
              <a:buFont typeface="Wingdings" panose="05000000000000000000" pitchFamily="2" charset="2"/>
              <a:buChar char="§"/>
            </a:pPr>
            <a:r>
              <a:rPr lang="en-GB" sz="1800" dirty="0">
                <a:solidFill>
                  <a:srgbClr val="00B050"/>
                </a:solidFill>
              </a:rPr>
              <a:t>  Lay the casualty in a comfortable position and leave the chest wound open and exposed.  Control localised bleeding with direct pressure</a:t>
            </a:r>
          </a:p>
          <a:p>
            <a:pPr>
              <a:buClr>
                <a:srgbClr val="00B050"/>
              </a:buClr>
              <a:buFont typeface="Wingdings" panose="05000000000000000000" pitchFamily="2" charset="2"/>
              <a:buChar char="§"/>
            </a:pPr>
            <a:r>
              <a:rPr lang="en-GB" sz="1800" dirty="0">
                <a:solidFill>
                  <a:srgbClr val="00B050"/>
                </a:solidFill>
              </a:rPr>
              <a:t>  Treat for shock and be prepared to perform                                            basic life support</a:t>
            </a:r>
          </a:p>
        </p:txBody>
      </p:sp>
    </p:spTree>
    <p:extLst>
      <p:ext uri="{BB962C8B-B14F-4D97-AF65-F5344CB8AC3E}">
        <p14:creationId xmlns:p14="http://schemas.microsoft.com/office/powerpoint/2010/main" val="791766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Heart Attack</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27652274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Heart Attack</a:t>
            </a:r>
          </a:p>
        </p:txBody>
      </p:sp>
      <p:sp>
        <p:nvSpPr>
          <p:cNvPr id="8" name="Content Placeholder 7"/>
          <p:cNvSpPr>
            <a:spLocks noGrp="1"/>
          </p:cNvSpPr>
          <p:nvPr>
            <p:ph idx="1"/>
          </p:nvPr>
        </p:nvSpPr>
        <p:spPr>
          <a:xfrm>
            <a:off x="1097280" y="1737364"/>
            <a:ext cx="10058400" cy="3800551"/>
          </a:xfrm>
        </p:spPr>
        <p:txBody>
          <a:bodyPr>
            <a:normAutofit/>
          </a:bodyPr>
          <a:lstStyle/>
          <a:p>
            <a:pPr marL="0" indent="0">
              <a:buNone/>
            </a:pPr>
            <a:r>
              <a:rPr lang="en-GB" sz="2400" b="1" dirty="0">
                <a:ln w="0"/>
                <a:solidFill>
                  <a:srgbClr val="0070C0"/>
                </a:solidFill>
              </a:rPr>
              <a:t>The Heart</a:t>
            </a:r>
          </a:p>
        </p:txBody>
      </p:sp>
      <p:grpSp>
        <p:nvGrpSpPr>
          <p:cNvPr id="3" name="Group 2"/>
          <p:cNvGrpSpPr/>
          <p:nvPr/>
        </p:nvGrpSpPr>
        <p:grpSpPr>
          <a:xfrm>
            <a:off x="2438400" y="2108200"/>
            <a:ext cx="7683500" cy="4140200"/>
            <a:chOff x="850900" y="1317625"/>
            <a:chExt cx="7972425" cy="5183188"/>
          </a:xfrm>
        </p:grpSpPr>
        <p:pic>
          <p:nvPicPr>
            <p:cNvPr id="6" name="Picture 29" descr="Heart circu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263" y="1317625"/>
              <a:ext cx="3716337"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30"/>
            <p:cNvGrpSpPr/>
            <p:nvPr/>
          </p:nvGrpSpPr>
          <p:grpSpPr bwMode="auto">
            <a:xfrm>
              <a:off x="850900" y="1435100"/>
              <a:ext cx="4014788" cy="5065713"/>
              <a:chOff x="536" y="904"/>
              <a:chExt cx="2529" cy="3191"/>
            </a:xfrm>
          </p:grpSpPr>
          <p:sp>
            <p:nvSpPr>
              <p:cNvPr id="10" name="Text Box 11"/>
              <p:cNvSpPr txBox="1">
                <a:spLocks noChangeArrowheads="1"/>
              </p:cNvSpPr>
              <p:nvPr/>
            </p:nvSpPr>
            <p:spPr bwMode="auto">
              <a:xfrm>
                <a:off x="536" y="904"/>
                <a:ext cx="136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600" b="1" dirty="0">
                    <a:solidFill>
                      <a:srgbClr val="004392"/>
                    </a:solidFill>
                    <a:effectLst/>
                    <a:latin typeface="Arial" panose="020B0604020202020204" pitchFamily="34" charset="0"/>
                  </a:rPr>
                  <a:t>From the body</a:t>
                </a:r>
              </a:p>
            </p:txBody>
          </p:sp>
          <p:sp>
            <p:nvSpPr>
              <p:cNvPr id="11" name="Line 12"/>
              <p:cNvSpPr>
                <a:spLocks noChangeShapeType="1"/>
              </p:cNvSpPr>
              <p:nvPr/>
            </p:nvSpPr>
            <p:spPr bwMode="auto">
              <a:xfrm>
                <a:off x="1524" y="1016"/>
                <a:ext cx="354" cy="28"/>
              </a:xfrm>
              <a:prstGeom prst="line">
                <a:avLst/>
              </a:prstGeom>
              <a:noFill/>
              <a:ln w="28575">
                <a:solidFill>
                  <a:srgbClr val="004392"/>
                </a:solidFill>
                <a:round/>
                <a:tailEnd type="triangle" w="med" len="med"/>
              </a:ln>
              <a:effectLst/>
            </p:spPr>
            <p:txBody>
              <a:bodyPr/>
              <a:lstStyle/>
              <a:p>
                <a:pPr>
                  <a:defRPr/>
                </a:pPr>
                <a:endParaRPr lang="en-US" dirty="0">
                  <a:latin typeface="Times New Roman" panose="02020603050405020304" charset="0"/>
                  <a:ea typeface="+mn-ea"/>
                </a:endParaRPr>
              </a:p>
            </p:txBody>
          </p:sp>
          <p:sp>
            <p:nvSpPr>
              <p:cNvPr id="12" name="Text Box 13"/>
              <p:cNvSpPr txBox="1">
                <a:spLocks noChangeArrowheads="1"/>
              </p:cNvSpPr>
              <p:nvPr/>
            </p:nvSpPr>
            <p:spPr bwMode="auto">
              <a:xfrm>
                <a:off x="1697" y="3883"/>
                <a:ext cx="136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eaLnBrk="1" hangingPunct="1">
                  <a:spcBef>
                    <a:spcPct val="50000"/>
                  </a:spcBef>
                </a:pPr>
                <a:r>
                  <a:rPr lang="en-GB" altLang="en-US" sz="1600" b="1" dirty="0">
                    <a:solidFill>
                      <a:srgbClr val="004392"/>
                    </a:solidFill>
                    <a:effectLst/>
                    <a:latin typeface="Arial" panose="020B0604020202020204" pitchFamily="34" charset="0"/>
                  </a:rPr>
                  <a:t>From the body</a:t>
                </a:r>
              </a:p>
            </p:txBody>
          </p:sp>
          <p:sp>
            <p:nvSpPr>
              <p:cNvPr id="13" name="Line 14"/>
              <p:cNvSpPr>
                <a:spLocks noChangeShapeType="1"/>
              </p:cNvSpPr>
              <p:nvPr/>
            </p:nvSpPr>
            <p:spPr bwMode="auto">
              <a:xfrm flipH="1" flipV="1">
                <a:off x="2352" y="3714"/>
                <a:ext cx="0" cy="185"/>
              </a:xfrm>
              <a:prstGeom prst="line">
                <a:avLst/>
              </a:prstGeom>
              <a:noFill/>
              <a:ln w="28575">
                <a:solidFill>
                  <a:srgbClr val="004392"/>
                </a:solidFill>
                <a:round/>
                <a:tailEnd type="triangle" w="med" len="med"/>
              </a:ln>
              <a:effectLst/>
            </p:spPr>
            <p:txBody>
              <a:bodyPr/>
              <a:lstStyle/>
              <a:p>
                <a:pPr>
                  <a:defRPr/>
                </a:pPr>
                <a:endParaRPr lang="en-US" dirty="0">
                  <a:latin typeface="Times New Roman" panose="02020603050405020304" charset="0"/>
                  <a:ea typeface="+mn-ea"/>
                </a:endParaRPr>
              </a:p>
            </p:txBody>
          </p:sp>
        </p:grpSp>
        <p:grpSp>
          <p:nvGrpSpPr>
            <p:cNvPr id="14" name="Group 31"/>
            <p:cNvGrpSpPr/>
            <p:nvPr/>
          </p:nvGrpSpPr>
          <p:grpSpPr bwMode="auto">
            <a:xfrm>
              <a:off x="879475" y="2501900"/>
              <a:ext cx="7943850" cy="346075"/>
              <a:chOff x="554" y="1576"/>
              <a:chExt cx="5004" cy="218"/>
            </a:xfrm>
          </p:grpSpPr>
          <p:sp>
            <p:nvSpPr>
              <p:cNvPr id="15" name="Text Box 16"/>
              <p:cNvSpPr txBox="1">
                <a:spLocks noChangeArrowheads="1"/>
              </p:cNvSpPr>
              <p:nvPr/>
            </p:nvSpPr>
            <p:spPr bwMode="auto">
              <a:xfrm>
                <a:off x="554" y="1576"/>
                <a:ext cx="95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600" b="1" dirty="0">
                    <a:solidFill>
                      <a:srgbClr val="004392"/>
                    </a:solidFill>
                    <a:effectLst/>
                    <a:latin typeface="Arial" panose="020B0604020202020204" pitchFamily="34" charset="0"/>
                  </a:rPr>
                  <a:t>To the lungs</a:t>
                </a:r>
              </a:p>
            </p:txBody>
          </p:sp>
          <p:sp>
            <p:nvSpPr>
              <p:cNvPr id="16" name="Line 17"/>
              <p:cNvSpPr>
                <a:spLocks noChangeShapeType="1"/>
              </p:cNvSpPr>
              <p:nvPr/>
            </p:nvSpPr>
            <p:spPr bwMode="auto">
              <a:xfrm rot="-5400000" flipH="1" flipV="1">
                <a:off x="1654" y="1486"/>
                <a:ext cx="0" cy="407"/>
              </a:xfrm>
              <a:prstGeom prst="line">
                <a:avLst/>
              </a:prstGeom>
              <a:noFill/>
              <a:ln w="28575">
                <a:solidFill>
                  <a:srgbClr val="004392"/>
                </a:solidFill>
                <a:round/>
                <a:tailEnd type="triangle" w="med" len="med"/>
              </a:ln>
              <a:effectLst/>
            </p:spPr>
            <p:txBody>
              <a:bodyPr/>
              <a:lstStyle/>
              <a:p>
                <a:pPr>
                  <a:defRPr/>
                </a:pPr>
                <a:endParaRPr lang="en-US" dirty="0">
                  <a:latin typeface="Times New Roman" panose="02020603050405020304" charset="0"/>
                  <a:ea typeface="+mn-ea"/>
                </a:endParaRPr>
              </a:p>
            </p:txBody>
          </p:sp>
          <p:sp>
            <p:nvSpPr>
              <p:cNvPr id="17" name="Line 18"/>
              <p:cNvSpPr>
                <a:spLocks noChangeShapeType="1"/>
              </p:cNvSpPr>
              <p:nvPr/>
            </p:nvSpPr>
            <p:spPr bwMode="auto">
              <a:xfrm rot="5400000" flipV="1">
                <a:off x="3970" y="1492"/>
                <a:ext cx="0" cy="407"/>
              </a:xfrm>
              <a:prstGeom prst="line">
                <a:avLst/>
              </a:prstGeom>
              <a:noFill/>
              <a:ln w="28575">
                <a:solidFill>
                  <a:srgbClr val="004392"/>
                </a:solidFill>
                <a:round/>
                <a:tailEnd type="triangle" w="med" len="med"/>
              </a:ln>
              <a:effectLst/>
            </p:spPr>
            <p:txBody>
              <a:bodyPr/>
              <a:lstStyle/>
              <a:p>
                <a:pPr>
                  <a:defRPr/>
                </a:pPr>
                <a:endParaRPr lang="en-US" dirty="0">
                  <a:latin typeface="Times New Roman" panose="02020603050405020304" charset="0"/>
                  <a:ea typeface="+mn-ea"/>
                </a:endParaRPr>
              </a:p>
            </p:txBody>
          </p:sp>
          <p:sp>
            <p:nvSpPr>
              <p:cNvPr id="18" name="Text Box 19"/>
              <p:cNvSpPr txBox="1">
                <a:spLocks noChangeArrowheads="1"/>
              </p:cNvSpPr>
              <p:nvPr/>
            </p:nvSpPr>
            <p:spPr bwMode="auto">
              <a:xfrm>
                <a:off x="4190" y="1582"/>
                <a:ext cx="136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600" b="1" dirty="0">
                    <a:solidFill>
                      <a:srgbClr val="004392"/>
                    </a:solidFill>
                    <a:effectLst/>
                    <a:latin typeface="Arial" panose="020B0604020202020204" pitchFamily="34" charset="0"/>
                  </a:rPr>
                  <a:t>To the lungs</a:t>
                </a:r>
              </a:p>
            </p:txBody>
          </p:sp>
        </p:grpSp>
      </p:grpSp>
    </p:spTree>
    <p:extLst>
      <p:ext uri="{BB962C8B-B14F-4D97-AF65-F5344CB8AC3E}">
        <p14:creationId xmlns:p14="http://schemas.microsoft.com/office/powerpoint/2010/main" val="6794289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Heart Attack</a:t>
            </a:r>
          </a:p>
        </p:txBody>
      </p:sp>
      <p:sp>
        <p:nvSpPr>
          <p:cNvPr id="8" name="Content Placeholder 7"/>
          <p:cNvSpPr>
            <a:spLocks noGrp="1"/>
          </p:cNvSpPr>
          <p:nvPr>
            <p:ph idx="1"/>
          </p:nvPr>
        </p:nvSpPr>
        <p:spPr>
          <a:xfrm>
            <a:off x="1097280" y="1737364"/>
            <a:ext cx="10058400" cy="3800551"/>
          </a:xfrm>
        </p:spPr>
        <p:txBody>
          <a:bodyPr>
            <a:normAutofit/>
          </a:bodyPr>
          <a:lstStyle/>
          <a:p>
            <a:pPr marL="0" indent="0">
              <a:buNone/>
            </a:pPr>
            <a:r>
              <a:rPr lang="en-GB" sz="2400" b="1" dirty="0">
                <a:ln w="0"/>
                <a:solidFill>
                  <a:srgbClr val="0070C0"/>
                </a:solidFill>
              </a:rPr>
              <a:t>Heart Attack</a:t>
            </a:r>
          </a:p>
          <a:p>
            <a:pPr marL="0" indent="0">
              <a:buNone/>
            </a:pPr>
            <a:r>
              <a:rPr lang="en-GB" sz="1800" dirty="0">
                <a:ln w="0"/>
                <a:solidFill>
                  <a:schemeClr val="tx1"/>
                </a:solidFill>
              </a:rPr>
              <a:t>A heart attack occurs when the coronary arteries which supply the heart with oxygen has become blocked.  This causes a section of the heart to start to die.  The heart will therefore not work effectively to supply blood to the rest of the body.</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3551" y="3042745"/>
            <a:ext cx="2492129" cy="2337515"/>
          </a:xfrm>
          <a:prstGeom prst="rect">
            <a:avLst/>
          </a:prstGeom>
        </p:spPr>
      </p:pic>
      <p:pic>
        <p:nvPicPr>
          <p:cNvPr id="4" name="3D Medical Animation - What is a Heart Attac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79" y="3042745"/>
            <a:ext cx="5778629" cy="3250479"/>
          </a:xfrm>
          <a:prstGeom prst="rect">
            <a:avLst/>
          </a:prstGeom>
        </p:spPr>
      </p:pic>
      <p:sp>
        <p:nvSpPr>
          <p:cNvPr id="6" name="TextBox 5"/>
          <p:cNvSpPr txBox="1"/>
          <p:nvPr/>
        </p:nvSpPr>
        <p:spPr>
          <a:xfrm>
            <a:off x="6441034" y="5831559"/>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err="1"/>
              <a:t>BioDigital</a:t>
            </a:r>
            <a:r>
              <a:rPr lang="en-GB" sz="1000" dirty="0"/>
              <a:t> Inc.</a:t>
            </a:r>
          </a:p>
        </p:txBody>
      </p:sp>
      <p:pic>
        <p:nvPicPr>
          <p:cNvPr id="10242" name="Picture 2" descr="https://goo.gl/3CJyoW.q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76927" y="5836625"/>
            <a:ext cx="456599" cy="456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5289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80000">
                <p:cTn id="7" fill="hold" display="0">
                  <p:stCondLst>
                    <p:cond delay="indefinite"/>
                  </p:stCondLst>
                </p:cTn>
                <p:tgtEl>
                  <p:spTgt spid="4"/>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Heart Attack</a:t>
            </a:r>
          </a:p>
        </p:txBody>
      </p:sp>
      <p:pic>
        <p:nvPicPr>
          <p:cNvPr id="3" name="Chris Solomons Sudden Cardiac Arrest Rescue - BBC Helicopter Hero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1690688"/>
            <a:ext cx="6063049" cy="4547287"/>
          </a:xfrm>
          <a:prstGeom prst="rect">
            <a:avLst/>
          </a:prstGeom>
        </p:spPr>
      </p:pic>
      <p:sp>
        <p:nvSpPr>
          <p:cNvPr id="6" name="TextBox 5"/>
          <p:cNvSpPr txBox="1"/>
          <p:nvPr/>
        </p:nvSpPr>
        <p:spPr>
          <a:xfrm>
            <a:off x="7082051" y="4666344"/>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BBC &amp; </a:t>
            </a:r>
            <a:r>
              <a:rPr lang="en-GB" sz="1000" dirty="0" err="1"/>
              <a:t>ArrhythmiaAlliance</a:t>
            </a:r>
            <a:endParaRPr lang="en-GB" sz="1000" dirty="0"/>
          </a:p>
        </p:txBody>
      </p:sp>
      <p:pic>
        <p:nvPicPr>
          <p:cNvPr id="11266" name="Picture 2" descr="https://goo.gl/u3FNpl.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32375" y="4666344"/>
            <a:ext cx="462263" cy="462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868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Heart Attack</a:t>
            </a:r>
          </a:p>
        </p:txBody>
      </p:sp>
      <p:sp>
        <p:nvSpPr>
          <p:cNvPr id="8" name="Content Placeholder 7"/>
          <p:cNvSpPr>
            <a:spLocks noGrp="1"/>
          </p:cNvSpPr>
          <p:nvPr>
            <p:ph idx="1"/>
          </p:nvPr>
        </p:nvSpPr>
        <p:spPr>
          <a:xfrm>
            <a:off x="1097280" y="1737364"/>
            <a:ext cx="10058400" cy="490681"/>
          </a:xfrm>
        </p:spPr>
        <p:txBody>
          <a:bodyPr>
            <a:normAutofit/>
          </a:bodyPr>
          <a:lstStyle/>
          <a:p>
            <a:pPr marL="0" indent="0">
              <a:buNone/>
            </a:pPr>
            <a:r>
              <a:rPr lang="en-GB" sz="2400" b="1" dirty="0">
                <a:ln w="0"/>
                <a:solidFill>
                  <a:srgbClr val="0070C0"/>
                </a:solidFill>
              </a:rPr>
              <a:t>Heart Attack</a:t>
            </a:r>
          </a:p>
        </p:txBody>
      </p:sp>
      <p:sp>
        <p:nvSpPr>
          <p:cNvPr id="4" name="Content Placeholder 4"/>
          <p:cNvSpPr txBox="1"/>
          <p:nvPr/>
        </p:nvSpPr>
        <p:spPr>
          <a:xfrm>
            <a:off x="1097280" y="2228046"/>
            <a:ext cx="3899722" cy="34901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Tightness and/or pain in the chest (mild or severe)</a:t>
            </a:r>
          </a:p>
          <a:p>
            <a:pPr>
              <a:buClr>
                <a:srgbClr val="C00000"/>
              </a:buClr>
              <a:buFont typeface="Wingdings" panose="05000000000000000000" pitchFamily="2" charset="2"/>
              <a:buChar char="§"/>
            </a:pPr>
            <a:r>
              <a:rPr lang="en-GB" sz="1800" dirty="0">
                <a:solidFill>
                  <a:srgbClr val="C00000"/>
                </a:solidFill>
              </a:rPr>
              <a:t> Casualty clutching the chest</a:t>
            </a:r>
          </a:p>
          <a:p>
            <a:pPr>
              <a:buClr>
                <a:srgbClr val="C00000"/>
              </a:buClr>
              <a:buFont typeface="Wingdings" panose="05000000000000000000" pitchFamily="2" charset="2"/>
              <a:buChar char="§"/>
            </a:pPr>
            <a:r>
              <a:rPr lang="en-GB" sz="1800" dirty="0">
                <a:solidFill>
                  <a:srgbClr val="C00000"/>
                </a:solidFill>
              </a:rPr>
              <a:t> Possible spreading of pain to the arms, neck and back</a:t>
            </a:r>
          </a:p>
          <a:p>
            <a:pPr>
              <a:buClr>
                <a:srgbClr val="C00000"/>
              </a:buClr>
              <a:buFont typeface="Wingdings" panose="05000000000000000000" pitchFamily="2" charset="2"/>
              <a:buChar char="§"/>
            </a:pPr>
            <a:r>
              <a:rPr lang="en-GB" sz="1800" dirty="0">
                <a:solidFill>
                  <a:srgbClr val="C00000"/>
                </a:solidFill>
              </a:rPr>
              <a:t> Dizziness or light headed feeling</a:t>
            </a:r>
          </a:p>
          <a:p>
            <a:pPr>
              <a:buClr>
                <a:srgbClr val="C00000"/>
              </a:buClr>
              <a:buFont typeface="Wingdings" panose="05000000000000000000" pitchFamily="2" charset="2"/>
              <a:buChar char="§"/>
            </a:pPr>
            <a:r>
              <a:rPr lang="en-GB" sz="1800" dirty="0">
                <a:solidFill>
                  <a:srgbClr val="C00000"/>
                </a:solidFill>
              </a:rPr>
              <a:t> Possible shortness of breath</a:t>
            </a:r>
          </a:p>
          <a:p>
            <a:pPr>
              <a:buClr>
                <a:srgbClr val="C00000"/>
              </a:buClr>
              <a:buFont typeface="Wingdings" panose="05000000000000000000" pitchFamily="2" charset="2"/>
              <a:buChar char="§"/>
            </a:pPr>
            <a:r>
              <a:rPr lang="en-GB" sz="1800" dirty="0">
                <a:solidFill>
                  <a:srgbClr val="C00000"/>
                </a:solidFill>
              </a:rPr>
              <a:t> Nausea, sick and have cold sweats</a:t>
            </a:r>
          </a:p>
        </p:txBody>
      </p:sp>
      <p:sp>
        <p:nvSpPr>
          <p:cNvPr id="5" name="Content Placeholder 5"/>
          <p:cNvSpPr txBox="1"/>
          <p:nvPr/>
        </p:nvSpPr>
        <p:spPr>
          <a:xfrm>
            <a:off x="4997003" y="2228046"/>
            <a:ext cx="6158677" cy="4146996"/>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a:t>
            </a:r>
          </a:p>
          <a:p>
            <a:pPr>
              <a:buClr>
                <a:srgbClr val="00B050"/>
              </a:buClr>
              <a:buFont typeface="Wingdings" panose="05000000000000000000" pitchFamily="2" charset="2"/>
              <a:buChar char="§"/>
            </a:pPr>
            <a:r>
              <a:rPr lang="en-GB" sz="1800" dirty="0">
                <a:solidFill>
                  <a:srgbClr val="00B050"/>
                </a:solidFill>
              </a:rPr>
              <a:t> Sit the casualty down with knees raised in a W-position</a:t>
            </a:r>
          </a:p>
          <a:p>
            <a:pPr>
              <a:buClr>
                <a:srgbClr val="00B050"/>
              </a:buClr>
              <a:buFont typeface="Wingdings" panose="05000000000000000000" pitchFamily="2" charset="2"/>
              <a:buChar char="§"/>
            </a:pPr>
            <a:r>
              <a:rPr lang="en-GB" sz="1800" dirty="0">
                <a:solidFill>
                  <a:srgbClr val="00B050"/>
                </a:solidFill>
              </a:rPr>
              <a:t> Loosen any restrictive clothing, keep the casualty warm and comfortable</a:t>
            </a:r>
          </a:p>
          <a:p>
            <a:pPr>
              <a:buClr>
                <a:srgbClr val="00B050"/>
              </a:buClr>
              <a:buFont typeface="Wingdings" panose="05000000000000000000" pitchFamily="2" charset="2"/>
              <a:buChar char="§"/>
            </a:pPr>
            <a:r>
              <a:rPr lang="en-GB" sz="1800" dirty="0">
                <a:solidFill>
                  <a:srgbClr val="00B050"/>
                </a:solidFill>
              </a:rPr>
              <a:t> Monitor the casualties airway and breathing and be prepared to perform basic life support</a:t>
            </a:r>
          </a:p>
        </p:txBody>
      </p:sp>
    </p:spTree>
    <p:extLst>
      <p:ext uri="{BB962C8B-B14F-4D97-AF65-F5344CB8AC3E}">
        <p14:creationId xmlns:p14="http://schemas.microsoft.com/office/powerpoint/2010/main" val="368735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Angina</a:t>
            </a:r>
          </a:p>
        </p:txBody>
      </p:sp>
      <p:sp>
        <p:nvSpPr>
          <p:cNvPr id="5" name="Subtitle 4"/>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2906314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Angina</a:t>
            </a:r>
          </a:p>
        </p:txBody>
      </p:sp>
      <p:sp>
        <p:nvSpPr>
          <p:cNvPr id="8" name="Content Placeholder 7"/>
          <p:cNvSpPr>
            <a:spLocks noGrp="1"/>
          </p:cNvSpPr>
          <p:nvPr>
            <p:ph idx="1"/>
          </p:nvPr>
        </p:nvSpPr>
        <p:spPr>
          <a:xfrm>
            <a:off x="1097280" y="1737364"/>
            <a:ext cx="10058400" cy="490681"/>
          </a:xfrm>
        </p:spPr>
        <p:txBody>
          <a:bodyPr>
            <a:normAutofit/>
          </a:bodyPr>
          <a:lstStyle/>
          <a:p>
            <a:pPr marL="0" indent="0">
              <a:buNone/>
            </a:pPr>
            <a:r>
              <a:rPr lang="en-GB" sz="2400" b="1" dirty="0">
                <a:ln w="0"/>
                <a:solidFill>
                  <a:srgbClr val="0070C0"/>
                </a:solidFill>
              </a:rPr>
              <a:t>Angina</a:t>
            </a:r>
          </a:p>
        </p:txBody>
      </p:sp>
      <p:sp>
        <p:nvSpPr>
          <p:cNvPr id="4" name="Content Placeholder 4"/>
          <p:cNvSpPr txBox="1"/>
          <p:nvPr/>
        </p:nvSpPr>
        <p:spPr>
          <a:xfrm>
            <a:off x="1097280" y="2607972"/>
            <a:ext cx="5857312" cy="2923503"/>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400" b="1" dirty="0">
                <a:solidFill>
                  <a:srgbClr val="C00000"/>
                </a:solidFill>
              </a:rPr>
              <a:t>  </a:t>
            </a:r>
            <a:r>
              <a:rPr lang="en-GB" sz="1800" dirty="0">
                <a:solidFill>
                  <a:srgbClr val="C00000"/>
                </a:solidFill>
              </a:rPr>
              <a:t>Tightness and/or pain in the chest (mild or severe)</a:t>
            </a:r>
          </a:p>
          <a:p>
            <a:pPr>
              <a:buClr>
                <a:srgbClr val="C00000"/>
              </a:buClr>
              <a:buFont typeface="Wingdings" panose="05000000000000000000" pitchFamily="2" charset="2"/>
              <a:buChar char="§"/>
            </a:pPr>
            <a:r>
              <a:rPr lang="en-GB" sz="1800" dirty="0">
                <a:solidFill>
                  <a:srgbClr val="C00000"/>
                </a:solidFill>
              </a:rPr>
              <a:t>  Casualty clutching the chest</a:t>
            </a:r>
          </a:p>
          <a:p>
            <a:pPr>
              <a:buClr>
                <a:srgbClr val="C00000"/>
              </a:buClr>
              <a:buFont typeface="Wingdings" panose="05000000000000000000" pitchFamily="2" charset="2"/>
              <a:buChar char="§"/>
            </a:pPr>
            <a:r>
              <a:rPr lang="en-GB" sz="1800" dirty="0">
                <a:solidFill>
                  <a:srgbClr val="C00000"/>
                </a:solidFill>
              </a:rPr>
              <a:t>  Possible spreading of pain to the arms, neck and back</a:t>
            </a:r>
          </a:p>
          <a:p>
            <a:pPr>
              <a:buClr>
                <a:srgbClr val="C00000"/>
              </a:buClr>
              <a:buFont typeface="Wingdings" panose="05000000000000000000" pitchFamily="2" charset="2"/>
              <a:buChar char="§"/>
            </a:pPr>
            <a:r>
              <a:rPr lang="en-GB" sz="1800" dirty="0">
                <a:solidFill>
                  <a:srgbClr val="C00000"/>
                </a:solidFill>
              </a:rPr>
              <a:t>  Possible shortness of breath</a:t>
            </a:r>
          </a:p>
          <a:p>
            <a:pPr>
              <a:buClr>
                <a:srgbClr val="C00000"/>
              </a:buClr>
              <a:buFont typeface="Wingdings" panose="05000000000000000000" pitchFamily="2" charset="2"/>
              <a:buChar char="§"/>
            </a:pPr>
            <a:r>
              <a:rPr lang="en-GB" sz="1800" dirty="0">
                <a:solidFill>
                  <a:srgbClr val="C00000"/>
                </a:solidFill>
              </a:rPr>
              <a:t>  Nausea, sick and have cold sweats</a:t>
            </a:r>
          </a:p>
          <a:p>
            <a:pPr>
              <a:buClr>
                <a:srgbClr val="C00000"/>
              </a:buClr>
              <a:buFont typeface="Wingdings" panose="05000000000000000000" pitchFamily="2" charset="2"/>
              <a:buChar char="§"/>
            </a:pPr>
            <a:r>
              <a:rPr lang="en-GB" sz="1800" dirty="0">
                <a:solidFill>
                  <a:srgbClr val="C00000"/>
                </a:solidFill>
              </a:rPr>
              <a:t>  Only lasts up to 15 minutes unlike a heart attack</a:t>
            </a:r>
          </a:p>
        </p:txBody>
      </p:sp>
      <p:pic>
        <p:nvPicPr>
          <p:cNvPr id="6" name="Picture 5" descr="Astheroscholorsis"/>
          <p:cNvPicPr/>
          <p:nvPr/>
        </p:nvPicPr>
        <p:blipFill>
          <a:blip r:embed="rId2" cstate="screen">
            <a:clrChange>
              <a:clrFrom>
                <a:srgbClr val="FFFFFF"/>
              </a:clrFrom>
              <a:clrTo>
                <a:srgbClr val="FFFFFF">
                  <a:alpha val="0"/>
                </a:srgbClr>
              </a:clrTo>
            </a:clrChange>
          </a:blip>
          <a:srcRect t="9703"/>
          <a:stretch>
            <a:fillRect/>
          </a:stretch>
        </p:blipFill>
        <p:spPr bwMode="auto">
          <a:xfrm>
            <a:off x="7057623" y="2607972"/>
            <a:ext cx="4098057" cy="2814034"/>
          </a:xfrm>
          <a:prstGeom prst="rect">
            <a:avLst/>
          </a:prstGeom>
          <a:noFill/>
          <a:ln>
            <a:noFill/>
          </a:ln>
        </p:spPr>
      </p:pic>
    </p:spTree>
    <p:extLst>
      <p:ext uri="{BB962C8B-B14F-4D97-AF65-F5344CB8AC3E}">
        <p14:creationId xmlns:p14="http://schemas.microsoft.com/office/powerpoint/2010/main" val="20925395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Angina</a:t>
            </a:r>
          </a:p>
        </p:txBody>
      </p:sp>
      <p:sp>
        <p:nvSpPr>
          <p:cNvPr id="8" name="Content Placeholder 7"/>
          <p:cNvSpPr>
            <a:spLocks noGrp="1"/>
          </p:cNvSpPr>
          <p:nvPr>
            <p:ph idx="1"/>
          </p:nvPr>
        </p:nvSpPr>
        <p:spPr>
          <a:xfrm>
            <a:off x="1097280" y="1737364"/>
            <a:ext cx="10058400" cy="490681"/>
          </a:xfrm>
        </p:spPr>
        <p:txBody>
          <a:bodyPr>
            <a:normAutofit/>
          </a:bodyPr>
          <a:lstStyle/>
          <a:p>
            <a:pPr marL="0" indent="0">
              <a:buNone/>
            </a:pPr>
            <a:r>
              <a:rPr lang="en-GB" sz="2400" b="1" dirty="0">
                <a:ln w="0"/>
                <a:solidFill>
                  <a:srgbClr val="0070C0"/>
                </a:solidFill>
              </a:rPr>
              <a:t>Angina</a:t>
            </a:r>
          </a:p>
        </p:txBody>
      </p:sp>
      <p:sp>
        <p:nvSpPr>
          <p:cNvPr id="5" name="Content Placeholder 5"/>
          <p:cNvSpPr txBox="1"/>
          <p:nvPr/>
        </p:nvSpPr>
        <p:spPr>
          <a:xfrm>
            <a:off x="1097280" y="2228045"/>
            <a:ext cx="6423982" cy="377351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a:t>
            </a:r>
          </a:p>
          <a:p>
            <a:pPr>
              <a:buClr>
                <a:srgbClr val="00B050"/>
              </a:buClr>
              <a:buFont typeface="Wingdings" panose="05000000000000000000" pitchFamily="2" charset="2"/>
              <a:buChar char="§"/>
            </a:pPr>
            <a:r>
              <a:rPr lang="en-GB" sz="1800" dirty="0">
                <a:solidFill>
                  <a:srgbClr val="00B050"/>
                </a:solidFill>
              </a:rPr>
              <a:t>  Sit the casualty down with knees raised in a W-position</a:t>
            </a:r>
          </a:p>
          <a:p>
            <a:pPr>
              <a:buClr>
                <a:srgbClr val="00B050"/>
              </a:buClr>
              <a:buFont typeface="Wingdings" panose="05000000000000000000" pitchFamily="2" charset="2"/>
              <a:buChar char="§"/>
            </a:pPr>
            <a:r>
              <a:rPr lang="en-GB" sz="1800" dirty="0">
                <a:solidFill>
                  <a:srgbClr val="00B050"/>
                </a:solidFill>
              </a:rPr>
              <a:t>  Loosen any restrictive clothing, keep the casualty warm and comfortable</a:t>
            </a:r>
          </a:p>
          <a:p>
            <a:pPr>
              <a:buClr>
                <a:srgbClr val="00B050"/>
              </a:buClr>
              <a:buFont typeface="Wingdings" panose="05000000000000000000" pitchFamily="2" charset="2"/>
              <a:buChar char="§"/>
            </a:pPr>
            <a:r>
              <a:rPr lang="en-GB" sz="1800" dirty="0">
                <a:solidFill>
                  <a:srgbClr val="00B050"/>
                </a:solidFill>
              </a:rPr>
              <a:t>  Ask casualty for their history and ascertain if they have been diagnosed with angina </a:t>
            </a:r>
          </a:p>
          <a:p>
            <a:pPr>
              <a:buClr>
                <a:srgbClr val="00B050"/>
              </a:buClr>
              <a:buFont typeface="Wingdings" panose="05000000000000000000" pitchFamily="2" charset="2"/>
              <a:buChar char="§"/>
            </a:pPr>
            <a:r>
              <a:rPr lang="en-GB" sz="1800" dirty="0">
                <a:solidFill>
                  <a:srgbClr val="00B050"/>
                </a:solidFill>
              </a:rPr>
              <a:t>  Encourage them to take their medication (usually GTN spray, Glyceryl trinatrate)</a:t>
            </a:r>
          </a:p>
          <a:p>
            <a:pPr>
              <a:buClr>
                <a:srgbClr val="00B050"/>
              </a:buClr>
              <a:buFont typeface="Wingdings" panose="05000000000000000000" pitchFamily="2" charset="2"/>
              <a:buChar char="§"/>
            </a:pPr>
            <a:r>
              <a:rPr lang="en-GB" sz="1800" dirty="0">
                <a:solidFill>
                  <a:srgbClr val="00B050"/>
                </a:solidFill>
              </a:rPr>
              <a:t>  Monitor the casualties airway and breathing and be prepared to perform basic life support</a:t>
            </a:r>
          </a:p>
        </p:txBody>
      </p:sp>
      <p:pic>
        <p:nvPicPr>
          <p:cNvPr id="20482" name="Picture 2" descr="https://upload.wikimedia.org/wikipedia/commons/6/64/Nit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0631" y="2228045"/>
            <a:ext cx="3495050" cy="3067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458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95300" y="253417"/>
            <a:ext cx="11201400" cy="5422901"/>
            <a:chOff x="1089342" y="1033463"/>
            <a:chExt cx="8669338" cy="5575300"/>
          </a:xfrm>
        </p:grpSpPr>
        <p:sp>
          <p:nvSpPr>
            <p:cNvPr id="6" name="AutoShape 66"/>
            <p:cNvSpPr>
              <a:spLocks noChangeArrowheads="1"/>
            </p:cNvSpPr>
            <p:nvPr/>
          </p:nvSpPr>
          <p:spPr bwMode="auto">
            <a:xfrm>
              <a:off x="2826067" y="1033463"/>
              <a:ext cx="3214688" cy="447675"/>
            </a:xfrm>
            <a:prstGeom prst="roundRect">
              <a:avLst>
                <a:gd name="adj" fmla="val 14287"/>
              </a:avLst>
            </a:prstGeom>
            <a:solidFill>
              <a:srgbClr val="000066"/>
            </a:solidFill>
            <a:ln w="28575">
              <a:noFill/>
              <a:round/>
            </a:ln>
            <a:effectLst/>
          </p:spPr>
          <p:txBody>
            <a:bodyPr wrap="none" anchor="ctr"/>
            <a:lstStyle/>
            <a:p>
              <a:pPr>
                <a:defRPr/>
              </a:pPr>
              <a:endParaRPr lang="en-US" dirty="0">
                <a:solidFill>
                  <a:srgbClr val="000066"/>
                </a:solidFill>
                <a:effectDag name="">
                  <a:cont type="tree" name="">
                    <a:effect ref="fillLine"/>
                    <a:outerShdw dist="38100" dir="13500000" algn="br">
                      <a:srgbClr val="333399"/>
                    </a:outerShdw>
                  </a:cont>
                  <a:cont type="tree" name="">
                    <a:effect ref="fillLine"/>
                    <a:outerShdw dist="38100" dir="2700000" algn="tl">
                      <a:srgbClr val="00003D"/>
                    </a:outerShdw>
                  </a:cont>
                  <a:effect ref="fillLine"/>
                </a:effectDag>
                <a:latin typeface="Times New Roman" panose="02020603050405020304" charset="0"/>
                <a:ea typeface="MS PGothic" panose="020B0600070205080204" charset="-128"/>
              </a:endParaRPr>
            </a:p>
          </p:txBody>
        </p:sp>
        <p:sp>
          <p:nvSpPr>
            <p:cNvPr id="9" name="AutoShape 84"/>
            <p:cNvSpPr>
              <a:spLocks noChangeArrowheads="1"/>
            </p:cNvSpPr>
            <p:nvPr/>
          </p:nvSpPr>
          <p:spPr bwMode="auto">
            <a:xfrm>
              <a:off x="6350317" y="1033463"/>
              <a:ext cx="3198813" cy="449262"/>
            </a:xfrm>
            <a:prstGeom prst="roundRect">
              <a:avLst>
                <a:gd name="adj" fmla="val 14287"/>
              </a:avLst>
            </a:prstGeom>
            <a:solidFill>
              <a:srgbClr val="C1003D"/>
            </a:solidFill>
            <a:ln w="28575">
              <a:noFill/>
              <a:round/>
            </a:ln>
            <a:effectLst/>
          </p:spPr>
          <p:txBody>
            <a:bodyPr wrap="none" anchor="ctr"/>
            <a:lstStyle/>
            <a:p>
              <a:pPr>
                <a:defRPr/>
              </a:pPr>
              <a:endParaRPr lang="en-US" dirty="0">
                <a:solidFill>
                  <a:srgbClr val="C1003D"/>
                </a:solidFill>
                <a:effectDag name="">
                  <a:cont type="tree" name="">
                    <a:effect ref="fillLine"/>
                    <a:outerShdw dist="38100" dir="13500000" algn="br">
                      <a:srgbClr val="FF558B"/>
                    </a:outerShdw>
                  </a:cont>
                  <a:cont type="tree" name="">
                    <a:effect ref="fillLine"/>
                    <a:outerShdw dist="38100" dir="2700000" algn="tl">
                      <a:srgbClr val="730024"/>
                    </a:outerShdw>
                  </a:cont>
                  <a:effect ref="fillLine"/>
                </a:effectDag>
                <a:latin typeface="Times New Roman" panose="02020603050405020304" charset="0"/>
                <a:ea typeface="MS PGothic" panose="020B0600070205080204" charset="-128"/>
              </a:endParaRPr>
            </a:p>
          </p:txBody>
        </p:sp>
        <p:sp>
          <p:nvSpPr>
            <p:cNvPr id="10" name="Rectangle 5"/>
            <p:cNvSpPr>
              <a:spLocks noChangeArrowheads="1"/>
            </p:cNvSpPr>
            <p:nvPr/>
          </p:nvSpPr>
          <p:spPr bwMode="auto">
            <a:xfrm>
              <a:off x="1097280" y="5999163"/>
              <a:ext cx="14351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Factors giving relief</a:t>
              </a:r>
            </a:p>
          </p:txBody>
        </p:sp>
        <p:sp>
          <p:nvSpPr>
            <p:cNvPr id="11" name="Rectangle 8"/>
            <p:cNvSpPr>
              <a:spLocks noChangeArrowheads="1"/>
            </p:cNvSpPr>
            <p:nvPr/>
          </p:nvSpPr>
          <p:spPr bwMode="auto">
            <a:xfrm>
              <a:off x="1097280" y="5259388"/>
              <a:ext cx="1692275"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Other signs and symptoms</a:t>
              </a:r>
              <a:endParaRPr lang="en-GB" altLang="en-US" sz="1600" b="1" dirty="0">
                <a:solidFill>
                  <a:srgbClr val="626464"/>
                </a:solidFill>
                <a:effectLst/>
                <a:latin typeface="Arial Narrow" panose="020B0606020202030204" pitchFamily="34" charset="0"/>
              </a:endParaRPr>
            </a:p>
          </p:txBody>
        </p:sp>
        <p:sp>
          <p:nvSpPr>
            <p:cNvPr id="12" name="Rectangle 11"/>
            <p:cNvSpPr>
              <a:spLocks noChangeArrowheads="1"/>
            </p:cNvSpPr>
            <p:nvPr/>
          </p:nvSpPr>
          <p:spPr bwMode="auto">
            <a:xfrm>
              <a:off x="1097280" y="4549775"/>
              <a:ext cx="14351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Pulse</a:t>
              </a:r>
            </a:p>
          </p:txBody>
        </p:sp>
        <p:sp>
          <p:nvSpPr>
            <p:cNvPr id="13" name="Rectangle 14"/>
            <p:cNvSpPr>
              <a:spLocks noChangeArrowheads="1"/>
            </p:cNvSpPr>
            <p:nvPr/>
          </p:nvSpPr>
          <p:spPr bwMode="auto">
            <a:xfrm>
              <a:off x="1097280" y="4105275"/>
              <a:ext cx="14351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Skin</a:t>
              </a:r>
            </a:p>
          </p:txBody>
        </p:sp>
        <p:sp>
          <p:nvSpPr>
            <p:cNvPr id="14" name="Rectangle 17"/>
            <p:cNvSpPr>
              <a:spLocks noChangeArrowheads="1"/>
            </p:cNvSpPr>
            <p:nvPr/>
          </p:nvSpPr>
          <p:spPr bwMode="auto">
            <a:xfrm>
              <a:off x="1097280" y="3600450"/>
              <a:ext cx="14351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Duration</a:t>
              </a:r>
            </a:p>
          </p:txBody>
        </p:sp>
        <p:sp>
          <p:nvSpPr>
            <p:cNvPr id="15" name="Rectangle 20"/>
            <p:cNvSpPr>
              <a:spLocks noChangeArrowheads="1"/>
            </p:cNvSpPr>
            <p:nvPr/>
          </p:nvSpPr>
          <p:spPr bwMode="auto">
            <a:xfrm>
              <a:off x="1097280" y="2936875"/>
              <a:ext cx="1435100"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Location of Pain</a:t>
              </a:r>
            </a:p>
          </p:txBody>
        </p:sp>
        <p:sp>
          <p:nvSpPr>
            <p:cNvPr id="16" name="Rectangle 23"/>
            <p:cNvSpPr>
              <a:spLocks noChangeArrowheads="1"/>
            </p:cNvSpPr>
            <p:nvPr/>
          </p:nvSpPr>
          <p:spPr bwMode="auto">
            <a:xfrm>
              <a:off x="1097280" y="2124075"/>
              <a:ext cx="14351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Pain</a:t>
              </a:r>
            </a:p>
          </p:txBody>
        </p:sp>
        <p:sp>
          <p:nvSpPr>
            <p:cNvPr id="17" name="Rectangle 26"/>
            <p:cNvSpPr>
              <a:spLocks noChangeArrowheads="1"/>
            </p:cNvSpPr>
            <p:nvPr/>
          </p:nvSpPr>
          <p:spPr bwMode="auto">
            <a:xfrm>
              <a:off x="1097280" y="1585913"/>
              <a:ext cx="1435100"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20000"/>
                </a:spcBef>
              </a:pPr>
              <a:r>
                <a:rPr lang="en-GB" altLang="en-US" sz="1600" b="1" dirty="0">
                  <a:solidFill>
                    <a:srgbClr val="626464"/>
                  </a:solidFill>
                  <a:effectLst/>
                  <a:latin typeface="Arial" panose="020B0604020202020204" pitchFamily="34" charset="0"/>
                </a:rPr>
                <a:t>Onset</a:t>
              </a:r>
            </a:p>
          </p:txBody>
        </p:sp>
        <p:sp>
          <p:nvSpPr>
            <p:cNvPr id="18" name="Line 30"/>
            <p:cNvSpPr>
              <a:spLocks noChangeShapeType="1"/>
            </p:cNvSpPr>
            <p:nvPr/>
          </p:nvSpPr>
          <p:spPr bwMode="auto">
            <a:xfrm>
              <a:off x="1089342" y="2124075"/>
              <a:ext cx="8521700" cy="0"/>
            </a:xfrm>
            <a:prstGeom prst="line">
              <a:avLst/>
            </a:prstGeom>
            <a:noFill/>
            <a:ln w="6350">
              <a:solidFill>
                <a:srgbClr val="626464"/>
              </a:solidFill>
              <a:round/>
            </a:ln>
            <a:effectLst/>
          </p:spPr>
          <p:txBody>
            <a:bodyPr/>
            <a:lstStyle/>
            <a:p>
              <a:pPr>
                <a:defRPr/>
              </a:pPr>
              <a:endParaRPr lang="en-US" dirty="0">
                <a:latin typeface="Times New Roman" panose="02020603050405020304" charset="0"/>
                <a:ea typeface="+mn-ea"/>
              </a:endParaRPr>
            </a:p>
          </p:txBody>
        </p:sp>
        <p:sp>
          <p:nvSpPr>
            <p:cNvPr id="19" name="Line 31"/>
            <p:cNvSpPr>
              <a:spLocks noChangeShapeType="1"/>
            </p:cNvSpPr>
            <p:nvPr/>
          </p:nvSpPr>
          <p:spPr bwMode="auto">
            <a:xfrm>
              <a:off x="1089342" y="2936875"/>
              <a:ext cx="8521700" cy="0"/>
            </a:xfrm>
            <a:prstGeom prst="line">
              <a:avLst/>
            </a:prstGeom>
            <a:noFill/>
            <a:ln w="6350">
              <a:solidFill>
                <a:srgbClr val="626464"/>
              </a:solidFill>
              <a:round/>
            </a:ln>
            <a:effectLst/>
          </p:spPr>
          <p:txBody>
            <a:bodyPr/>
            <a:lstStyle/>
            <a:p>
              <a:pPr>
                <a:defRPr/>
              </a:pPr>
              <a:endParaRPr lang="en-US" dirty="0">
                <a:latin typeface="Times New Roman" panose="02020603050405020304" charset="0"/>
                <a:ea typeface="+mn-ea"/>
              </a:endParaRPr>
            </a:p>
          </p:txBody>
        </p:sp>
        <p:sp>
          <p:nvSpPr>
            <p:cNvPr id="20" name="Line 32"/>
            <p:cNvSpPr>
              <a:spLocks noChangeShapeType="1"/>
            </p:cNvSpPr>
            <p:nvPr/>
          </p:nvSpPr>
          <p:spPr bwMode="auto">
            <a:xfrm>
              <a:off x="1089342" y="3600450"/>
              <a:ext cx="8521700" cy="0"/>
            </a:xfrm>
            <a:prstGeom prst="line">
              <a:avLst/>
            </a:prstGeom>
            <a:noFill/>
            <a:ln w="6350">
              <a:solidFill>
                <a:srgbClr val="626464"/>
              </a:solidFill>
              <a:round/>
            </a:ln>
            <a:effectLst/>
          </p:spPr>
          <p:txBody>
            <a:bodyPr/>
            <a:lstStyle/>
            <a:p>
              <a:pPr>
                <a:defRPr/>
              </a:pPr>
              <a:endParaRPr lang="en-US" dirty="0">
                <a:latin typeface="Times New Roman" panose="02020603050405020304" charset="0"/>
                <a:ea typeface="+mn-ea"/>
              </a:endParaRPr>
            </a:p>
          </p:txBody>
        </p:sp>
        <p:sp>
          <p:nvSpPr>
            <p:cNvPr id="21" name="Line 33"/>
            <p:cNvSpPr>
              <a:spLocks noChangeShapeType="1"/>
            </p:cNvSpPr>
            <p:nvPr/>
          </p:nvSpPr>
          <p:spPr bwMode="auto">
            <a:xfrm>
              <a:off x="1089342" y="4105275"/>
              <a:ext cx="8521700" cy="0"/>
            </a:xfrm>
            <a:prstGeom prst="line">
              <a:avLst/>
            </a:prstGeom>
            <a:noFill/>
            <a:ln w="6350">
              <a:solidFill>
                <a:srgbClr val="626464"/>
              </a:solidFill>
              <a:round/>
            </a:ln>
            <a:effectLst/>
          </p:spPr>
          <p:txBody>
            <a:bodyPr/>
            <a:lstStyle/>
            <a:p>
              <a:pPr>
                <a:defRPr/>
              </a:pPr>
              <a:endParaRPr lang="en-US" dirty="0">
                <a:latin typeface="Times New Roman" panose="02020603050405020304" charset="0"/>
                <a:ea typeface="+mn-ea"/>
              </a:endParaRPr>
            </a:p>
          </p:txBody>
        </p:sp>
        <p:sp>
          <p:nvSpPr>
            <p:cNvPr id="22" name="Line 34"/>
            <p:cNvSpPr>
              <a:spLocks noChangeShapeType="1"/>
            </p:cNvSpPr>
            <p:nvPr/>
          </p:nvSpPr>
          <p:spPr bwMode="auto">
            <a:xfrm>
              <a:off x="1089342" y="4549775"/>
              <a:ext cx="8521700" cy="0"/>
            </a:xfrm>
            <a:prstGeom prst="line">
              <a:avLst/>
            </a:prstGeom>
            <a:noFill/>
            <a:ln w="6350">
              <a:solidFill>
                <a:srgbClr val="626464"/>
              </a:solidFill>
              <a:round/>
            </a:ln>
            <a:effectLst/>
          </p:spPr>
          <p:txBody>
            <a:bodyPr/>
            <a:lstStyle/>
            <a:p>
              <a:pPr>
                <a:defRPr/>
              </a:pPr>
              <a:endParaRPr lang="en-US" dirty="0">
                <a:latin typeface="Times New Roman" panose="02020603050405020304" charset="0"/>
                <a:ea typeface="+mn-ea"/>
              </a:endParaRPr>
            </a:p>
          </p:txBody>
        </p:sp>
        <p:sp>
          <p:nvSpPr>
            <p:cNvPr id="23" name="Line 35"/>
            <p:cNvSpPr>
              <a:spLocks noChangeShapeType="1"/>
            </p:cNvSpPr>
            <p:nvPr/>
          </p:nvSpPr>
          <p:spPr bwMode="auto">
            <a:xfrm>
              <a:off x="1089342" y="5157788"/>
              <a:ext cx="8521700" cy="0"/>
            </a:xfrm>
            <a:prstGeom prst="line">
              <a:avLst/>
            </a:prstGeom>
            <a:noFill/>
            <a:ln w="6350">
              <a:solidFill>
                <a:srgbClr val="626464"/>
              </a:solidFill>
              <a:round/>
            </a:ln>
            <a:effectLst/>
          </p:spPr>
          <p:txBody>
            <a:bodyPr/>
            <a:lstStyle/>
            <a:p>
              <a:pPr>
                <a:defRPr/>
              </a:pPr>
              <a:endParaRPr lang="en-US" dirty="0">
                <a:latin typeface="Times New Roman" panose="02020603050405020304" charset="0"/>
                <a:ea typeface="+mn-ea"/>
              </a:endParaRPr>
            </a:p>
          </p:txBody>
        </p:sp>
        <p:sp>
          <p:nvSpPr>
            <p:cNvPr id="24" name="Line 36"/>
            <p:cNvSpPr>
              <a:spLocks noChangeShapeType="1"/>
            </p:cNvSpPr>
            <p:nvPr/>
          </p:nvSpPr>
          <p:spPr bwMode="auto">
            <a:xfrm>
              <a:off x="1089342" y="5959475"/>
              <a:ext cx="8521700" cy="0"/>
            </a:xfrm>
            <a:prstGeom prst="line">
              <a:avLst/>
            </a:prstGeom>
            <a:noFill/>
            <a:ln w="6350">
              <a:solidFill>
                <a:srgbClr val="626464"/>
              </a:solidFill>
              <a:round/>
            </a:ln>
            <a:effectLst/>
          </p:spPr>
          <p:txBody>
            <a:bodyPr/>
            <a:lstStyle/>
            <a:p>
              <a:pPr>
                <a:defRPr/>
              </a:pPr>
              <a:endParaRPr lang="en-US" dirty="0">
                <a:latin typeface="Times New Roman" panose="02020603050405020304" charset="0"/>
                <a:ea typeface="+mn-ea"/>
              </a:endParaRPr>
            </a:p>
          </p:txBody>
        </p:sp>
        <p:sp>
          <p:nvSpPr>
            <p:cNvPr id="25" name="Line 39"/>
            <p:cNvSpPr>
              <a:spLocks noChangeShapeType="1"/>
            </p:cNvSpPr>
            <p:nvPr/>
          </p:nvSpPr>
          <p:spPr bwMode="auto">
            <a:xfrm>
              <a:off x="9611042" y="1066800"/>
              <a:ext cx="0" cy="558800"/>
            </a:xfrm>
            <a:prstGeom prst="line">
              <a:avLst/>
            </a:prstGeom>
            <a:noFill/>
            <a:ln w="28575" cap="sq">
              <a:noFill/>
              <a:round/>
            </a:ln>
            <a:effectLst/>
          </p:spPr>
          <p:txBody>
            <a:bodyPr/>
            <a:lstStyle/>
            <a:p>
              <a:pPr>
                <a:defRPr/>
              </a:pPr>
              <a:endParaRPr lang="en-US" dirty="0">
                <a:latin typeface="Times New Roman" panose="02020603050405020304" charset="0"/>
                <a:ea typeface="+mn-ea"/>
              </a:endParaRPr>
            </a:p>
          </p:txBody>
        </p:sp>
        <p:sp>
          <p:nvSpPr>
            <p:cNvPr id="26" name="Text Box 48"/>
            <p:cNvSpPr txBox="1">
              <a:spLocks noChangeArrowheads="1"/>
            </p:cNvSpPr>
            <p:nvPr/>
          </p:nvSpPr>
          <p:spPr bwMode="auto">
            <a:xfrm>
              <a:off x="2841942" y="1598613"/>
              <a:ext cx="29940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Sudden, usually during exertion, stress or extreme weather.</a:t>
              </a:r>
            </a:p>
          </p:txBody>
        </p:sp>
        <p:sp>
          <p:nvSpPr>
            <p:cNvPr id="27" name="Text Box 49"/>
            <p:cNvSpPr txBox="1">
              <a:spLocks noChangeArrowheads="1"/>
            </p:cNvSpPr>
            <p:nvPr/>
          </p:nvSpPr>
          <p:spPr bwMode="auto">
            <a:xfrm>
              <a:off x="6396355" y="1674813"/>
              <a:ext cx="3203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Sudden, can occur at rest.</a:t>
              </a:r>
            </a:p>
          </p:txBody>
        </p:sp>
        <p:sp>
          <p:nvSpPr>
            <p:cNvPr id="28" name="Text Box 50"/>
            <p:cNvSpPr txBox="1">
              <a:spLocks noChangeArrowheads="1"/>
            </p:cNvSpPr>
            <p:nvPr/>
          </p:nvSpPr>
          <p:spPr bwMode="auto">
            <a:xfrm>
              <a:off x="2826067" y="2132013"/>
              <a:ext cx="33909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Vice-like squashing pain.</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‘Dull’, ‘tightness’ or ‘pressure’.</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Can be mistaken for indigestion.</a:t>
              </a:r>
            </a:p>
          </p:txBody>
        </p:sp>
        <p:sp>
          <p:nvSpPr>
            <p:cNvPr id="29" name="Text Box 51"/>
            <p:cNvSpPr txBox="1">
              <a:spLocks noChangeArrowheads="1"/>
            </p:cNvSpPr>
            <p:nvPr/>
          </p:nvSpPr>
          <p:spPr bwMode="auto">
            <a:xfrm>
              <a:off x="2843530" y="3021013"/>
              <a:ext cx="3327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Central chest. Can radiate into</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arms, neck, jaw, back, shoulders.</a:t>
              </a:r>
            </a:p>
          </p:txBody>
        </p:sp>
        <p:sp>
          <p:nvSpPr>
            <p:cNvPr id="30" name="Text Box 52"/>
            <p:cNvSpPr txBox="1">
              <a:spLocks noChangeArrowheads="1"/>
            </p:cNvSpPr>
            <p:nvPr/>
          </p:nvSpPr>
          <p:spPr bwMode="auto">
            <a:xfrm>
              <a:off x="6396355" y="2132013"/>
              <a:ext cx="28876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Vice-like squashing pain.</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‘Dull’, ‘tightness’ or ‘pressure’.</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Can be mistaken for indigestion.</a:t>
              </a:r>
            </a:p>
          </p:txBody>
        </p:sp>
        <p:sp>
          <p:nvSpPr>
            <p:cNvPr id="31" name="Text Box 53"/>
            <p:cNvSpPr txBox="1">
              <a:spLocks noChangeArrowheads="1"/>
            </p:cNvSpPr>
            <p:nvPr/>
          </p:nvSpPr>
          <p:spPr bwMode="auto">
            <a:xfrm>
              <a:off x="6420167" y="3021013"/>
              <a:ext cx="31226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Central chest. Can radiate into arms, neck, jaw, back, shoulders.</a:t>
              </a:r>
            </a:p>
          </p:txBody>
        </p:sp>
        <p:sp>
          <p:nvSpPr>
            <p:cNvPr id="32" name="Text Box 54"/>
            <p:cNvSpPr txBox="1">
              <a:spLocks noChangeArrowheads="1"/>
            </p:cNvSpPr>
            <p:nvPr/>
          </p:nvSpPr>
          <p:spPr bwMode="auto">
            <a:xfrm>
              <a:off x="2860992" y="3732213"/>
              <a:ext cx="3327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3 – 8 Minutes, rarely longer.</a:t>
              </a:r>
            </a:p>
          </p:txBody>
        </p:sp>
        <p:sp>
          <p:nvSpPr>
            <p:cNvPr id="33" name="Text Box 55"/>
            <p:cNvSpPr txBox="1">
              <a:spLocks noChangeArrowheads="1"/>
            </p:cNvSpPr>
            <p:nvPr/>
          </p:nvSpPr>
          <p:spPr bwMode="auto">
            <a:xfrm>
              <a:off x="6421755" y="3732213"/>
              <a:ext cx="2876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Usually longer than 30 minutes.</a:t>
              </a:r>
            </a:p>
          </p:txBody>
        </p:sp>
        <p:sp>
          <p:nvSpPr>
            <p:cNvPr id="34" name="Text Box 56"/>
            <p:cNvSpPr txBox="1">
              <a:spLocks noChangeArrowheads="1"/>
            </p:cNvSpPr>
            <p:nvPr/>
          </p:nvSpPr>
          <p:spPr bwMode="auto">
            <a:xfrm>
              <a:off x="2864167" y="4164013"/>
              <a:ext cx="3327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Pale, may be sweaty.</a:t>
              </a:r>
            </a:p>
          </p:txBody>
        </p:sp>
        <p:sp>
          <p:nvSpPr>
            <p:cNvPr id="35" name="Text Box 57"/>
            <p:cNvSpPr txBox="1">
              <a:spLocks noChangeArrowheads="1"/>
            </p:cNvSpPr>
            <p:nvPr/>
          </p:nvSpPr>
          <p:spPr bwMode="auto">
            <a:xfrm>
              <a:off x="6410642" y="4176713"/>
              <a:ext cx="33480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Pale, grey colour. May sweat profusely.</a:t>
              </a:r>
            </a:p>
          </p:txBody>
        </p:sp>
        <p:sp>
          <p:nvSpPr>
            <p:cNvPr id="36" name="Text Box 58"/>
            <p:cNvSpPr txBox="1">
              <a:spLocks noChangeArrowheads="1"/>
            </p:cNvSpPr>
            <p:nvPr/>
          </p:nvSpPr>
          <p:spPr bwMode="auto">
            <a:xfrm>
              <a:off x="2864167" y="4583113"/>
              <a:ext cx="3327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Variable. Often becomes</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irregular, missing beats.</a:t>
              </a:r>
            </a:p>
          </p:txBody>
        </p:sp>
        <p:sp>
          <p:nvSpPr>
            <p:cNvPr id="37" name="Text Box 59"/>
            <p:cNvSpPr txBox="1">
              <a:spLocks noChangeArrowheads="1"/>
            </p:cNvSpPr>
            <p:nvPr/>
          </p:nvSpPr>
          <p:spPr bwMode="auto">
            <a:xfrm>
              <a:off x="6418580" y="4595813"/>
              <a:ext cx="25939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Variable. Often becomes</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irregular, missing beats.</a:t>
              </a:r>
            </a:p>
          </p:txBody>
        </p:sp>
        <p:sp>
          <p:nvSpPr>
            <p:cNvPr id="38" name="Text Box 60"/>
            <p:cNvSpPr txBox="1">
              <a:spLocks noChangeArrowheads="1"/>
            </p:cNvSpPr>
            <p:nvPr/>
          </p:nvSpPr>
          <p:spPr bwMode="auto">
            <a:xfrm>
              <a:off x="2868930" y="5243513"/>
              <a:ext cx="3327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Shortness of breath,</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weakness, anxiety.</a:t>
              </a:r>
            </a:p>
          </p:txBody>
        </p:sp>
        <p:sp>
          <p:nvSpPr>
            <p:cNvPr id="39" name="Text Box 61"/>
            <p:cNvSpPr txBox="1">
              <a:spLocks noChangeArrowheads="1"/>
            </p:cNvSpPr>
            <p:nvPr/>
          </p:nvSpPr>
          <p:spPr bwMode="auto">
            <a:xfrm>
              <a:off x="6401117" y="5238750"/>
              <a:ext cx="3327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Shortness of breath, dizziness, nausea, vomiting, sense of ‘impending doom’.</a:t>
              </a:r>
            </a:p>
          </p:txBody>
        </p:sp>
        <p:sp>
          <p:nvSpPr>
            <p:cNvPr id="40" name="Text Box 62"/>
            <p:cNvSpPr txBox="1">
              <a:spLocks noChangeArrowheads="1"/>
            </p:cNvSpPr>
            <p:nvPr/>
          </p:nvSpPr>
          <p:spPr bwMode="auto">
            <a:xfrm>
              <a:off x="2907030" y="6019800"/>
              <a:ext cx="3327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Resting, reducing stress,</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taking ‘GTN’ medication.</a:t>
              </a:r>
            </a:p>
          </p:txBody>
        </p:sp>
        <p:sp>
          <p:nvSpPr>
            <p:cNvPr id="41" name="Text Box 63"/>
            <p:cNvSpPr txBox="1">
              <a:spLocks noChangeArrowheads="1"/>
            </p:cNvSpPr>
            <p:nvPr/>
          </p:nvSpPr>
          <p:spPr bwMode="auto">
            <a:xfrm>
              <a:off x="6428105" y="6032500"/>
              <a:ext cx="25019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spcBef>
                  <a:spcPct val="50000"/>
                </a:spcBef>
              </a:pPr>
              <a:r>
                <a:rPr lang="en-GB" altLang="en-US" sz="1400" dirty="0">
                  <a:solidFill>
                    <a:srgbClr val="626464"/>
                  </a:solidFill>
                  <a:effectLst/>
                  <a:latin typeface="Arial" panose="020B0604020202020204" pitchFamily="34" charset="0"/>
                </a:rPr>
                <a:t>GTN medication may give </a:t>
              </a:r>
              <a:br>
                <a:rPr lang="en-GB" altLang="en-US" sz="1400" dirty="0">
                  <a:solidFill>
                    <a:srgbClr val="626464"/>
                  </a:solidFill>
                  <a:effectLst/>
                  <a:latin typeface="Arial" panose="020B0604020202020204" pitchFamily="34" charset="0"/>
                </a:rPr>
              </a:br>
              <a:r>
                <a:rPr lang="en-GB" altLang="en-US" sz="1400" dirty="0">
                  <a:solidFill>
                    <a:srgbClr val="626464"/>
                  </a:solidFill>
                  <a:effectLst/>
                  <a:latin typeface="Arial" panose="020B0604020202020204" pitchFamily="34" charset="0"/>
                </a:rPr>
                <a:t>partial or no relief.</a:t>
              </a:r>
            </a:p>
          </p:txBody>
        </p:sp>
        <p:sp>
          <p:nvSpPr>
            <p:cNvPr id="42" name="Text Box 71"/>
            <p:cNvSpPr txBox="1">
              <a:spLocks noChangeArrowheads="1"/>
            </p:cNvSpPr>
            <p:nvPr/>
          </p:nvSpPr>
          <p:spPr bwMode="auto">
            <a:xfrm>
              <a:off x="2897505" y="1063625"/>
              <a:ext cx="30718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eaLnBrk="1" hangingPunct="1">
                <a:spcBef>
                  <a:spcPct val="50000"/>
                </a:spcBef>
              </a:pPr>
              <a:r>
                <a:rPr lang="en-GB" altLang="en-US" sz="2000" b="1" dirty="0">
                  <a:effectLst/>
                  <a:latin typeface="Arial" panose="020B0604020202020204" pitchFamily="34" charset="0"/>
                </a:rPr>
                <a:t>Angina</a:t>
              </a:r>
            </a:p>
          </p:txBody>
        </p:sp>
        <p:sp>
          <p:nvSpPr>
            <p:cNvPr id="43" name="Text Box 72"/>
            <p:cNvSpPr txBox="1">
              <a:spLocks noChangeArrowheads="1"/>
            </p:cNvSpPr>
            <p:nvPr/>
          </p:nvSpPr>
          <p:spPr bwMode="auto">
            <a:xfrm>
              <a:off x="6364605" y="1074738"/>
              <a:ext cx="3327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eaLnBrk="1" hangingPunct="1">
                <a:spcBef>
                  <a:spcPct val="50000"/>
                </a:spcBef>
              </a:pPr>
              <a:r>
                <a:rPr lang="en-GB" altLang="en-US" sz="2000" b="1" dirty="0">
                  <a:effectLst/>
                  <a:latin typeface="Arial" panose="020B0604020202020204" pitchFamily="34" charset="0"/>
                </a:rPr>
                <a:t>Heart Attack</a:t>
              </a:r>
            </a:p>
          </p:txBody>
        </p:sp>
      </p:grpSp>
    </p:spTree>
    <p:extLst>
      <p:ext uri="{BB962C8B-B14F-4D97-AF65-F5344CB8AC3E}">
        <p14:creationId xmlns:p14="http://schemas.microsoft.com/office/powerpoint/2010/main" val="503164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Hypoglycaemia and Hyperglycaemia</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16274502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Hypoglycaemia and Hyperglycaemia</a:t>
            </a:r>
          </a:p>
        </p:txBody>
      </p:sp>
      <p:sp>
        <p:nvSpPr>
          <p:cNvPr id="8" name="Content Placeholder 7"/>
          <p:cNvSpPr>
            <a:spLocks noGrp="1"/>
          </p:cNvSpPr>
          <p:nvPr>
            <p:ph idx="1"/>
          </p:nvPr>
        </p:nvSpPr>
        <p:spPr>
          <a:xfrm>
            <a:off x="1097280" y="1737364"/>
            <a:ext cx="10058400" cy="1134625"/>
          </a:xfrm>
        </p:spPr>
        <p:txBody>
          <a:bodyPr>
            <a:normAutofit/>
          </a:bodyPr>
          <a:lstStyle/>
          <a:p>
            <a:pPr marL="0" indent="0">
              <a:buNone/>
            </a:pPr>
            <a:r>
              <a:rPr lang="en-GB" sz="2400" b="1" dirty="0">
                <a:ln w="0"/>
                <a:solidFill>
                  <a:srgbClr val="0070C0"/>
                </a:solidFill>
              </a:rPr>
              <a:t>Diabetes</a:t>
            </a:r>
          </a:p>
          <a:p>
            <a:pPr marL="0" indent="0">
              <a:buNone/>
            </a:pPr>
            <a:r>
              <a:rPr lang="en-GB" sz="1800" dirty="0">
                <a:ln w="0"/>
                <a:solidFill>
                  <a:schemeClr val="tx1"/>
                </a:solidFill>
              </a:rPr>
              <a:t>Diabetes is caused by a failures of the bodies ability to produce insulin which regulates the blood sugar levels.</a:t>
            </a:r>
          </a:p>
        </p:txBody>
      </p:sp>
      <p:pic>
        <p:nvPicPr>
          <p:cNvPr id="28" name="Picture 100" descr="Blood-Sugar-Lev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2287" y="2548815"/>
            <a:ext cx="1106009" cy="370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 28"/>
          <p:cNvGrpSpPr/>
          <p:nvPr/>
        </p:nvGrpSpPr>
        <p:grpSpPr>
          <a:xfrm>
            <a:off x="5016500" y="2970461"/>
            <a:ext cx="3403601" cy="2704570"/>
            <a:chOff x="5639725" y="3042349"/>
            <a:chExt cx="3463925" cy="2719181"/>
          </a:xfrm>
        </p:grpSpPr>
        <p:pic>
          <p:nvPicPr>
            <p:cNvPr id="21506" name="Picture 2" descr="https://upload.wikimedia.org/wikipedia/commons/thumb/4/4b/Balanced_scale_of_Justice_(blue).svg/1600px-Balanced_scale_of_Justice_(blu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9725" y="3042349"/>
              <a:ext cx="3463925" cy="27191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244840" y="4656117"/>
              <a:ext cx="608698" cy="276999"/>
            </a:xfrm>
            <a:prstGeom prst="rect">
              <a:avLst/>
            </a:prstGeom>
            <a:solidFill>
              <a:schemeClr val="bg1"/>
            </a:solidFill>
          </p:spPr>
          <p:txBody>
            <a:bodyPr wrap="square" rtlCol="0">
              <a:spAutoFit/>
            </a:bodyPr>
            <a:lstStyle/>
            <a:p>
              <a:pPr algn="ctr"/>
              <a:r>
                <a:rPr lang="en-GB" sz="1200" dirty="0"/>
                <a:t>Sugar</a:t>
              </a:r>
            </a:p>
          </p:txBody>
        </p:sp>
        <p:sp>
          <p:nvSpPr>
            <p:cNvPr id="30" name="TextBox 29"/>
            <p:cNvSpPr txBox="1"/>
            <p:nvPr/>
          </p:nvSpPr>
          <p:spPr>
            <a:xfrm>
              <a:off x="5913411" y="4656118"/>
              <a:ext cx="608698" cy="276999"/>
            </a:xfrm>
            <a:prstGeom prst="rect">
              <a:avLst/>
            </a:prstGeom>
            <a:solidFill>
              <a:schemeClr val="bg1"/>
            </a:solidFill>
          </p:spPr>
          <p:txBody>
            <a:bodyPr wrap="square" rtlCol="0">
              <a:spAutoFit/>
            </a:bodyPr>
            <a:lstStyle/>
            <a:p>
              <a:pPr algn="ctr"/>
              <a:r>
                <a:rPr lang="en-GB" sz="1200" dirty="0"/>
                <a:t>Insulin</a:t>
              </a:r>
            </a:p>
          </p:txBody>
        </p:sp>
      </p:gr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6453" y="2813679"/>
            <a:ext cx="1703728" cy="1873876"/>
          </a:xfrm>
          <a:prstGeom prst="rect">
            <a:avLst/>
          </a:prstGeom>
        </p:spPr>
      </p:pic>
    </p:spTree>
    <p:extLst>
      <p:ext uri="{BB962C8B-B14F-4D97-AF65-F5344CB8AC3E}">
        <p14:creationId xmlns:p14="http://schemas.microsoft.com/office/powerpoint/2010/main" val="7142624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Hypoglycaemia and Hyperglycaemia</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70C0"/>
                </a:solidFill>
              </a:rPr>
              <a:t>Hypoglycaemia</a:t>
            </a:r>
          </a:p>
          <a:p>
            <a:pPr marL="0" indent="0">
              <a:buNone/>
            </a:pPr>
            <a:r>
              <a:rPr lang="en-GB" sz="1800" dirty="0">
                <a:ln w="0"/>
                <a:solidFill>
                  <a:schemeClr val="tx1"/>
                </a:solidFill>
              </a:rPr>
              <a:t>This is caused when the blood sugar level is too low.</a:t>
            </a:r>
          </a:p>
        </p:txBody>
      </p:sp>
      <p:sp>
        <p:nvSpPr>
          <p:cNvPr id="4" name="Content Placeholder 4"/>
          <p:cNvSpPr txBox="1"/>
          <p:nvPr/>
        </p:nvSpPr>
        <p:spPr>
          <a:xfrm>
            <a:off x="1097280" y="2640170"/>
            <a:ext cx="3899722" cy="30780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Blurred vision</a:t>
            </a:r>
          </a:p>
          <a:p>
            <a:pPr>
              <a:buClr>
                <a:srgbClr val="C00000"/>
              </a:buClr>
              <a:buFont typeface="Wingdings" panose="05000000000000000000" pitchFamily="2" charset="2"/>
              <a:buChar char="§"/>
            </a:pPr>
            <a:r>
              <a:rPr lang="en-GB" sz="1800" dirty="0">
                <a:solidFill>
                  <a:srgbClr val="C00000"/>
                </a:solidFill>
              </a:rPr>
              <a:t>  Hunger</a:t>
            </a:r>
          </a:p>
          <a:p>
            <a:pPr>
              <a:buClr>
                <a:srgbClr val="C00000"/>
              </a:buClr>
              <a:buFont typeface="Wingdings" panose="05000000000000000000" pitchFamily="2" charset="2"/>
              <a:buChar char="§"/>
            </a:pPr>
            <a:r>
              <a:rPr lang="en-GB" sz="1800" dirty="0">
                <a:solidFill>
                  <a:srgbClr val="C00000"/>
                </a:solidFill>
              </a:rPr>
              <a:t>  Tired, confused and feeling faint</a:t>
            </a:r>
          </a:p>
          <a:p>
            <a:pPr>
              <a:buClr>
                <a:srgbClr val="C00000"/>
              </a:buClr>
              <a:buFont typeface="Wingdings" panose="05000000000000000000" pitchFamily="2" charset="2"/>
              <a:buChar char="§"/>
            </a:pPr>
            <a:r>
              <a:rPr lang="en-GB" sz="1800" dirty="0">
                <a:solidFill>
                  <a:srgbClr val="C00000"/>
                </a:solidFill>
              </a:rPr>
              <a:t>  Increased heart rate</a:t>
            </a:r>
          </a:p>
          <a:p>
            <a:pPr>
              <a:buClr>
                <a:srgbClr val="C00000"/>
              </a:buClr>
              <a:buFont typeface="Wingdings" panose="05000000000000000000" pitchFamily="2" charset="2"/>
              <a:buChar char="§"/>
            </a:pPr>
            <a:r>
              <a:rPr lang="en-GB" sz="1800" dirty="0">
                <a:solidFill>
                  <a:srgbClr val="C00000"/>
                </a:solidFill>
              </a:rPr>
              <a:t>  Headache</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Noticeable change in personality</a:t>
            </a:r>
          </a:p>
        </p:txBody>
      </p:sp>
      <p:sp>
        <p:nvSpPr>
          <p:cNvPr id="5" name="Content Placeholder 5"/>
          <p:cNvSpPr txBox="1"/>
          <p:nvPr/>
        </p:nvSpPr>
        <p:spPr>
          <a:xfrm>
            <a:off x="4997003" y="2640169"/>
            <a:ext cx="6158677" cy="3683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calm and reassure</a:t>
            </a:r>
          </a:p>
          <a:p>
            <a:pPr>
              <a:buClr>
                <a:srgbClr val="00B050"/>
              </a:buClr>
              <a:buFont typeface="Wingdings" panose="05000000000000000000" pitchFamily="2" charset="2"/>
              <a:buChar char="§"/>
            </a:pPr>
            <a:r>
              <a:rPr lang="en-GB" sz="1800" dirty="0">
                <a:solidFill>
                  <a:srgbClr val="00B050"/>
                </a:solidFill>
              </a:rPr>
              <a:t>  Ask the casualty to take a 15 – 20g glucose tablet, sugar or sugary drink</a:t>
            </a:r>
          </a:p>
          <a:p>
            <a:pPr>
              <a:buClr>
                <a:srgbClr val="00B050"/>
              </a:buClr>
              <a:buFont typeface="Wingdings" panose="05000000000000000000" pitchFamily="2" charset="2"/>
              <a:buChar char="§"/>
            </a:pPr>
            <a:r>
              <a:rPr lang="en-GB" sz="1800" dirty="0">
                <a:solidFill>
                  <a:srgbClr val="00B050"/>
                </a:solidFill>
              </a:rPr>
              <a:t>  If there is no improvement in the casualties condition call for an ambulance (999/112)</a:t>
            </a:r>
          </a:p>
          <a:p>
            <a:pPr>
              <a:buClr>
                <a:srgbClr val="00B050"/>
              </a:buClr>
              <a:buFont typeface="Wingdings" panose="05000000000000000000" pitchFamily="2" charset="2"/>
              <a:buChar char="§"/>
            </a:pPr>
            <a:r>
              <a:rPr lang="en-GB" sz="1800" dirty="0">
                <a:solidFill>
                  <a:srgbClr val="00B050"/>
                </a:solidFill>
              </a:rPr>
              <a:t>  Monitor the casualties condition, if the casualty becomes unconscious be prepared to carry out basic life support</a:t>
            </a:r>
          </a:p>
        </p:txBody>
      </p:sp>
    </p:spTree>
    <p:extLst>
      <p:ext uri="{BB962C8B-B14F-4D97-AF65-F5344CB8AC3E}">
        <p14:creationId xmlns:p14="http://schemas.microsoft.com/office/powerpoint/2010/main" val="1141765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Hypoglycaemia and Hyperglycaemia</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70C0"/>
                </a:solidFill>
              </a:rPr>
              <a:t>Hyperglycaemia</a:t>
            </a:r>
          </a:p>
          <a:p>
            <a:pPr marL="0" indent="0">
              <a:buNone/>
            </a:pPr>
            <a:r>
              <a:rPr lang="en-GB" sz="1800" dirty="0">
                <a:ln w="0"/>
                <a:solidFill>
                  <a:schemeClr val="tx1"/>
                </a:solidFill>
              </a:rPr>
              <a:t>This is caused when the blood sugar level is too high.</a:t>
            </a:r>
          </a:p>
        </p:txBody>
      </p:sp>
      <p:sp>
        <p:nvSpPr>
          <p:cNvPr id="4" name="Content Placeholder 4"/>
          <p:cNvSpPr txBox="1"/>
          <p:nvPr/>
        </p:nvSpPr>
        <p:spPr>
          <a:xfrm>
            <a:off x="1097280" y="2640170"/>
            <a:ext cx="3899722" cy="30780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Sweet fruity smelling breath</a:t>
            </a:r>
          </a:p>
          <a:p>
            <a:pPr>
              <a:buClr>
                <a:srgbClr val="C00000"/>
              </a:buClr>
              <a:buFont typeface="Wingdings" panose="05000000000000000000" pitchFamily="2" charset="2"/>
              <a:buChar char="§"/>
            </a:pPr>
            <a:r>
              <a:rPr lang="en-GB" sz="1800" dirty="0">
                <a:solidFill>
                  <a:srgbClr val="C00000"/>
                </a:solidFill>
              </a:rPr>
              <a:t>  Increased need to urinate</a:t>
            </a:r>
          </a:p>
          <a:p>
            <a:pPr>
              <a:buClr>
                <a:srgbClr val="C00000"/>
              </a:buClr>
              <a:buFont typeface="Wingdings" panose="05000000000000000000" pitchFamily="2" charset="2"/>
              <a:buChar char="§"/>
            </a:pPr>
            <a:r>
              <a:rPr lang="en-GB" sz="1800" dirty="0">
                <a:solidFill>
                  <a:srgbClr val="C00000"/>
                </a:solidFill>
              </a:rPr>
              <a:t>  Increased thirst</a:t>
            </a:r>
          </a:p>
          <a:p>
            <a:pPr>
              <a:buClr>
                <a:srgbClr val="C00000"/>
              </a:buClr>
              <a:buFont typeface="Wingdings" panose="05000000000000000000" pitchFamily="2" charset="2"/>
              <a:buChar char="§"/>
            </a:pPr>
            <a:r>
              <a:rPr lang="en-GB" sz="1800" dirty="0">
                <a:solidFill>
                  <a:srgbClr val="C00000"/>
                </a:solidFill>
              </a:rPr>
              <a:t>  Dry mouth</a:t>
            </a:r>
          </a:p>
          <a:p>
            <a:pPr>
              <a:buClr>
                <a:srgbClr val="C00000"/>
              </a:buClr>
              <a:buFont typeface="Wingdings" panose="05000000000000000000" pitchFamily="2" charset="2"/>
              <a:buChar char="§"/>
            </a:pPr>
            <a:r>
              <a:rPr lang="en-GB" sz="1800" dirty="0">
                <a:solidFill>
                  <a:srgbClr val="C00000"/>
                </a:solidFill>
              </a:rPr>
              <a:t>  Loss of appetite</a:t>
            </a:r>
          </a:p>
          <a:p>
            <a:pPr>
              <a:buClr>
                <a:srgbClr val="C00000"/>
              </a:buClr>
              <a:buFont typeface="Wingdings" panose="05000000000000000000" pitchFamily="2" charset="2"/>
              <a:buChar char="§"/>
            </a:pPr>
            <a:r>
              <a:rPr lang="en-GB" sz="1800" dirty="0">
                <a:solidFill>
                  <a:srgbClr val="C00000"/>
                </a:solidFill>
              </a:rPr>
              <a:t>  Tiredness and confused</a:t>
            </a:r>
          </a:p>
        </p:txBody>
      </p:sp>
      <p:sp>
        <p:nvSpPr>
          <p:cNvPr id="5" name="Content Placeholder 5"/>
          <p:cNvSpPr txBox="1"/>
          <p:nvPr/>
        </p:nvSpPr>
        <p:spPr>
          <a:xfrm>
            <a:off x="4997003" y="2640169"/>
            <a:ext cx="6158677" cy="3683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calm and reassure</a:t>
            </a:r>
          </a:p>
          <a:p>
            <a:pPr>
              <a:buClr>
                <a:srgbClr val="00B050"/>
              </a:buClr>
              <a:buFont typeface="Wingdings" panose="05000000000000000000" pitchFamily="2" charset="2"/>
              <a:buChar char="§"/>
            </a:pPr>
            <a:r>
              <a:rPr lang="en-GB" sz="1800" dirty="0">
                <a:solidFill>
                  <a:srgbClr val="00B050"/>
                </a:solidFill>
              </a:rPr>
              <a:t>  Encourage the casualty to use their medication</a:t>
            </a:r>
          </a:p>
          <a:p>
            <a:pPr>
              <a:buClr>
                <a:srgbClr val="00B050"/>
              </a:buClr>
              <a:buFont typeface="Wingdings" panose="05000000000000000000" pitchFamily="2" charset="2"/>
              <a:buChar char="§"/>
            </a:pPr>
            <a:r>
              <a:rPr lang="en-GB" sz="1800" dirty="0">
                <a:solidFill>
                  <a:srgbClr val="00B050"/>
                </a:solidFill>
              </a:rPr>
              <a:t>  If they have not been previously been diagnosed with diabetes then call form medical assistance (999/112)</a:t>
            </a:r>
          </a:p>
          <a:p>
            <a:pPr>
              <a:buClr>
                <a:srgbClr val="00B050"/>
              </a:buClr>
              <a:buFont typeface="Wingdings" panose="05000000000000000000" pitchFamily="2" charset="2"/>
              <a:buChar char="§"/>
            </a:pPr>
            <a:r>
              <a:rPr lang="en-GB" sz="1800" dirty="0">
                <a:solidFill>
                  <a:srgbClr val="00B050"/>
                </a:solidFill>
              </a:rPr>
              <a:t>  Monitor the casualties condition, if the casualty becomes unconscious be prepared to carry out basic life support</a:t>
            </a:r>
          </a:p>
        </p:txBody>
      </p:sp>
    </p:spTree>
    <p:extLst>
      <p:ext uri="{BB962C8B-B14F-4D97-AF65-F5344CB8AC3E}">
        <p14:creationId xmlns:p14="http://schemas.microsoft.com/office/powerpoint/2010/main" val="4360042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Poisoning</a:t>
            </a:r>
          </a:p>
        </p:txBody>
      </p:sp>
      <p:sp>
        <p:nvSpPr>
          <p:cNvPr id="5" name="Subtitle 4"/>
          <p:cNvSpPr>
            <a:spLocks noGrp="1"/>
          </p:cNvSpPr>
          <p:nvPr>
            <p:ph type="body" idx="1"/>
          </p:nvPr>
        </p:nvSpPr>
        <p:spPr/>
        <p:txBody>
          <a:bodyPr/>
          <a:lstStyle/>
          <a:p>
            <a:r>
              <a:rPr lang="en-GB" dirty="0"/>
              <a:t>Section 10</a:t>
            </a:r>
          </a:p>
        </p:txBody>
      </p:sp>
    </p:spTree>
    <p:extLst>
      <p:ext uri="{BB962C8B-B14F-4D97-AF65-F5344CB8AC3E}">
        <p14:creationId xmlns:p14="http://schemas.microsoft.com/office/powerpoint/2010/main" val="11406954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Poisoning</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Poison</a:t>
            </a:r>
          </a:p>
          <a:p>
            <a:pPr marL="0" indent="0">
              <a:buNone/>
            </a:pPr>
            <a:r>
              <a:rPr lang="en-GB" sz="1800" dirty="0">
                <a:ln w="0"/>
                <a:solidFill>
                  <a:schemeClr val="tx1"/>
                </a:solidFill>
              </a:rPr>
              <a:t>A poison is a foreign substance that enters the body by means of </a:t>
            </a:r>
            <a:r>
              <a:rPr lang="en-GB" sz="1800" b="1" dirty="0">
                <a:ln w="0"/>
                <a:solidFill>
                  <a:schemeClr val="tx1"/>
                </a:solidFill>
              </a:rPr>
              <a:t>ingestion inhalation</a:t>
            </a:r>
            <a:r>
              <a:rPr lang="en-GB" sz="1800" dirty="0">
                <a:ln w="0"/>
                <a:solidFill>
                  <a:schemeClr val="tx1"/>
                </a:solidFill>
              </a:rPr>
              <a:t>, </a:t>
            </a:r>
            <a:r>
              <a:rPr lang="en-GB" sz="1800" b="1" dirty="0">
                <a:ln w="0"/>
                <a:solidFill>
                  <a:schemeClr val="tx1"/>
                </a:solidFill>
              </a:rPr>
              <a:t>absorption</a:t>
            </a:r>
            <a:r>
              <a:rPr lang="en-GB" sz="1800" dirty="0">
                <a:ln w="0"/>
                <a:solidFill>
                  <a:schemeClr val="tx1"/>
                </a:solidFill>
              </a:rPr>
              <a:t> or </a:t>
            </a:r>
            <a:r>
              <a:rPr lang="en-GB" sz="1800" b="1" dirty="0">
                <a:ln w="0"/>
                <a:solidFill>
                  <a:schemeClr val="tx1"/>
                </a:solidFill>
              </a:rPr>
              <a:t>injection</a:t>
            </a:r>
            <a:r>
              <a:rPr lang="en-GB" sz="1800" dirty="0">
                <a:ln w="0"/>
                <a:solidFill>
                  <a:schemeClr val="tx1"/>
                </a:solidFill>
              </a:rPr>
              <a:t> which will interfere the normal bodies function.</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Pains in the stomach</a:t>
            </a:r>
          </a:p>
          <a:p>
            <a:pPr>
              <a:buClr>
                <a:srgbClr val="C00000"/>
              </a:buClr>
              <a:buFont typeface="Wingdings" panose="05000000000000000000" pitchFamily="2" charset="2"/>
              <a:buChar char="§"/>
            </a:pPr>
            <a:r>
              <a:rPr lang="en-GB" sz="1800" dirty="0">
                <a:solidFill>
                  <a:srgbClr val="C00000"/>
                </a:solidFill>
              </a:rPr>
              <a:t>  Impaired vision</a:t>
            </a:r>
          </a:p>
          <a:p>
            <a:pPr>
              <a:buClr>
                <a:srgbClr val="C00000"/>
              </a:buClr>
              <a:buFont typeface="Wingdings" panose="05000000000000000000" pitchFamily="2" charset="2"/>
              <a:buChar char="§"/>
            </a:pPr>
            <a:r>
              <a:rPr lang="en-GB" sz="1800" dirty="0">
                <a:solidFill>
                  <a:srgbClr val="C00000"/>
                </a:solidFill>
              </a:rPr>
              <a:t>  Increased/decreased heart rate</a:t>
            </a:r>
          </a:p>
          <a:p>
            <a:pPr>
              <a:buClr>
                <a:srgbClr val="C00000"/>
              </a:buClr>
              <a:buFont typeface="Wingdings" panose="05000000000000000000" pitchFamily="2" charset="2"/>
              <a:buChar char="§"/>
            </a:pPr>
            <a:r>
              <a:rPr lang="en-GB" sz="1800" dirty="0">
                <a:solidFill>
                  <a:srgbClr val="C00000"/>
                </a:solidFill>
              </a:rPr>
              <a:t>  Smell of fumes or chemicals</a:t>
            </a:r>
          </a:p>
          <a:p>
            <a:pPr>
              <a:buClr>
                <a:srgbClr val="C00000"/>
              </a:buClr>
              <a:buFont typeface="Wingdings" panose="05000000000000000000" pitchFamily="2" charset="2"/>
              <a:buChar char="§"/>
            </a:pPr>
            <a:r>
              <a:rPr lang="en-GB" sz="1800" dirty="0">
                <a:solidFill>
                  <a:srgbClr val="C00000"/>
                </a:solidFill>
              </a:rPr>
              <a:t>  Burns and rashes</a:t>
            </a:r>
          </a:p>
          <a:p>
            <a:pPr>
              <a:buClr>
                <a:srgbClr val="C00000"/>
              </a:buClr>
              <a:buFont typeface="Wingdings" panose="05000000000000000000" pitchFamily="2" charset="2"/>
              <a:buChar char="§"/>
            </a:pPr>
            <a:r>
              <a:rPr lang="en-GB" sz="1800" dirty="0">
                <a:solidFill>
                  <a:srgbClr val="C00000"/>
                </a:solidFill>
              </a:rPr>
              <a:t>  Nausea and vomiting</a:t>
            </a:r>
          </a:p>
          <a:p>
            <a:pPr>
              <a:buClr>
                <a:srgbClr val="C00000"/>
              </a:buClr>
              <a:buFont typeface="Wingdings" panose="05000000000000000000" pitchFamily="2" charset="2"/>
              <a:buChar char="§"/>
            </a:pPr>
            <a:r>
              <a:rPr lang="en-GB" sz="1800" dirty="0">
                <a:solidFill>
                  <a:srgbClr val="C00000"/>
                </a:solidFill>
              </a:rPr>
              <a:t>  Difficulty in breathing</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ambulance (999/112)</a:t>
            </a:r>
          </a:p>
          <a:p>
            <a:pPr>
              <a:buClr>
                <a:srgbClr val="00B050"/>
              </a:buClr>
              <a:buFont typeface="Wingdings" panose="05000000000000000000" pitchFamily="2" charset="2"/>
              <a:buChar char="§"/>
            </a:pPr>
            <a:r>
              <a:rPr lang="en-GB" sz="1800" dirty="0">
                <a:solidFill>
                  <a:srgbClr val="00B050"/>
                </a:solidFill>
              </a:rPr>
              <a:t>  Ensure the scene is safe</a:t>
            </a:r>
          </a:p>
          <a:p>
            <a:pPr>
              <a:buClr>
                <a:srgbClr val="00B050"/>
              </a:buClr>
              <a:buFont typeface="Wingdings" panose="05000000000000000000" pitchFamily="2" charset="2"/>
              <a:buChar char="§"/>
            </a:pPr>
            <a:r>
              <a:rPr lang="en-GB" sz="1800" dirty="0">
                <a:solidFill>
                  <a:srgbClr val="00B050"/>
                </a:solidFill>
              </a:rPr>
              <a:t>  Remove the cause or remove the casualty from the scene</a:t>
            </a:r>
          </a:p>
          <a:p>
            <a:pPr>
              <a:buClr>
                <a:srgbClr val="00B050"/>
              </a:buClr>
              <a:buFont typeface="Wingdings" panose="05000000000000000000" pitchFamily="2" charset="2"/>
              <a:buChar char="§"/>
            </a:pPr>
            <a:r>
              <a:rPr lang="en-GB" sz="1800" dirty="0">
                <a:solidFill>
                  <a:srgbClr val="00B050"/>
                </a:solidFill>
              </a:rPr>
              <a:t>  Identify the poison if possible and provide the source to the ambulance crew when they arrive</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35364977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Asthma</a:t>
            </a:r>
          </a:p>
        </p:txBody>
      </p:sp>
      <p:sp>
        <p:nvSpPr>
          <p:cNvPr id="5" name="Subtitle 4"/>
          <p:cNvSpPr>
            <a:spLocks noGrp="1"/>
          </p:cNvSpPr>
          <p:nvPr>
            <p:ph type="body" idx="1"/>
          </p:nvPr>
        </p:nvSpPr>
        <p:spPr/>
        <p:txBody>
          <a:bodyPr/>
          <a:lstStyle/>
          <a:p>
            <a:r>
              <a:rPr lang="en-GB" dirty="0"/>
              <a:t>Section 11</a:t>
            </a:r>
          </a:p>
        </p:txBody>
      </p:sp>
    </p:spTree>
    <p:extLst>
      <p:ext uri="{BB962C8B-B14F-4D97-AF65-F5344CB8AC3E}">
        <p14:creationId xmlns:p14="http://schemas.microsoft.com/office/powerpoint/2010/main" val="37755036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Asthma</a:t>
            </a:r>
          </a:p>
          <a:p>
            <a:pPr marL="0" indent="0">
              <a:buNone/>
            </a:pPr>
            <a:r>
              <a:rPr lang="en-GB" sz="1800" dirty="0">
                <a:ln w="0"/>
                <a:solidFill>
                  <a:schemeClr val="tx1"/>
                </a:solidFill>
              </a:rPr>
              <a:t>Asthma is a condition that affects the airway by inflaming it making it difficult to breathe.  There are many triggers of asthma which include; dust, pollen and pet hair.</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Breathlessness</a:t>
            </a:r>
          </a:p>
          <a:p>
            <a:pPr>
              <a:buClr>
                <a:srgbClr val="C00000"/>
              </a:buClr>
              <a:buFont typeface="Wingdings" panose="05000000000000000000" pitchFamily="2" charset="2"/>
              <a:buChar char="§"/>
            </a:pPr>
            <a:r>
              <a:rPr lang="en-GB" sz="1800" dirty="0">
                <a:solidFill>
                  <a:srgbClr val="C00000"/>
                </a:solidFill>
              </a:rPr>
              <a:t> Wheezing</a:t>
            </a:r>
          </a:p>
          <a:p>
            <a:pPr>
              <a:buClr>
                <a:srgbClr val="C00000"/>
              </a:buClr>
              <a:buFont typeface="Wingdings" panose="05000000000000000000" pitchFamily="2" charset="2"/>
              <a:buChar char="§"/>
            </a:pPr>
            <a:r>
              <a:rPr lang="en-GB" sz="1800" dirty="0">
                <a:solidFill>
                  <a:srgbClr val="C00000"/>
                </a:solidFill>
              </a:rPr>
              <a:t> Tightness around the chest</a:t>
            </a:r>
          </a:p>
          <a:p>
            <a:pPr>
              <a:buClr>
                <a:srgbClr val="C00000"/>
              </a:buClr>
              <a:buFont typeface="Wingdings" panose="05000000000000000000" pitchFamily="2" charset="2"/>
              <a:buChar char="§"/>
            </a:pPr>
            <a:r>
              <a:rPr lang="en-GB" sz="1800" dirty="0">
                <a:solidFill>
                  <a:srgbClr val="C00000"/>
                </a:solidFill>
              </a:rPr>
              <a:t> Bouts of coughing</a:t>
            </a:r>
          </a:p>
          <a:p>
            <a:pPr>
              <a:buClr>
                <a:srgbClr val="C00000"/>
              </a:buClr>
              <a:buFont typeface="Wingdings" panose="05000000000000000000" pitchFamily="2" charset="2"/>
              <a:buChar char="§"/>
            </a:pPr>
            <a:r>
              <a:rPr lang="en-GB" sz="1800" dirty="0">
                <a:solidFill>
                  <a:srgbClr val="C00000"/>
                </a:solidFill>
              </a:rPr>
              <a:t> Cyanosis (blue lips, ears and nose)</a:t>
            </a:r>
          </a:p>
          <a:p>
            <a:pPr>
              <a:buClr>
                <a:srgbClr val="C00000"/>
              </a:buClr>
              <a:buFont typeface="Wingdings" panose="05000000000000000000" pitchFamily="2" charset="2"/>
              <a:buChar char="§"/>
            </a:pPr>
            <a:r>
              <a:rPr lang="en-GB" sz="1800" dirty="0">
                <a:solidFill>
                  <a:srgbClr val="C00000"/>
                </a:solidFill>
              </a:rPr>
              <a:t> May be unconscious</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on a chair or floor away from the cause of the attack and let them get in a comfortable position</a:t>
            </a:r>
          </a:p>
          <a:p>
            <a:pPr>
              <a:buClr>
                <a:srgbClr val="00B050"/>
              </a:buClr>
              <a:buFont typeface="Wingdings" panose="05000000000000000000" pitchFamily="2" charset="2"/>
              <a:buChar char="§"/>
            </a:pPr>
            <a:r>
              <a:rPr lang="en-GB" sz="1800" dirty="0">
                <a:solidFill>
                  <a:srgbClr val="00B050"/>
                </a:solidFill>
              </a:rPr>
              <a:t> Encourage the casualty to take their medication (inhaler)</a:t>
            </a:r>
          </a:p>
          <a:p>
            <a:pPr>
              <a:buClr>
                <a:srgbClr val="00B050"/>
              </a:buClr>
              <a:buFont typeface="Wingdings" panose="05000000000000000000" pitchFamily="2" charset="2"/>
              <a:buChar char="§"/>
            </a:pPr>
            <a:r>
              <a:rPr lang="en-GB" sz="1800" dirty="0">
                <a:solidFill>
                  <a:srgbClr val="00B050"/>
                </a:solidFill>
              </a:rPr>
              <a:t> Calm and reassure the casualty</a:t>
            </a:r>
          </a:p>
          <a:p>
            <a:pPr>
              <a:buClr>
                <a:srgbClr val="00B050"/>
              </a:buClr>
              <a:buFont typeface="Wingdings" panose="05000000000000000000" pitchFamily="2" charset="2"/>
              <a:buChar char="§"/>
            </a:pPr>
            <a:r>
              <a:rPr lang="en-GB" sz="1800" dirty="0">
                <a:solidFill>
                  <a:srgbClr val="00B050"/>
                </a:solidFill>
              </a:rPr>
              <a:t> If the attack is prolonged call for medical assistance (999/112)</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14269583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Asthma</a:t>
            </a:r>
          </a:p>
          <a:p>
            <a:pPr marL="0" indent="0">
              <a:buNone/>
            </a:pPr>
            <a:r>
              <a:rPr lang="en-GB" sz="1800" dirty="0">
                <a:ln w="0"/>
                <a:solidFill>
                  <a:schemeClr val="tx1"/>
                </a:solidFill>
              </a:rPr>
              <a:t>Salbutamol inhalers (blue) can now be kept in educational establishments first aid boxes, provided they follow the guidance.</a:t>
            </a:r>
          </a:p>
        </p:txBody>
      </p:sp>
      <p:pic>
        <p:nvPicPr>
          <p:cNvPr id="1026" name="Picture 2" descr="Image result for blue inha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0212" y="2737165"/>
            <a:ext cx="1130231" cy="1828315"/>
          </a:xfrm>
          <a:prstGeom prst="rect">
            <a:avLst/>
          </a:prstGeom>
          <a:noFill/>
          <a:extLst>
            <a:ext uri="{909E8E84-426E-40DD-AFC4-6F175D3DCCD1}">
              <a14:hiddenFill xmlns:a14="http://schemas.microsoft.com/office/drawing/2010/main">
                <a:solidFill>
                  <a:srgbClr val="FFFFFF"/>
                </a:solidFill>
              </a14:hiddenFill>
            </a:ext>
          </a:extLst>
        </p:spPr>
      </p:pic>
      <p:pic>
        <p:nvPicPr>
          <p:cNvPr id="2" name="How to use a large volume spac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79" y="2781837"/>
            <a:ext cx="6107019" cy="3445967"/>
          </a:xfrm>
          <a:prstGeom prst="rect">
            <a:avLst/>
          </a:prstGeom>
        </p:spPr>
      </p:pic>
      <p:sp>
        <p:nvSpPr>
          <p:cNvPr id="3" name="TextBox 2"/>
          <p:cNvSpPr txBox="1"/>
          <p:nvPr/>
        </p:nvSpPr>
        <p:spPr>
          <a:xfrm>
            <a:off x="7204298" y="4837450"/>
            <a:ext cx="2026716" cy="615553"/>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NHS Nottingham City Clinical Commissioning Group</a:t>
            </a:r>
          </a:p>
        </p:txBody>
      </p:sp>
      <p:pic>
        <p:nvPicPr>
          <p:cNvPr id="4" name="Picture 3"/>
          <p:cNvPicPr>
            <a:picLocks noChangeAspect="1"/>
          </p:cNvPicPr>
          <p:nvPr/>
        </p:nvPicPr>
        <p:blipFill>
          <a:blip r:embed="rId6"/>
          <a:stretch>
            <a:fillRect/>
          </a:stretch>
        </p:blipFill>
        <p:spPr>
          <a:xfrm>
            <a:off x="9034433" y="4837450"/>
            <a:ext cx="615779" cy="615779"/>
          </a:xfrm>
          <a:prstGeom prst="rect">
            <a:avLst/>
          </a:prstGeom>
        </p:spPr>
      </p:pic>
    </p:spTree>
    <p:extLst>
      <p:ext uri="{BB962C8B-B14F-4D97-AF65-F5344CB8AC3E}">
        <p14:creationId xmlns:p14="http://schemas.microsoft.com/office/powerpoint/2010/main" val="5339535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3"/>
            <a:ext cx="10058400" cy="1077271"/>
          </a:xfrm>
        </p:spPr>
        <p:txBody>
          <a:bodyPr>
            <a:normAutofit/>
          </a:bodyPr>
          <a:lstStyle/>
          <a:p>
            <a:pPr marL="0" indent="0">
              <a:buNone/>
            </a:pPr>
            <a:r>
              <a:rPr lang="en-GB" sz="2400" b="1" dirty="0">
                <a:ln w="0"/>
                <a:solidFill>
                  <a:srgbClr val="0070C0"/>
                </a:solidFill>
              </a:rPr>
              <a:t>Hyperventilation (HVS)</a:t>
            </a:r>
          </a:p>
          <a:p>
            <a:pPr marL="0" indent="0">
              <a:buNone/>
            </a:pPr>
            <a:r>
              <a:rPr lang="en-GB" sz="1800" dirty="0">
                <a:ln w="0"/>
                <a:solidFill>
                  <a:schemeClr val="tx1"/>
                </a:solidFill>
              </a:rPr>
              <a:t>Hyperventilation syndrome (HVS) is a name given to a collection of physical and emotional symptoms, largely brought about by hyperventilation. This happens when we over-breathe.</a:t>
            </a:r>
          </a:p>
        </p:txBody>
      </p:sp>
      <p:sp>
        <p:nvSpPr>
          <p:cNvPr id="4" name="Content Placeholder 4"/>
          <p:cNvSpPr txBox="1"/>
          <p:nvPr/>
        </p:nvSpPr>
        <p:spPr>
          <a:xfrm>
            <a:off x="1097280" y="2814634"/>
            <a:ext cx="3899722" cy="313540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Breathlessness / fast breathing</a:t>
            </a:r>
          </a:p>
          <a:p>
            <a:pPr>
              <a:buClr>
                <a:srgbClr val="C00000"/>
              </a:buClr>
              <a:buFont typeface="Wingdings" panose="05000000000000000000" pitchFamily="2" charset="2"/>
              <a:buChar char="§"/>
            </a:pPr>
            <a:r>
              <a:rPr lang="en-GB" sz="1800" dirty="0">
                <a:solidFill>
                  <a:srgbClr val="C00000"/>
                </a:solidFill>
              </a:rPr>
              <a:t> Tightness around the chest</a:t>
            </a:r>
          </a:p>
          <a:p>
            <a:pPr>
              <a:buClr>
                <a:srgbClr val="C00000"/>
              </a:buClr>
              <a:buFont typeface="Wingdings" panose="05000000000000000000" pitchFamily="2" charset="2"/>
              <a:buChar char="§"/>
            </a:pPr>
            <a:r>
              <a:rPr lang="en-GB" sz="1800" dirty="0">
                <a:solidFill>
                  <a:srgbClr val="C00000"/>
                </a:solidFill>
              </a:rPr>
              <a:t> Tingling (e.g. in fingers, arms, mouth)</a:t>
            </a:r>
          </a:p>
          <a:p>
            <a:pPr>
              <a:buClr>
                <a:srgbClr val="C00000"/>
              </a:buClr>
              <a:buFont typeface="Wingdings" panose="05000000000000000000" pitchFamily="2" charset="2"/>
              <a:buChar char="§"/>
            </a:pPr>
            <a:r>
              <a:rPr lang="en-GB" sz="1800" dirty="0">
                <a:solidFill>
                  <a:srgbClr val="C00000"/>
                </a:solidFill>
              </a:rPr>
              <a:t> Muscle stiffness</a:t>
            </a:r>
          </a:p>
          <a:p>
            <a:pPr>
              <a:buClr>
                <a:srgbClr val="C00000"/>
              </a:buClr>
              <a:buFont typeface="Wingdings" panose="05000000000000000000" pitchFamily="2" charset="2"/>
              <a:buChar char="§"/>
            </a:pPr>
            <a:r>
              <a:rPr lang="en-GB" sz="1800" dirty="0">
                <a:solidFill>
                  <a:srgbClr val="C00000"/>
                </a:solidFill>
              </a:rPr>
              <a:t> Trembling in hands</a:t>
            </a:r>
          </a:p>
          <a:p>
            <a:pPr>
              <a:buClr>
                <a:srgbClr val="C00000"/>
              </a:buClr>
              <a:buFont typeface="Wingdings" panose="05000000000000000000" pitchFamily="2" charset="2"/>
              <a:buChar char="§"/>
            </a:pPr>
            <a:r>
              <a:rPr lang="en-GB" sz="1800" dirty="0">
                <a:solidFill>
                  <a:srgbClr val="C00000"/>
                </a:solidFill>
              </a:rPr>
              <a:t> Dizziness, blurred vision, faintness</a:t>
            </a:r>
          </a:p>
          <a:p>
            <a:pPr>
              <a:buClr>
                <a:srgbClr val="C00000"/>
              </a:buClr>
              <a:buFont typeface="Wingdings" panose="05000000000000000000" pitchFamily="2" charset="2"/>
              <a:buChar char="§"/>
            </a:pPr>
            <a:r>
              <a:rPr lang="en-GB" sz="1800" dirty="0">
                <a:solidFill>
                  <a:srgbClr val="C00000"/>
                </a:solidFill>
              </a:rPr>
              <a:t> Headaches</a:t>
            </a:r>
          </a:p>
          <a:p>
            <a:pPr>
              <a:buClr>
                <a:srgbClr val="C00000"/>
              </a:buClr>
              <a:buFont typeface="Wingdings" panose="05000000000000000000" pitchFamily="2" charset="2"/>
              <a:buChar char="§"/>
            </a:pPr>
            <a:endParaRPr lang="en-GB" sz="1800" dirty="0">
              <a:solidFill>
                <a:srgbClr val="C00000"/>
              </a:solidFill>
            </a:endParaRPr>
          </a:p>
        </p:txBody>
      </p:sp>
      <p:sp>
        <p:nvSpPr>
          <p:cNvPr id="5" name="Content Placeholder 5"/>
          <p:cNvSpPr txBox="1"/>
          <p:nvPr/>
        </p:nvSpPr>
        <p:spPr>
          <a:xfrm>
            <a:off x="4997003" y="2814634"/>
            <a:ext cx="6158677" cy="3508891"/>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on a chair or floor and let them get in a comfortable position</a:t>
            </a:r>
          </a:p>
          <a:p>
            <a:pPr>
              <a:buClr>
                <a:srgbClr val="00B050"/>
              </a:buClr>
              <a:buFont typeface="Wingdings" panose="05000000000000000000" pitchFamily="2" charset="2"/>
              <a:buChar char="§"/>
            </a:pPr>
            <a:r>
              <a:rPr lang="en-GB" sz="1800" dirty="0">
                <a:solidFill>
                  <a:srgbClr val="00B050"/>
                </a:solidFill>
              </a:rPr>
              <a:t> Calm and reassure the casualty</a:t>
            </a:r>
          </a:p>
          <a:p>
            <a:pPr>
              <a:buClr>
                <a:srgbClr val="00B050"/>
              </a:buClr>
              <a:buFont typeface="Wingdings" panose="05000000000000000000" pitchFamily="2" charset="2"/>
              <a:buChar char="§"/>
            </a:pPr>
            <a:r>
              <a:rPr lang="en-GB" sz="1800" dirty="0">
                <a:solidFill>
                  <a:srgbClr val="00B050"/>
                </a:solidFill>
              </a:rPr>
              <a:t> Encourage the casualty to slow their breathing</a:t>
            </a:r>
          </a:p>
          <a:p>
            <a:pPr>
              <a:buClr>
                <a:srgbClr val="00B050"/>
              </a:buClr>
              <a:buFont typeface="Wingdings" panose="05000000000000000000" pitchFamily="2" charset="2"/>
              <a:buChar char="§"/>
            </a:pPr>
            <a:r>
              <a:rPr lang="en-GB" sz="1800" dirty="0">
                <a:solidFill>
                  <a:srgbClr val="00B050"/>
                </a:solidFill>
              </a:rPr>
              <a:t> If the attack is prolonged call for medical assistance (999/112)</a:t>
            </a:r>
          </a:p>
        </p:txBody>
      </p:sp>
    </p:spTree>
    <p:extLst>
      <p:ext uri="{BB962C8B-B14F-4D97-AF65-F5344CB8AC3E}">
        <p14:creationId xmlns:p14="http://schemas.microsoft.com/office/powerpoint/2010/main" val="13488962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7129209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Casualty Handling and Secondary Survey</a:t>
            </a:r>
          </a:p>
        </p:txBody>
      </p:sp>
      <p:sp>
        <p:nvSpPr>
          <p:cNvPr id="5" name="Subtitle 4"/>
          <p:cNvSpPr>
            <a:spLocks noGrp="1"/>
          </p:cNvSpPr>
          <p:nvPr>
            <p:ph type="body" idx="1"/>
          </p:nvPr>
        </p:nvSpPr>
        <p:spPr/>
        <p:txBody>
          <a:bodyPr/>
          <a:lstStyle/>
          <a:p>
            <a:r>
              <a:rPr lang="en-GB" dirty="0"/>
              <a:t>Section 12</a:t>
            </a:r>
          </a:p>
        </p:txBody>
      </p:sp>
    </p:spTree>
    <p:extLst>
      <p:ext uri="{BB962C8B-B14F-4D97-AF65-F5344CB8AC3E}">
        <p14:creationId xmlns:p14="http://schemas.microsoft.com/office/powerpoint/2010/main" val="6955666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28801"/>
            <a:ext cx="10058400" cy="476518"/>
          </a:xfrm>
        </p:spPr>
        <p:txBody>
          <a:bodyPr>
            <a:normAutofit/>
          </a:bodyPr>
          <a:lstStyle/>
          <a:p>
            <a:pPr marL="0" indent="0">
              <a:buNone/>
            </a:pPr>
            <a:r>
              <a:rPr lang="en-GB" sz="2400" b="1" dirty="0">
                <a:ln w="0"/>
                <a:solidFill>
                  <a:srgbClr val="3A79BD"/>
                </a:solidFill>
              </a:rPr>
              <a:t>D. R. A. B. C. D. (Primary Survey) - Recap</a:t>
            </a:r>
            <a:endParaRPr lang="en-GB" sz="1800" dirty="0">
              <a:ln w="0"/>
              <a:solidFill>
                <a:srgbClr val="3A79BD"/>
              </a:solidFill>
            </a:endParaRPr>
          </a:p>
          <a:p>
            <a:pPr marL="0" indent="0">
              <a:buNone/>
            </a:pPr>
            <a:endParaRPr lang="en-GB" sz="1800" dirty="0">
              <a:ln w="0"/>
              <a:solidFill>
                <a:schemeClr val="tx1"/>
              </a:solidFill>
            </a:endParaRPr>
          </a:p>
        </p:txBody>
      </p:sp>
      <p:sp>
        <p:nvSpPr>
          <p:cNvPr id="2" name="TextBox 1"/>
          <p:cNvSpPr txBox="1"/>
          <p:nvPr/>
        </p:nvSpPr>
        <p:spPr>
          <a:xfrm>
            <a:off x="1146870"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Danger</a:t>
            </a:r>
            <a:endParaRPr lang="en-GB" sz="1050" dirty="0"/>
          </a:p>
        </p:txBody>
      </p:sp>
      <p:sp>
        <p:nvSpPr>
          <p:cNvPr id="19" name="TextBox 18"/>
          <p:cNvSpPr txBox="1"/>
          <p:nvPr/>
        </p:nvSpPr>
        <p:spPr>
          <a:xfrm>
            <a:off x="2887877"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Response</a:t>
            </a:r>
            <a:endParaRPr lang="en-GB" sz="1050" dirty="0"/>
          </a:p>
        </p:txBody>
      </p:sp>
      <p:sp>
        <p:nvSpPr>
          <p:cNvPr id="20" name="TextBox 19"/>
          <p:cNvSpPr txBox="1"/>
          <p:nvPr/>
        </p:nvSpPr>
        <p:spPr>
          <a:xfrm>
            <a:off x="4627599"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Airway</a:t>
            </a:r>
            <a:endParaRPr lang="en-GB" sz="1050" dirty="0"/>
          </a:p>
        </p:txBody>
      </p:sp>
      <p:sp>
        <p:nvSpPr>
          <p:cNvPr id="21" name="TextBox 20"/>
          <p:cNvSpPr txBox="1"/>
          <p:nvPr/>
        </p:nvSpPr>
        <p:spPr>
          <a:xfrm>
            <a:off x="6315161"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Breathing</a:t>
            </a:r>
            <a:endParaRPr lang="en-GB" sz="1050" dirty="0"/>
          </a:p>
        </p:txBody>
      </p:sp>
      <p:sp>
        <p:nvSpPr>
          <p:cNvPr id="22" name="TextBox 21"/>
          <p:cNvSpPr txBox="1"/>
          <p:nvPr/>
        </p:nvSpPr>
        <p:spPr>
          <a:xfrm>
            <a:off x="8002723" y="2396756"/>
            <a:ext cx="1311069" cy="646331"/>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Call 999 / Circulation</a:t>
            </a:r>
            <a:endParaRPr lang="en-GB" sz="1050" dirty="0"/>
          </a:p>
        </p:txBody>
      </p:sp>
      <p:sp>
        <p:nvSpPr>
          <p:cNvPr id="23" name="TextBox 22"/>
          <p:cNvSpPr txBox="1"/>
          <p:nvPr/>
        </p:nvSpPr>
        <p:spPr>
          <a:xfrm>
            <a:off x="9743730" y="2396756"/>
            <a:ext cx="1411950"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Defibrillation</a:t>
            </a:r>
            <a:endParaRPr lang="en-GB" sz="1050" dirty="0"/>
          </a:p>
        </p:txBody>
      </p:sp>
      <p:cxnSp>
        <p:nvCxnSpPr>
          <p:cNvPr id="25" name="Straight Arrow Connector 24"/>
          <p:cNvCxnSpPr>
            <a:stCxn id="2" idx="3"/>
            <a:endCxn id="19" idx="1"/>
          </p:cNvCxnSpPr>
          <p:nvPr/>
        </p:nvCxnSpPr>
        <p:spPr>
          <a:xfrm>
            <a:off x="2457939"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3"/>
            <a:endCxn id="20" idx="1"/>
          </p:cNvCxnSpPr>
          <p:nvPr/>
        </p:nvCxnSpPr>
        <p:spPr>
          <a:xfrm>
            <a:off x="4198946" y="2581422"/>
            <a:ext cx="4286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3"/>
            <a:endCxn id="21" idx="1"/>
          </p:cNvCxnSpPr>
          <p:nvPr/>
        </p:nvCxnSpPr>
        <p:spPr>
          <a:xfrm>
            <a:off x="5938668"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1" idx="3"/>
          </p:cNvCxnSpPr>
          <p:nvPr/>
        </p:nvCxnSpPr>
        <p:spPr>
          <a:xfrm>
            <a:off x="7626230"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3" idx="1"/>
          </p:cNvCxnSpPr>
          <p:nvPr/>
        </p:nvCxnSpPr>
        <p:spPr>
          <a:xfrm>
            <a:off x="9313792"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146870"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Prior to approaching the casualty, ensure the safety of the casualty, yourself and any bystanders.</a:t>
            </a:r>
          </a:p>
          <a:p>
            <a:pPr algn="ctr"/>
            <a:endParaRPr lang="en-GB" sz="1200" dirty="0"/>
          </a:p>
        </p:txBody>
      </p:sp>
      <p:sp>
        <p:nvSpPr>
          <p:cNvPr id="48" name="TextBox 47"/>
          <p:cNvSpPr txBox="1"/>
          <p:nvPr/>
        </p:nvSpPr>
        <p:spPr>
          <a:xfrm>
            <a:off x="2887876"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Check the casualty for response by asking the casualty if they are ok and tap them on their shoulder.</a:t>
            </a:r>
          </a:p>
        </p:txBody>
      </p:sp>
      <p:sp>
        <p:nvSpPr>
          <p:cNvPr id="49" name="TextBox 48"/>
          <p:cNvSpPr txBox="1"/>
          <p:nvPr/>
        </p:nvSpPr>
        <p:spPr>
          <a:xfrm>
            <a:off x="4627599"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the casualty on their back. Open the airway using the head tilt and chin lift method.</a:t>
            </a:r>
          </a:p>
          <a:p>
            <a:pPr algn="ctr"/>
            <a:endParaRPr lang="en-GB" sz="1200" dirty="0"/>
          </a:p>
          <a:p>
            <a:pPr algn="ctr"/>
            <a:endParaRPr lang="en-GB" sz="1200" dirty="0"/>
          </a:p>
        </p:txBody>
      </p:sp>
      <p:sp>
        <p:nvSpPr>
          <p:cNvPr id="50" name="TextBox 49"/>
          <p:cNvSpPr txBox="1"/>
          <p:nvPr/>
        </p:nvSpPr>
        <p:spPr>
          <a:xfrm>
            <a:off x="6315161"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your cheek next to the casualties mouth; look, listen and feel for normal breathing for 10 seconds.</a:t>
            </a:r>
          </a:p>
          <a:p>
            <a:pPr algn="ctr"/>
            <a:endParaRPr lang="en-GB" sz="1200" dirty="0"/>
          </a:p>
        </p:txBody>
      </p:sp>
      <p:sp>
        <p:nvSpPr>
          <p:cNvPr id="51" name="TextBox 50"/>
          <p:cNvSpPr txBox="1"/>
          <p:nvPr/>
        </p:nvSpPr>
        <p:spPr>
          <a:xfrm>
            <a:off x="8002722" y="3361384"/>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Ask a helper to call for medical assistance.</a:t>
            </a:r>
          </a:p>
          <a:p>
            <a:pPr algn="ctr"/>
            <a:endParaRPr lang="en-GB" sz="1200" dirty="0"/>
          </a:p>
          <a:p>
            <a:pPr algn="ctr"/>
            <a:r>
              <a:rPr lang="en-GB" sz="1200" dirty="0"/>
              <a:t>Send someone to get an AED if available and start CPR.</a:t>
            </a:r>
          </a:p>
        </p:txBody>
      </p:sp>
      <p:sp>
        <p:nvSpPr>
          <p:cNvPr id="52" name="TextBox 51"/>
          <p:cNvSpPr txBox="1"/>
          <p:nvPr/>
        </p:nvSpPr>
        <p:spPr>
          <a:xfrm>
            <a:off x="9742445" y="3361385"/>
            <a:ext cx="1413235"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If an AED arrives, switch it on and follow the prompts.  </a:t>
            </a:r>
          </a:p>
          <a:p>
            <a:pPr algn="ctr"/>
            <a:endParaRPr lang="en-GB" sz="1200" dirty="0"/>
          </a:p>
          <a:p>
            <a:pPr algn="ctr"/>
            <a:r>
              <a:rPr lang="en-GB" sz="1200" dirty="0"/>
              <a:t>An AED is used in conjunction with CPR.</a:t>
            </a:r>
          </a:p>
          <a:p>
            <a:pPr algn="ctr"/>
            <a:endParaRPr lang="en-GB" sz="1200" dirty="0"/>
          </a:p>
        </p:txBody>
      </p:sp>
      <p:cxnSp>
        <p:nvCxnSpPr>
          <p:cNvPr id="54" name="Straight Connector 53"/>
          <p:cNvCxnSpPr>
            <a:stCxn id="47" idx="0"/>
            <a:endCxn id="2" idx="2"/>
          </p:cNvCxnSpPr>
          <p:nvPr/>
        </p:nvCxnSpPr>
        <p:spPr>
          <a:xfrm flipV="1">
            <a:off x="1802405" y="2766088"/>
            <a:ext cx="0"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0"/>
            <a:endCxn id="19" idx="2"/>
          </p:cNvCxnSpPr>
          <p:nvPr/>
        </p:nvCxnSpPr>
        <p:spPr>
          <a:xfrm flipV="1">
            <a:off x="3543411" y="2766088"/>
            <a:ext cx="1"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49" idx="0"/>
            <a:endCxn id="20" idx="2"/>
          </p:cNvCxnSpPr>
          <p:nvPr/>
        </p:nvCxnSpPr>
        <p:spPr>
          <a:xfrm flipV="1">
            <a:off x="5283134"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0" idx="0"/>
            <a:endCxn id="21" idx="2"/>
          </p:cNvCxnSpPr>
          <p:nvPr/>
        </p:nvCxnSpPr>
        <p:spPr>
          <a:xfrm flipV="1">
            <a:off x="6970696"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1" idx="0"/>
            <a:endCxn id="22" idx="2"/>
          </p:cNvCxnSpPr>
          <p:nvPr/>
        </p:nvCxnSpPr>
        <p:spPr>
          <a:xfrm flipV="1">
            <a:off x="8658257" y="3043087"/>
            <a:ext cx="1" cy="318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2" idx="0"/>
            <a:endCxn id="23" idx="2"/>
          </p:cNvCxnSpPr>
          <p:nvPr/>
        </p:nvCxnSpPr>
        <p:spPr>
          <a:xfrm flipV="1">
            <a:off x="10449063" y="2766088"/>
            <a:ext cx="642" cy="5952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3384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28800"/>
            <a:ext cx="10058400" cy="1519707"/>
          </a:xfrm>
        </p:spPr>
        <p:txBody>
          <a:bodyPr>
            <a:normAutofit/>
          </a:bodyPr>
          <a:lstStyle/>
          <a:p>
            <a:pPr marL="0" indent="0">
              <a:buNone/>
            </a:pPr>
            <a:r>
              <a:rPr lang="en-GB" sz="2400" b="1" dirty="0">
                <a:ln w="0"/>
                <a:solidFill>
                  <a:srgbClr val="0070C0"/>
                </a:solidFill>
              </a:rPr>
              <a:t>Prioritising the Treatment of the Casualties - Recap</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conducting a primary survey and contacting the emergency services, casualties should be placed in an order of priority and treated accordingly.  This order is as follows:</a:t>
            </a:r>
          </a:p>
        </p:txBody>
      </p:sp>
      <p:sp>
        <p:nvSpPr>
          <p:cNvPr id="2" name="TextBox 1"/>
          <p:cNvSpPr txBox="1"/>
          <p:nvPr/>
        </p:nvSpPr>
        <p:spPr>
          <a:xfrm>
            <a:off x="1097280" y="4018415"/>
            <a:ext cx="1607283"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Breathing</a:t>
            </a:r>
            <a:endParaRPr lang="en-GB" sz="1400" dirty="0"/>
          </a:p>
        </p:txBody>
      </p:sp>
      <p:sp>
        <p:nvSpPr>
          <p:cNvPr id="5" name="TextBox 4"/>
          <p:cNvSpPr txBox="1"/>
          <p:nvPr/>
        </p:nvSpPr>
        <p:spPr>
          <a:xfrm>
            <a:off x="3330154" y="4019172"/>
            <a:ext cx="1458962"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Bleeding</a:t>
            </a:r>
          </a:p>
        </p:txBody>
      </p:sp>
      <p:sp>
        <p:nvSpPr>
          <p:cNvPr id="6" name="TextBox 5"/>
          <p:cNvSpPr txBox="1"/>
          <p:nvPr/>
        </p:nvSpPr>
        <p:spPr>
          <a:xfrm>
            <a:off x="5414707" y="4021094"/>
            <a:ext cx="2384899"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Bones or Burns</a:t>
            </a:r>
          </a:p>
        </p:txBody>
      </p:sp>
      <p:sp>
        <p:nvSpPr>
          <p:cNvPr id="9" name="TextBox 8"/>
          <p:cNvSpPr txBox="1"/>
          <p:nvPr/>
        </p:nvSpPr>
        <p:spPr>
          <a:xfrm>
            <a:off x="8425197" y="4018415"/>
            <a:ext cx="2618757"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Other conditions</a:t>
            </a:r>
          </a:p>
        </p:txBody>
      </p:sp>
      <p:cxnSp>
        <p:nvCxnSpPr>
          <p:cNvPr id="4" name="Straight Arrow Connector 3"/>
          <p:cNvCxnSpPr>
            <a:stCxn id="2" idx="3"/>
            <a:endCxn id="5" idx="1"/>
          </p:cNvCxnSpPr>
          <p:nvPr/>
        </p:nvCxnSpPr>
        <p:spPr>
          <a:xfrm>
            <a:off x="2704563"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89116"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96707" y="427357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066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1482352"/>
          </a:xfrm>
        </p:spPr>
        <p:txBody>
          <a:bodyPr>
            <a:normAutofit/>
          </a:bodyPr>
          <a:lstStyle/>
          <a:p>
            <a:pPr marL="0" indent="0">
              <a:buNone/>
            </a:pPr>
            <a:r>
              <a:rPr lang="en-GB" sz="2400" b="1" dirty="0">
                <a:ln w="0"/>
                <a:solidFill>
                  <a:srgbClr val="0070C0"/>
                </a:solidFill>
              </a:rPr>
              <a:t>Level of Consciousness - Recap</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Glasgow coma scale (GCS) is how medical professionals determine how conscious a casualty is. A simplified version of this is as follows:</a:t>
            </a:r>
          </a:p>
          <a:p>
            <a:pPr marL="0" indent="0">
              <a:buNone/>
            </a:pPr>
            <a:endParaRPr lang="en-GB" sz="1800" dirty="0">
              <a:ln w="0"/>
              <a:solidFill>
                <a:schemeClr val="tx1"/>
              </a:solidFill>
            </a:endParaRPr>
          </a:p>
        </p:txBody>
      </p:sp>
      <p:sp>
        <p:nvSpPr>
          <p:cNvPr id="2" name="TextBox 1"/>
          <p:cNvSpPr txBox="1"/>
          <p:nvPr/>
        </p:nvSpPr>
        <p:spPr>
          <a:xfrm>
            <a:off x="1097280" y="3328086"/>
            <a:ext cx="630301" cy="1015663"/>
          </a:xfrm>
          <a:prstGeom prst="rect">
            <a:avLst/>
          </a:prstGeom>
          <a:noFill/>
        </p:spPr>
        <p:txBody>
          <a:bodyPr wrap="none" rtlCol="0">
            <a:spAutoFit/>
          </a:bodyPr>
          <a:lstStyle/>
          <a:p>
            <a:r>
              <a:rPr lang="en-GB" sz="6000" dirty="0">
                <a:solidFill>
                  <a:srgbClr val="C00000"/>
                </a:solidFill>
              </a:rPr>
              <a:t>A</a:t>
            </a:r>
          </a:p>
        </p:txBody>
      </p:sp>
      <p:sp>
        <p:nvSpPr>
          <p:cNvPr id="5" name="TextBox 4"/>
          <p:cNvSpPr txBox="1"/>
          <p:nvPr/>
        </p:nvSpPr>
        <p:spPr>
          <a:xfrm>
            <a:off x="4202945" y="3284234"/>
            <a:ext cx="630301" cy="1015663"/>
          </a:xfrm>
          <a:prstGeom prst="rect">
            <a:avLst/>
          </a:prstGeom>
          <a:noFill/>
        </p:spPr>
        <p:txBody>
          <a:bodyPr wrap="none" rtlCol="0">
            <a:spAutoFit/>
          </a:bodyPr>
          <a:lstStyle/>
          <a:p>
            <a:r>
              <a:rPr lang="en-GB" sz="6000" dirty="0">
                <a:solidFill>
                  <a:srgbClr val="C00000"/>
                </a:solidFill>
              </a:rPr>
              <a:t>V</a:t>
            </a:r>
          </a:p>
        </p:txBody>
      </p:sp>
      <p:sp>
        <p:nvSpPr>
          <p:cNvPr id="6" name="TextBox 5"/>
          <p:cNvSpPr txBox="1"/>
          <p:nvPr/>
        </p:nvSpPr>
        <p:spPr>
          <a:xfrm>
            <a:off x="7361797" y="3284234"/>
            <a:ext cx="582211" cy="1015663"/>
          </a:xfrm>
          <a:prstGeom prst="rect">
            <a:avLst/>
          </a:prstGeom>
          <a:noFill/>
        </p:spPr>
        <p:txBody>
          <a:bodyPr wrap="none" rtlCol="0">
            <a:spAutoFit/>
          </a:bodyPr>
          <a:lstStyle/>
          <a:p>
            <a:r>
              <a:rPr lang="en-GB" sz="6000" dirty="0">
                <a:solidFill>
                  <a:srgbClr val="C00000"/>
                </a:solidFill>
              </a:rPr>
              <a:t>P</a:t>
            </a:r>
          </a:p>
        </p:txBody>
      </p:sp>
      <p:sp>
        <p:nvSpPr>
          <p:cNvPr id="9" name="TextBox 8"/>
          <p:cNvSpPr txBox="1"/>
          <p:nvPr/>
        </p:nvSpPr>
        <p:spPr>
          <a:xfrm>
            <a:off x="10525379" y="3328085"/>
            <a:ext cx="678391" cy="1015663"/>
          </a:xfrm>
          <a:prstGeom prst="rect">
            <a:avLst/>
          </a:prstGeom>
          <a:noFill/>
        </p:spPr>
        <p:txBody>
          <a:bodyPr wrap="none" rtlCol="0">
            <a:spAutoFit/>
          </a:bodyPr>
          <a:lstStyle/>
          <a:p>
            <a:r>
              <a:rPr lang="en-GB" sz="6000" dirty="0">
                <a:solidFill>
                  <a:srgbClr val="C00000"/>
                </a:solidFill>
              </a:rPr>
              <a:t>U</a:t>
            </a:r>
          </a:p>
        </p:txBody>
      </p:sp>
      <p:cxnSp>
        <p:nvCxnSpPr>
          <p:cNvPr id="4" name="Straight Arrow Connector 3"/>
          <p:cNvCxnSpPr>
            <a:stCxn id="2" idx="2"/>
            <a:endCxn id="9" idx="2"/>
          </p:cNvCxnSpPr>
          <p:nvPr/>
        </p:nvCxnSpPr>
        <p:spPr>
          <a:xfrm flipV="1">
            <a:off x="1412431" y="4343748"/>
            <a:ext cx="9452144" cy="1"/>
          </a:xfrm>
          <a:prstGeom prst="straightConnector1">
            <a:avLst/>
          </a:prstGeom>
          <a:ln w="762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57378" y="4625772"/>
            <a:ext cx="643125" cy="369332"/>
          </a:xfrm>
          <a:prstGeom prst="rect">
            <a:avLst/>
          </a:prstGeom>
          <a:noFill/>
        </p:spPr>
        <p:txBody>
          <a:bodyPr wrap="none" rtlCol="0">
            <a:spAutoFit/>
          </a:bodyPr>
          <a:lstStyle/>
          <a:p>
            <a:r>
              <a:rPr lang="en-GB" dirty="0"/>
              <a:t>Alert</a:t>
            </a:r>
          </a:p>
        </p:txBody>
      </p:sp>
      <p:sp>
        <p:nvSpPr>
          <p:cNvPr id="11" name="TextBox 10"/>
          <p:cNvSpPr txBox="1"/>
          <p:nvPr/>
        </p:nvSpPr>
        <p:spPr>
          <a:xfrm>
            <a:off x="10133669" y="4625772"/>
            <a:ext cx="1461810" cy="369332"/>
          </a:xfrm>
          <a:prstGeom prst="rect">
            <a:avLst/>
          </a:prstGeom>
          <a:noFill/>
        </p:spPr>
        <p:txBody>
          <a:bodyPr wrap="none" rtlCol="0">
            <a:spAutoFit/>
          </a:bodyPr>
          <a:lstStyle/>
          <a:p>
            <a:r>
              <a:rPr lang="en-GB" dirty="0"/>
              <a:t>Unresponsive</a:t>
            </a:r>
          </a:p>
        </p:txBody>
      </p:sp>
      <p:sp>
        <p:nvSpPr>
          <p:cNvPr id="12" name="TextBox 11"/>
          <p:cNvSpPr txBox="1"/>
          <p:nvPr/>
        </p:nvSpPr>
        <p:spPr>
          <a:xfrm>
            <a:off x="3797385" y="4625772"/>
            <a:ext cx="1441420" cy="923330"/>
          </a:xfrm>
          <a:prstGeom prst="rect">
            <a:avLst/>
          </a:prstGeom>
          <a:noFill/>
        </p:spPr>
        <p:txBody>
          <a:bodyPr wrap="none" rtlCol="0">
            <a:spAutoFit/>
          </a:bodyPr>
          <a:lstStyle/>
          <a:p>
            <a:r>
              <a:rPr lang="en-GB" dirty="0"/>
              <a:t>Voice</a:t>
            </a:r>
          </a:p>
          <a:p>
            <a:pPr marL="285750" indent="-285750">
              <a:buFont typeface="Arial" panose="020B0604020202020204" pitchFamily="34" charset="0"/>
              <a:buChar char="•"/>
            </a:pPr>
            <a:r>
              <a:rPr lang="en-GB" dirty="0"/>
              <a:t>Command</a:t>
            </a:r>
          </a:p>
          <a:p>
            <a:pPr marL="285750" indent="-285750">
              <a:buFont typeface="Arial" panose="020B0604020202020204" pitchFamily="34" charset="0"/>
              <a:buChar char="•"/>
            </a:pPr>
            <a:r>
              <a:rPr lang="en-GB" dirty="0"/>
              <a:t>Question</a:t>
            </a:r>
          </a:p>
        </p:txBody>
      </p:sp>
      <p:sp>
        <p:nvSpPr>
          <p:cNvPr id="13" name="TextBox 12"/>
          <p:cNvSpPr txBox="1"/>
          <p:nvPr/>
        </p:nvSpPr>
        <p:spPr>
          <a:xfrm>
            <a:off x="6965527" y="4625772"/>
            <a:ext cx="1865575" cy="923330"/>
          </a:xfrm>
          <a:prstGeom prst="rect">
            <a:avLst/>
          </a:prstGeom>
          <a:noFill/>
        </p:spPr>
        <p:txBody>
          <a:bodyPr wrap="none" rtlCol="0">
            <a:spAutoFit/>
          </a:bodyPr>
          <a:lstStyle/>
          <a:p>
            <a:r>
              <a:rPr lang="en-GB" dirty="0"/>
              <a:t>Pain</a:t>
            </a:r>
          </a:p>
          <a:p>
            <a:pPr marL="285750" indent="-285750">
              <a:buFont typeface="Arial" panose="020B0604020202020204" pitchFamily="34" charset="0"/>
              <a:buChar char="•"/>
            </a:pPr>
            <a:r>
              <a:rPr lang="en-GB" dirty="0"/>
              <a:t>When touched</a:t>
            </a:r>
          </a:p>
          <a:p>
            <a:pPr marL="285750" indent="-285750">
              <a:buFont typeface="Arial" panose="020B0604020202020204" pitchFamily="34" charset="0"/>
              <a:buChar char="•"/>
            </a:pPr>
            <a:r>
              <a:rPr lang="en-GB" dirty="0"/>
              <a:t>When moved</a:t>
            </a:r>
          </a:p>
        </p:txBody>
      </p:sp>
    </p:spTree>
    <p:extLst>
      <p:ext uri="{BB962C8B-B14F-4D97-AF65-F5344CB8AC3E}">
        <p14:creationId xmlns:p14="http://schemas.microsoft.com/office/powerpoint/2010/main" val="823125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68DD-0013-4621-A55A-1B70D68B6846}"/>
              </a:ext>
            </a:extLst>
          </p:cNvPr>
          <p:cNvSpPr>
            <a:spLocks noGrp="1"/>
          </p:cNvSpPr>
          <p:nvPr>
            <p:ph type="title"/>
          </p:nvPr>
        </p:nvSpPr>
        <p:spPr/>
        <p:txBody>
          <a:bodyPr/>
          <a:lstStyle/>
          <a:p>
            <a:r>
              <a:rPr lang="en-GB" dirty="0"/>
              <a:t>Emergency Medical Information – Mobile Devices</a:t>
            </a:r>
          </a:p>
        </p:txBody>
      </p:sp>
      <p:pic>
        <p:nvPicPr>
          <p:cNvPr id="6" name="iPhone's Medical ID Feature Could Save Your Life In An Emergency">
            <a:hlinkClick r:id="" action="ppaction://media"/>
            <a:extLst>
              <a:ext uri="{FF2B5EF4-FFF2-40B4-BE49-F238E27FC236}">
                <a16:creationId xmlns:a16="http://schemas.microsoft.com/office/drawing/2014/main" id="{E3ED9F9F-1E34-4405-A0CB-891CFE0DCC9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199" y="1690688"/>
            <a:ext cx="7433967" cy="4181606"/>
          </a:xfrm>
          <a:prstGeom prst="rect">
            <a:avLst/>
          </a:prstGeom>
        </p:spPr>
      </p:pic>
    </p:spTree>
    <p:extLst>
      <p:ext uri="{BB962C8B-B14F-4D97-AF65-F5344CB8AC3E}">
        <p14:creationId xmlns:p14="http://schemas.microsoft.com/office/powerpoint/2010/main" val="24675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3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If the casualty is breathing normally after you check for breathing in your primary survey you should contact the emergency services and then perform a secondary survey.  </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This examination will help you as the first aider gather more information from the casualty.</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Talk to the casualty throughout the survey to reassure them and to tell you if they have any pain or discomfort.</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B2AC3FE5-9DD5-426D-931F-20D409287FD7}" type="datetime12">
              <a:rPr lang="en-GB" smtClean="0"/>
              <a:t>11:15 PM</a:t>
            </a:fld>
            <a:endParaRPr lang="en-GB" dirty="0"/>
          </a:p>
        </p:txBody>
      </p:sp>
    </p:spTree>
    <p:extLst>
      <p:ext uri="{BB962C8B-B14F-4D97-AF65-F5344CB8AC3E}">
        <p14:creationId xmlns:p14="http://schemas.microsoft.com/office/powerpoint/2010/main" val="756956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Head and Face </a:t>
            </a:r>
          </a:p>
          <a:p>
            <a:pPr>
              <a:buFont typeface="Wingdings" panose="05000000000000000000" pitchFamily="2" charset="2"/>
              <a:buChar char="§"/>
            </a:pPr>
            <a:r>
              <a:rPr lang="en-GB" sz="1800" dirty="0">
                <a:ln w="0"/>
                <a:solidFill>
                  <a:schemeClr val="tx1"/>
                </a:solidFill>
              </a:rPr>
              <a:t>  Inspect the casualties head looking for obvious signs of injury.  </a:t>
            </a:r>
          </a:p>
          <a:p>
            <a:pPr>
              <a:buFont typeface="Wingdings" panose="05000000000000000000" pitchFamily="2" charset="2"/>
              <a:buChar char="§"/>
            </a:pPr>
            <a:r>
              <a:rPr lang="en-GB" sz="1800" dirty="0">
                <a:ln w="0"/>
                <a:solidFill>
                  <a:schemeClr val="tx1"/>
                </a:solidFill>
              </a:rPr>
              <a:t>  Remove spectacles and gently feel around the head and face for any bleeding, swelling or depressions.  </a:t>
            </a:r>
          </a:p>
          <a:p>
            <a:pPr>
              <a:buFont typeface="Wingdings" panose="05000000000000000000" pitchFamily="2" charset="2"/>
              <a:buChar char="§"/>
            </a:pPr>
            <a:r>
              <a:rPr lang="en-GB" sz="1800" dirty="0">
                <a:ln w="0"/>
                <a:solidFill>
                  <a:schemeClr val="tx1"/>
                </a:solidFill>
              </a:rPr>
              <a:t>  Look in the ears and nose for signs of bleeding or the presence of cerebrospinal fluid (CSF).</a:t>
            </a:r>
          </a:p>
          <a:p>
            <a:pPr>
              <a:buFont typeface="Wingdings" panose="05000000000000000000" pitchFamily="2" charset="2"/>
              <a:buChar char="§"/>
            </a:pPr>
            <a:r>
              <a:rPr lang="en-GB" sz="1800" dirty="0">
                <a:ln w="0"/>
                <a:solidFill>
                  <a:schemeClr val="tx1"/>
                </a:solidFill>
              </a:rPr>
              <a:t>  Gently open the eye lids together and check the pupils for any reaction to light.</a:t>
            </a:r>
          </a:p>
          <a:p>
            <a:pPr>
              <a:buFont typeface="Wingdings" panose="05000000000000000000" pitchFamily="2" charset="2"/>
              <a:buChar char="§"/>
            </a:pPr>
            <a:r>
              <a:rPr lang="en-GB" sz="1800" dirty="0">
                <a:ln w="0"/>
                <a:solidFill>
                  <a:schemeClr val="tx1"/>
                </a:solidFill>
              </a:rPr>
              <a:t>  Smell the breath for any distinct odours e.g. alcohol.</a:t>
            </a:r>
          </a:p>
          <a:p>
            <a:pPr>
              <a:buFont typeface="Wingdings" panose="05000000000000000000" pitchFamily="2" charset="2"/>
              <a:buChar char="§"/>
            </a:pPr>
            <a:r>
              <a:rPr lang="en-GB" sz="1800" dirty="0">
                <a:ln w="0"/>
                <a:solidFill>
                  <a:schemeClr val="tx1"/>
                </a:solidFill>
              </a:rPr>
              <a:t>  Feel the forehead with the back of your hand to check temperature – does it feel normal?</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EFBDBBA4-CE9E-420C-B657-EC083DDA32D3}" type="datetime12">
              <a:rPr lang="en-GB" smtClean="0"/>
              <a:t>11:15 PM</a:t>
            </a:fld>
            <a:endParaRPr lang="en-GB" dirty="0"/>
          </a:p>
        </p:txBody>
      </p:sp>
    </p:spTree>
    <p:extLst>
      <p:ext uri="{BB962C8B-B14F-4D97-AF65-F5344CB8AC3E}">
        <p14:creationId xmlns:p14="http://schemas.microsoft.com/office/powerpoint/2010/main" val="2803493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Neck</a:t>
            </a:r>
          </a:p>
          <a:p>
            <a:pPr>
              <a:buFont typeface="Wingdings" panose="05000000000000000000" pitchFamily="2" charset="2"/>
              <a:buChar char="§"/>
            </a:pPr>
            <a:r>
              <a:rPr lang="en-GB" sz="1800" dirty="0">
                <a:ln w="0"/>
                <a:solidFill>
                  <a:schemeClr val="tx1"/>
                </a:solidFill>
              </a:rPr>
              <a:t>  Loosen any restrictive clothing.</a:t>
            </a:r>
          </a:p>
          <a:p>
            <a:pPr>
              <a:buFont typeface="Wingdings" panose="05000000000000000000" pitchFamily="2" charset="2"/>
              <a:buChar char="§"/>
            </a:pPr>
            <a:r>
              <a:rPr lang="en-GB" sz="1800" dirty="0">
                <a:ln w="0"/>
                <a:solidFill>
                  <a:schemeClr val="tx1"/>
                </a:solidFill>
              </a:rPr>
              <a:t>  Gently feel around the back of the neck and spinal area to check for bleeding, swelling or deformity.</a:t>
            </a:r>
          </a:p>
          <a:p>
            <a:pPr>
              <a:buFont typeface="Wingdings" panose="05000000000000000000" pitchFamily="2" charset="2"/>
              <a:buChar char="§"/>
            </a:pPr>
            <a:r>
              <a:rPr lang="en-GB" sz="1800" dirty="0">
                <a:ln w="0"/>
                <a:solidFill>
                  <a:schemeClr val="tx1"/>
                </a:solidFill>
              </a:rPr>
              <a:t>  Check for medical alert necklaces.</a:t>
            </a:r>
          </a:p>
          <a:p>
            <a:pPr>
              <a:buFont typeface="Wingdings" panose="05000000000000000000" pitchFamily="2" charset="2"/>
              <a:buChar char="§"/>
            </a:pPr>
            <a:r>
              <a:rPr lang="en-GB" sz="1800" dirty="0">
                <a:ln w="0"/>
                <a:solidFill>
                  <a:schemeClr val="tx1"/>
                </a:solidFill>
              </a:rPr>
              <a:t>  Take the pulse in the neck quickly – Is it fast, slow, irregular? What does this information tell you?</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38BED740-4498-4CA8-ADDF-3ED489DA9EBA}" type="datetime12">
              <a:rPr lang="en-GB" smtClean="0"/>
              <a:t>11:15 PM</a:t>
            </a:fld>
            <a:endParaRPr lang="en-GB" dirty="0"/>
          </a:p>
        </p:txBody>
      </p:sp>
    </p:spTree>
    <p:extLst>
      <p:ext uri="{BB962C8B-B14F-4D97-AF65-F5344CB8AC3E}">
        <p14:creationId xmlns:p14="http://schemas.microsoft.com/office/powerpoint/2010/main" val="35292104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Chest and Shoulders</a:t>
            </a:r>
          </a:p>
          <a:p>
            <a:pPr>
              <a:buFont typeface="Wingdings" panose="05000000000000000000" pitchFamily="2" charset="2"/>
              <a:buChar char="§"/>
            </a:pPr>
            <a:r>
              <a:rPr lang="en-GB" sz="1800" dirty="0">
                <a:ln w="0"/>
                <a:solidFill>
                  <a:schemeClr val="tx1"/>
                </a:solidFill>
              </a:rPr>
              <a:t>  Gently feel around the shoulders to check for signs of deformity and bleeding.</a:t>
            </a:r>
          </a:p>
          <a:p>
            <a:pPr>
              <a:buFont typeface="Wingdings" panose="05000000000000000000" pitchFamily="2" charset="2"/>
              <a:buChar char="§"/>
            </a:pPr>
            <a:r>
              <a:rPr lang="en-GB" sz="1800" dirty="0">
                <a:ln w="0"/>
                <a:solidFill>
                  <a:schemeClr val="tx1"/>
                </a:solidFill>
              </a:rPr>
              <a:t>  Check the chest for signs of deformity and bleeding.</a:t>
            </a:r>
          </a:p>
          <a:p>
            <a:pPr marL="0" indent="0">
              <a:buNone/>
            </a:pPr>
            <a:endParaRPr lang="en-GB" sz="1800" dirty="0">
              <a:ln w="0"/>
              <a:solidFill>
                <a:schemeClr val="tx1"/>
              </a:solidFill>
            </a:endParaRPr>
          </a:p>
          <a:p>
            <a:pPr marL="0" indent="0">
              <a:buNone/>
            </a:pPr>
            <a:r>
              <a:rPr lang="en-GB" sz="1800" b="1" dirty="0">
                <a:ln w="0"/>
                <a:solidFill>
                  <a:schemeClr val="tx1"/>
                </a:solidFill>
              </a:rPr>
              <a:t>Abdomen</a:t>
            </a:r>
          </a:p>
          <a:p>
            <a:pPr>
              <a:buFont typeface="Wingdings" panose="05000000000000000000" pitchFamily="2" charset="2"/>
              <a:buChar char="§"/>
            </a:pPr>
            <a:r>
              <a:rPr lang="en-GB" sz="1800" dirty="0">
                <a:ln w="0"/>
                <a:solidFill>
                  <a:schemeClr val="tx1"/>
                </a:solidFill>
              </a:rPr>
              <a:t>  Gently check the abdomen for signs of bleeding, swelling or unnatural softness.</a:t>
            </a:r>
          </a:p>
          <a:p>
            <a:pPr>
              <a:buFont typeface="Wingdings" panose="05000000000000000000" pitchFamily="2" charset="2"/>
              <a:buChar char="§"/>
            </a:pPr>
            <a:r>
              <a:rPr lang="en-GB" sz="1800" dirty="0">
                <a:ln w="0"/>
                <a:solidFill>
                  <a:schemeClr val="tx1"/>
                </a:solidFill>
              </a:rPr>
              <a:t>  If you suspect the casualty has any of the above check the stomach for any bruising if possible.</a:t>
            </a: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B0B76677-1417-4477-9A92-6B229F7BE9EC}" type="datetime12">
              <a:rPr lang="en-GB" smtClean="0"/>
              <a:t>11:15 PM</a:t>
            </a:fld>
            <a:endParaRPr lang="en-GB" dirty="0"/>
          </a:p>
        </p:txBody>
      </p:sp>
    </p:spTree>
    <p:extLst>
      <p:ext uri="{BB962C8B-B14F-4D97-AF65-F5344CB8AC3E}">
        <p14:creationId xmlns:p14="http://schemas.microsoft.com/office/powerpoint/2010/main" val="26362786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Spine</a:t>
            </a:r>
          </a:p>
          <a:p>
            <a:pPr>
              <a:buFont typeface="Wingdings" panose="05000000000000000000" pitchFamily="2" charset="2"/>
              <a:buChar char="§"/>
            </a:pPr>
            <a:r>
              <a:rPr lang="en-GB" sz="1800" dirty="0">
                <a:ln w="0"/>
                <a:solidFill>
                  <a:schemeClr val="tx1"/>
                </a:solidFill>
              </a:rPr>
              <a:t>  Check as much of the spine as possible without moving the casualty.</a:t>
            </a:r>
          </a:p>
          <a:p>
            <a:pPr>
              <a:buFont typeface="Wingdings" panose="05000000000000000000" pitchFamily="2" charset="2"/>
              <a:buChar char="§"/>
            </a:pPr>
            <a:r>
              <a:rPr lang="en-GB" sz="1800" dirty="0">
                <a:ln w="0"/>
                <a:solidFill>
                  <a:schemeClr val="tx1"/>
                </a:solidFill>
              </a:rPr>
              <a:t>  Feel for any tenderness or deformity as well as signs of bleeding.</a:t>
            </a:r>
          </a:p>
          <a:p>
            <a:pPr>
              <a:buFont typeface="Wingdings" panose="05000000000000000000" pitchFamily="2" charset="2"/>
              <a:buChar char="§"/>
            </a:pPr>
            <a:endParaRPr lang="en-GB" sz="1800" dirty="0">
              <a:ln w="0"/>
              <a:solidFill>
                <a:schemeClr val="tx1"/>
              </a:solidFill>
            </a:endParaRPr>
          </a:p>
          <a:p>
            <a:pPr marL="0" indent="0">
              <a:buNone/>
            </a:pPr>
            <a:r>
              <a:rPr lang="en-GB" sz="1800" b="1" dirty="0">
                <a:ln w="0"/>
                <a:solidFill>
                  <a:schemeClr val="tx1"/>
                </a:solidFill>
              </a:rPr>
              <a:t>Pelvis</a:t>
            </a:r>
          </a:p>
          <a:p>
            <a:pPr>
              <a:buFont typeface="Wingdings" panose="05000000000000000000" pitchFamily="2" charset="2"/>
              <a:buChar char="§"/>
            </a:pPr>
            <a:r>
              <a:rPr lang="en-GB" sz="1800" dirty="0">
                <a:ln w="0"/>
                <a:solidFill>
                  <a:schemeClr val="tx1"/>
                </a:solidFill>
              </a:rPr>
              <a:t>  Check the hips and pelvis for deformity, unnatural positioning or bleeding.</a:t>
            </a: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5438CEC6-E61C-4406-97D2-0256F8C973A5}" type="datetime12">
              <a:rPr lang="en-GB" smtClean="0"/>
              <a:t>11:15 PM</a:t>
            </a:fld>
            <a:endParaRPr lang="en-GB" dirty="0"/>
          </a:p>
        </p:txBody>
      </p:sp>
    </p:spTree>
    <p:extLst>
      <p:ext uri="{BB962C8B-B14F-4D97-AF65-F5344CB8AC3E}">
        <p14:creationId xmlns:p14="http://schemas.microsoft.com/office/powerpoint/2010/main" val="10483251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Legs and Feet</a:t>
            </a:r>
          </a:p>
          <a:p>
            <a:pPr>
              <a:buFont typeface="Wingdings" panose="05000000000000000000" pitchFamily="2" charset="2"/>
              <a:buChar char="§"/>
            </a:pPr>
            <a:r>
              <a:rPr lang="en-GB" sz="1800" dirty="0">
                <a:ln w="0"/>
                <a:solidFill>
                  <a:schemeClr val="tx1"/>
                </a:solidFill>
              </a:rPr>
              <a:t>  Check the legs and feet for bleeding, unnatural positioning, swelling and deformity.</a:t>
            </a:r>
          </a:p>
          <a:p>
            <a:pPr>
              <a:buFont typeface="Wingdings" panose="05000000000000000000" pitchFamily="2" charset="2"/>
              <a:buChar char="§"/>
            </a:pPr>
            <a:r>
              <a:rPr lang="en-GB" sz="1800" dirty="0">
                <a:ln w="0"/>
                <a:solidFill>
                  <a:schemeClr val="tx1"/>
                </a:solidFill>
              </a:rPr>
              <a:t>  Check the pockets for any form of identification, mobile devices which could be used to contact the emergency services, medication or any other object which may cause discomfort when moving them.</a:t>
            </a:r>
          </a:p>
          <a:p>
            <a:pPr marL="0" indent="0">
              <a:buNone/>
            </a:pPr>
            <a:endParaRPr lang="en-GB" sz="1800" dirty="0">
              <a:ln w="0"/>
              <a:solidFill>
                <a:schemeClr val="tx1"/>
              </a:solidFill>
            </a:endParaRPr>
          </a:p>
          <a:p>
            <a:pPr marL="0" indent="0">
              <a:buNone/>
            </a:pPr>
            <a:r>
              <a:rPr lang="en-GB" sz="1800" b="1" dirty="0">
                <a:ln w="0"/>
                <a:solidFill>
                  <a:schemeClr val="tx1"/>
                </a:solidFill>
              </a:rPr>
              <a:t>Arms and Hands</a:t>
            </a:r>
          </a:p>
          <a:p>
            <a:pPr>
              <a:buFont typeface="Wingdings" panose="05000000000000000000" pitchFamily="2" charset="2"/>
              <a:buChar char="§"/>
            </a:pPr>
            <a:r>
              <a:rPr lang="en-GB" sz="1800" dirty="0">
                <a:ln w="0"/>
                <a:solidFill>
                  <a:schemeClr val="tx1"/>
                </a:solidFill>
              </a:rPr>
              <a:t>  Check down the arms feeling for any deformity, bleeding or swelling.</a:t>
            </a:r>
          </a:p>
          <a:p>
            <a:pPr>
              <a:buFont typeface="Wingdings" panose="05000000000000000000" pitchFamily="2" charset="2"/>
              <a:buChar char="§"/>
            </a:pPr>
            <a:r>
              <a:rPr lang="en-GB" sz="1800" dirty="0">
                <a:ln w="0"/>
                <a:solidFill>
                  <a:schemeClr val="tx1"/>
                </a:solidFill>
              </a:rPr>
              <a:t>  Check wrists for any medical alert bracelets or tattoos.</a:t>
            </a:r>
          </a:p>
          <a:p>
            <a:pPr>
              <a:buFont typeface="Wingdings" panose="05000000000000000000" pitchFamily="2" charset="2"/>
              <a:buChar char="§"/>
            </a:pPr>
            <a:r>
              <a:rPr lang="en-GB" sz="1800" dirty="0">
                <a:ln w="0"/>
                <a:solidFill>
                  <a:schemeClr val="tx1"/>
                </a:solidFill>
              </a:rPr>
              <a:t>  Check wrists and in between fingers for puncture marks from injections.</a:t>
            </a: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38FE8B08-B8DF-45DA-8F08-0E7E46CF5D8D}" type="datetime12">
              <a:rPr lang="en-GB" smtClean="0"/>
              <a:t>11:15 PM</a:t>
            </a:fld>
            <a:endParaRPr lang="en-GB" dirty="0"/>
          </a:p>
        </p:txBody>
      </p:sp>
    </p:spTree>
    <p:extLst>
      <p:ext uri="{BB962C8B-B14F-4D97-AF65-F5344CB8AC3E}">
        <p14:creationId xmlns:p14="http://schemas.microsoft.com/office/powerpoint/2010/main" val="28177543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Conduct a secondary survey</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LFTD Theme</Template>
  <TotalTime>4890</TotalTime>
  <Words>4256</Words>
  <Application>Microsoft Office PowerPoint</Application>
  <PresentationFormat>Widescreen</PresentationFormat>
  <Paragraphs>632</Paragraphs>
  <Slides>74</Slides>
  <Notes>0</Notes>
  <HiddenSlides>0</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74</vt:i4>
      </vt:variant>
    </vt:vector>
  </HeadingPairs>
  <TitlesOfParts>
    <vt:vector size="82" baseType="lpstr">
      <vt:lpstr>MS PGothic</vt:lpstr>
      <vt:lpstr>Arial</vt:lpstr>
      <vt:lpstr>Arial Narrow</vt:lpstr>
      <vt:lpstr>Calibri</vt:lpstr>
      <vt:lpstr>Calibri Light</vt:lpstr>
      <vt:lpstr>Times New Roman</vt:lpstr>
      <vt:lpstr>Wingdings</vt:lpstr>
      <vt:lpstr>Custom Design</vt:lpstr>
      <vt:lpstr>First Aid at Work (Level 3)   Day 2 </vt:lpstr>
      <vt:lpstr>House Keeping </vt:lpstr>
      <vt:lpstr>Learning Outcomes</vt:lpstr>
      <vt:lpstr>Anaphylaxis</vt:lpstr>
      <vt:lpstr>Anaphylaxis</vt:lpstr>
      <vt:lpstr>Anaphylaxis</vt:lpstr>
      <vt:lpstr>Anaphylaxis</vt:lpstr>
      <vt:lpstr>Anaphylaxis</vt:lpstr>
      <vt:lpstr>Minor Injuries</vt:lpstr>
      <vt:lpstr>Minor Injuries</vt:lpstr>
      <vt:lpstr>Minor Injuries</vt:lpstr>
      <vt:lpstr>Minor Injuries</vt:lpstr>
      <vt:lpstr>Minor Injuries</vt:lpstr>
      <vt:lpstr>Minor Injuries</vt:lpstr>
      <vt:lpstr>Minor Injuries</vt:lpstr>
      <vt:lpstr>Minor Injuries</vt:lpstr>
      <vt:lpstr>Minor Injuries</vt:lpstr>
      <vt:lpstr>Minor Injuries</vt:lpstr>
      <vt:lpstr>Fractures and Dislocations</vt:lpstr>
      <vt:lpstr>Fractures and Dislocations</vt:lpstr>
      <vt:lpstr>Fractures and Dislocations</vt:lpstr>
      <vt:lpstr>Fractures and Dislocations</vt:lpstr>
      <vt:lpstr>Fractures and Dislocations</vt:lpstr>
      <vt:lpstr>Fractures and Dislocations</vt:lpstr>
      <vt:lpstr>Spinal Injuries</vt:lpstr>
      <vt:lpstr>Fractures and Dislocations</vt:lpstr>
      <vt:lpstr>Fractures and Dislocations</vt:lpstr>
      <vt:lpstr>Head Injuries</vt:lpstr>
      <vt:lpstr>Head Injuries</vt:lpstr>
      <vt:lpstr>Head Injuries</vt:lpstr>
      <vt:lpstr>Head Injuries</vt:lpstr>
      <vt:lpstr>Head Injuries</vt:lpstr>
      <vt:lpstr>Head Injuries</vt:lpstr>
      <vt:lpstr>Head Injuries</vt:lpstr>
      <vt:lpstr>Comfort Break</vt:lpstr>
      <vt:lpstr>Chest Injuries</vt:lpstr>
      <vt:lpstr>Chest Injuries</vt:lpstr>
      <vt:lpstr>Chest Injuries</vt:lpstr>
      <vt:lpstr>Chest Injuries</vt:lpstr>
      <vt:lpstr>Chest Injuries</vt:lpstr>
      <vt:lpstr>Heart Attack</vt:lpstr>
      <vt:lpstr>Heart Attack</vt:lpstr>
      <vt:lpstr>Heart Attack</vt:lpstr>
      <vt:lpstr>Heart Attack</vt:lpstr>
      <vt:lpstr>Heart Attack</vt:lpstr>
      <vt:lpstr>Angina</vt:lpstr>
      <vt:lpstr>Angina</vt:lpstr>
      <vt:lpstr>Angina</vt:lpstr>
      <vt:lpstr>PowerPoint Presentation</vt:lpstr>
      <vt:lpstr>Hypoglycaemia and Hyperglycaemia</vt:lpstr>
      <vt:lpstr>Hypoglycaemia and Hyperglycaemia</vt:lpstr>
      <vt:lpstr>Hypoglycaemia and Hyperglycaemia</vt:lpstr>
      <vt:lpstr>Hypoglycaemia and Hyperglycaemia</vt:lpstr>
      <vt:lpstr>Poisoning</vt:lpstr>
      <vt:lpstr>Poisoning</vt:lpstr>
      <vt:lpstr>Asthma</vt:lpstr>
      <vt:lpstr>Asthma</vt:lpstr>
      <vt:lpstr>Asthma</vt:lpstr>
      <vt:lpstr>Asthma</vt:lpstr>
      <vt:lpstr>Comfort Break</vt:lpstr>
      <vt:lpstr>Casualty Handling and Secondary Survey</vt:lpstr>
      <vt:lpstr>Casualty Handling and Secondary Survey</vt:lpstr>
      <vt:lpstr>Casualty Handling and Secondary Survey</vt:lpstr>
      <vt:lpstr>Casualty Handling and Secondary Survey</vt:lpstr>
      <vt:lpstr>Emergency Medical Information – Mobile Devices</vt:lpstr>
      <vt:lpstr>Casualty Handling and Secondary Survey</vt:lpstr>
      <vt:lpstr>Casualty Handling and Secondary Survey</vt:lpstr>
      <vt:lpstr>Casualty Handling and Secondary Survey</vt:lpstr>
      <vt:lpstr>Casualty Handling and Secondary Survey</vt:lpstr>
      <vt:lpstr>Casualty Handling and Secondary Survey</vt:lpstr>
      <vt:lpstr>Casualty Handling and Secondary Survey</vt:lpstr>
      <vt:lpstr>Tutor Demonstration and Learner Practice</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2 - First Aid at Work (2019 Edition)</dc:title>
  <dc:creator>Chris Potts</dc:creator>
  <cp:keywords>Leisure Force Training</cp:keywords>
  <cp:lastModifiedBy>Chris Potts</cp:lastModifiedBy>
  <cp:revision>248</cp:revision>
  <dcterms:created xsi:type="dcterms:W3CDTF">2016-05-21T14:09:17Z</dcterms:created>
  <dcterms:modified xsi:type="dcterms:W3CDTF">2019-01-15T23:15:13Z</dcterms:modified>
</cp:coreProperties>
</file>