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p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90"/>
  </p:notesMasterIdLst>
  <p:sldIdLst>
    <p:sldId id="256" r:id="rId2"/>
    <p:sldId id="257" r:id="rId3"/>
    <p:sldId id="377" r:id="rId4"/>
    <p:sldId id="418" r:id="rId5"/>
    <p:sldId id="378" r:id="rId6"/>
    <p:sldId id="261" r:id="rId7"/>
    <p:sldId id="402" r:id="rId8"/>
    <p:sldId id="266" r:id="rId9"/>
    <p:sldId id="267" r:id="rId10"/>
    <p:sldId id="268" r:id="rId11"/>
    <p:sldId id="271" r:id="rId12"/>
    <p:sldId id="272" r:id="rId13"/>
    <p:sldId id="269" r:id="rId14"/>
    <p:sldId id="472" r:id="rId15"/>
    <p:sldId id="451" r:id="rId16"/>
    <p:sldId id="452" r:id="rId17"/>
    <p:sldId id="453" r:id="rId18"/>
    <p:sldId id="454" r:id="rId19"/>
    <p:sldId id="473" r:id="rId20"/>
    <p:sldId id="308" r:id="rId21"/>
    <p:sldId id="309" r:id="rId22"/>
    <p:sldId id="310" r:id="rId23"/>
    <p:sldId id="365" r:id="rId24"/>
    <p:sldId id="311" r:id="rId25"/>
    <p:sldId id="314" r:id="rId26"/>
    <p:sldId id="312" r:id="rId27"/>
    <p:sldId id="372" r:id="rId28"/>
    <p:sldId id="313" r:id="rId29"/>
    <p:sldId id="431" r:id="rId30"/>
    <p:sldId id="434" r:id="rId31"/>
    <p:sldId id="435" r:id="rId32"/>
    <p:sldId id="436" r:id="rId33"/>
    <p:sldId id="464" r:id="rId34"/>
    <p:sldId id="323" r:id="rId35"/>
    <p:sldId id="322" r:id="rId36"/>
    <p:sldId id="328" r:id="rId37"/>
    <p:sldId id="324" r:id="rId38"/>
    <p:sldId id="325" r:id="rId39"/>
    <p:sldId id="326" r:id="rId40"/>
    <p:sldId id="327" r:id="rId41"/>
    <p:sldId id="340" r:id="rId42"/>
    <p:sldId id="330" r:id="rId43"/>
    <p:sldId id="424" r:id="rId44"/>
    <p:sldId id="332" r:id="rId45"/>
    <p:sldId id="409" r:id="rId46"/>
    <p:sldId id="368" r:id="rId47"/>
    <p:sldId id="338" r:id="rId48"/>
    <p:sldId id="339" r:id="rId49"/>
    <p:sldId id="370" r:id="rId50"/>
    <p:sldId id="474" r:id="rId51"/>
    <p:sldId id="421" r:id="rId52"/>
    <p:sldId id="301" r:id="rId53"/>
    <p:sldId id="302" r:id="rId54"/>
    <p:sldId id="303" r:id="rId55"/>
    <p:sldId id="305" r:id="rId56"/>
    <p:sldId id="483" r:id="rId57"/>
    <p:sldId id="419" r:id="rId58"/>
    <p:sldId id="273" r:id="rId59"/>
    <p:sldId id="278" r:id="rId60"/>
    <p:sldId id="280" r:id="rId61"/>
    <p:sldId id="277" r:id="rId62"/>
    <p:sldId id="274" r:id="rId63"/>
    <p:sldId id="275" r:id="rId64"/>
    <p:sldId id="455" r:id="rId65"/>
    <p:sldId id="482" r:id="rId66"/>
    <p:sldId id="475" r:id="rId67"/>
    <p:sldId id="476" r:id="rId68"/>
    <p:sldId id="458" r:id="rId69"/>
    <p:sldId id="405" r:id="rId70"/>
    <p:sldId id="289" r:id="rId71"/>
    <p:sldId id="448" r:id="rId72"/>
    <p:sldId id="449" r:id="rId73"/>
    <p:sldId id="429" r:id="rId74"/>
    <p:sldId id="430" r:id="rId75"/>
    <p:sldId id="298" r:id="rId76"/>
    <p:sldId id="413" r:id="rId77"/>
    <p:sldId id="414" r:id="rId78"/>
    <p:sldId id="415" r:id="rId79"/>
    <p:sldId id="477" r:id="rId80"/>
    <p:sldId id="478" r:id="rId81"/>
    <p:sldId id="479" r:id="rId82"/>
    <p:sldId id="263" r:id="rId83"/>
    <p:sldId id="484" r:id="rId84"/>
    <p:sldId id="485" r:id="rId85"/>
    <p:sldId id="363" r:id="rId86"/>
    <p:sldId id="480" r:id="rId87"/>
    <p:sldId id="481" r:id="rId88"/>
    <p:sldId id="376"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start" id="{F74A5D39-6B99-41AE-A90B-F905F785E5EB}">
          <p14:sldIdLst>
            <p14:sldId id="256"/>
            <p14:sldId id="257"/>
            <p14:sldId id="377"/>
          </p14:sldIdLst>
        </p14:section>
        <p14:section name="Roles and responsibilities of the first aider" id="{83D98853-E403-4D22-A2E3-5C5844FA0E1E}">
          <p14:sldIdLst>
            <p14:sldId id="418"/>
            <p14:sldId id="378"/>
            <p14:sldId id="261"/>
            <p14:sldId id="402"/>
            <p14:sldId id="266"/>
            <p14:sldId id="267"/>
            <p14:sldId id="268"/>
            <p14:sldId id="271"/>
            <p14:sldId id="272"/>
            <p14:sldId id="269"/>
          </p14:sldIdLst>
        </p14:section>
        <p14:section name="Seizures" id="{BA7B794D-73B0-44C1-91E8-E1D2C73B949B}">
          <p14:sldIdLst>
            <p14:sldId id="472"/>
            <p14:sldId id="451"/>
            <p14:sldId id="452"/>
            <p14:sldId id="453"/>
            <p14:sldId id="454"/>
          </p14:sldIdLst>
        </p14:section>
        <p14:section name="External Bleeding" id="{99C0B806-FC5B-4664-9A9F-881A13687668}">
          <p14:sldIdLst>
            <p14:sldId id="473"/>
            <p14:sldId id="308"/>
            <p14:sldId id="309"/>
            <p14:sldId id="310"/>
            <p14:sldId id="365"/>
            <p14:sldId id="311"/>
            <p14:sldId id="314"/>
            <p14:sldId id="312"/>
            <p14:sldId id="372"/>
            <p14:sldId id="313"/>
            <p14:sldId id="431"/>
            <p14:sldId id="434"/>
            <p14:sldId id="435"/>
            <p14:sldId id="436"/>
          </p14:sldIdLst>
        </p14:section>
        <p14:section name="Minor Injuries" id="{40B2D01B-4C48-4AE0-B274-266A4D7CB949}">
          <p14:sldIdLst>
            <p14:sldId id="464"/>
            <p14:sldId id="323"/>
            <p14:sldId id="322"/>
            <p14:sldId id="328"/>
            <p14:sldId id="324"/>
            <p14:sldId id="325"/>
            <p14:sldId id="326"/>
            <p14:sldId id="327"/>
            <p14:sldId id="340"/>
            <p14:sldId id="330"/>
          </p14:sldIdLst>
        </p14:section>
        <p14:section name="Fractures and Dislocations" id="{B0AB9F30-0CD1-491E-8849-050012EB6A17}">
          <p14:sldIdLst>
            <p14:sldId id="424"/>
            <p14:sldId id="332"/>
            <p14:sldId id="409"/>
            <p14:sldId id="368"/>
            <p14:sldId id="338"/>
            <p14:sldId id="339"/>
            <p14:sldId id="370"/>
            <p14:sldId id="474"/>
          </p14:sldIdLst>
        </p14:section>
        <p14:section name="Choking" id="{16351D3C-D276-4889-B6E0-EECAB01F0F90}">
          <p14:sldIdLst>
            <p14:sldId id="421"/>
            <p14:sldId id="301"/>
            <p14:sldId id="302"/>
            <p14:sldId id="303"/>
            <p14:sldId id="305"/>
            <p14:sldId id="483"/>
          </p14:sldIdLst>
        </p14:section>
        <p14:section name="Assessing an incident" id="{A7E62A7A-CE94-4066-AF02-D3665BB56704}">
          <p14:sldIdLst>
            <p14:sldId id="419"/>
            <p14:sldId id="273"/>
            <p14:sldId id="278"/>
            <p14:sldId id="280"/>
            <p14:sldId id="277"/>
            <p14:sldId id="274"/>
            <p14:sldId id="275"/>
            <p14:sldId id="455"/>
            <p14:sldId id="482"/>
            <p14:sldId id="475"/>
            <p14:sldId id="476"/>
          </p14:sldIdLst>
        </p14:section>
        <p14:section name="Cardio Pulmonary Resuscitation" id="{4E69D9FC-8C56-49A0-8F6E-9CAB913ACE94}">
          <p14:sldIdLst>
            <p14:sldId id="458"/>
            <p14:sldId id="405"/>
            <p14:sldId id="289"/>
            <p14:sldId id="448"/>
            <p14:sldId id="449"/>
            <p14:sldId id="429"/>
            <p14:sldId id="430"/>
            <p14:sldId id="298"/>
            <p14:sldId id="413"/>
            <p14:sldId id="414"/>
            <p14:sldId id="415"/>
            <p14:sldId id="477"/>
            <p14:sldId id="478"/>
          </p14:sldIdLst>
        </p14:section>
        <p14:section name="First Aid" id="{EFAC2535-2A75-41CF-B6EF-35B967494E05}">
          <p14:sldIdLst>
            <p14:sldId id="479"/>
            <p14:sldId id="263"/>
            <p14:sldId id="484"/>
            <p14:sldId id="485"/>
            <p14:sldId id="363"/>
            <p14:sldId id="480"/>
          </p14:sldIdLst>
        </p14:section>
        <p14:section name="Summative Assessment" id="{6F338F56-0C82-471A-88ED-A761877A936B}">
          <p14:sldIdLst>
            <p14:sldId id="481"/>
            <p14:sldId id="3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79BD"/>
    <a:srgbClr val="27B2B0"/>
    <a:srgbClr val="36E800"/>
    <a:srgbClr val="FFFF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33" autoAdjust="0"/>
    <p:restoredTop sz="94660"/>
  </p:normalViewPr>
  <p:slideViewPr>
    <p:cSldViewPr snapToGrid="0">
      <p:cViewPr varScale="1">
        <p:scale>
          <a:sx n="114" d="100"/>
          <a:sy n="114" d="100"/>
        </p:scale>
        <p:origin x="1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4B3FC5-EF8B-43FF-8938-854F6017C3EF}" type="doc">
      <dgm:prSet loTypeId="urn:microsoft.com/office/officeart/2011/layout/CircleProcess" loCatId="process" qsTypeId="urn:microsoft.com/office/officeart/2005/8/quickstyle/simple1" qsCatId="simple" csTypeId="urn:microsoft.com/office/officeart/2005/8/colors/accent1_1" csCatId="accent1" phldr="1"/>
      <dgm:spPr/>
      <dgm:t>
        <a:bodyPr/>
        <a:lstStyle/>
        <a:p>
          <a:endParaRPr lang="en-GB"/>
        </a:p>
      </dgm:t>
    </dgm:pt>
    <dgm:pt modelId="{F48EC4CA-72DC-4FF4-9572-5DD37085CBD5}">
      <dgm:prSet phldrT="[Text]"/>
      <dgm:spPr/>
      <dgm:t>
        <a:bodyPr/>
        <a:lstStyle/>
        <a:p>
          <a:r>
            <a:rPr lang="en-GB" dirty="0"/>
            <a:t>Encourage the casualty to cough and lean forward.</a:t>
          </a:r>
        </a:p>
        <a:p>
          <a:endParaRPr lang="en-GB" dirty="0"/>
        </a:p>
        <a:p>
          <a:r>
            <a:rPr lang="en-GB" dirty="0"/>
            <a:t>Shout for help!</a:t>
          </a:r>
        </a:p>
      </dgm:t>
    </dgm:pt>
    <dgm:pt modelId="{426A18B1-3211-4A25-A8E9-2D082C97EF9D}" type="parTrans" cxnId="{2F3719CB-7B3B-439D-B804-D594F5BB8547}">
      <dgm:prSet/>
      <dgm:spPr/>
      <dgm:t>
        <a:bodyPr/>
        <a:lstStyle/>
        <a:p>
          <a:endParaRPr lang="en-GB"/>
        </a:p>
      </dgm:t>
    </dgm:pt>
    <dgm:pt modelId="{98AA7F5E-40A0-4A64-8B65-4E550D6555D5}" type="sibTrans" cxnId="{2F3719CB-7B3B-439D-B804-D594F5BB8547}">
      <dgm:prSet/>
      <dgm:spPr/>
      <dgm:t>
        <a:bodyPr/>
        <a:lstStyle/>
        <a:p>
          <a:endParaRPr lang="en-GB"/>
        </a:p>
      </dgm:t>
    </dgm:pt>
    <dgm:pt modelId="{6B233CD9-3042-4221-B3EC-E49D5ADC8C6C}">
      <dgm:prSet phldrT="[Text]"/>
      <dgm:spPr/>
      <dgm:t>
        <a:bodyPr/>
        <a:lstStyle/>
        <a:p>
          <a:r>
            <a:rPr lang="en-GB" dirty="0"/>
            <a:t>Give up to 5 back blows.</a:t>
          </a:r>
        </a:p>
      </dgm:t>
    </dgm:pt>
    <dgm:pt modelId="{8D90E789-AE60-4263-9045-58AD35A81461}" type="parTrans" cxnId="{77F36FCE-24BC-4DE8-BDFB-20AD61528A4F}">
      <dgm:prSet/>
      <dgm:spPr/>
      <dgm:t>
        <a:bodyPr/>
        <a:lstStyle/>
        <a:p>
          <a:endParaRPr lang="en-GB"/>
        </a:p>
      </dgm:t>
    </dgm:pt>
    <dgm:pt modelId="{43BC0077-E193-4542-9F45-8052AE6F92EC}" type="sibTrans" cxnId="{77F36FCE-24BC-4DE8-BDFB-20AD61528A4F}">
      <dgm:prSet/>
      <dgm:spPr/>
      <dgm:t>
        <a:bodyPr/>
        <a:lstStyle/>
        <a:p>
          <a:endParaRPr lang="en-GB"/>
        </a:p>
      </dgm:t>
    </dgm:pt>
    <dgm:pt modelId="{B187841F-18B6-49D6-B24F-9E424E4FD4EE}">
      <dgm:prSet phldrT="[Text]"/>
      <dgm:spPr/>
      <dgm:t>
        <a:bodyPr/>
        <a:lstStyle/>
        <a:p>
          <a:r>
            <a:rPr lang="en-GB" dirty="0"/>
            <a:t>Assess the casualties condition.</a:t>
          </a:r>
        </a:p>
      </dgm:t>
    </dgm:pt>
    <dgm:pt modelId="{6A4FE722-52A7-4C49-B065-1F676028B10F}" type="parTrans" cxnId="{FAA39B96-EE27-451A-B388-0CE7611092A1}">
      <dgm:prSet/>
      <dgm:spPr/>
      <dgm:t>
        <a:bodyPr/>
        <a:lstStyle/>
        <a:p>
          <a:endParaRPr lang="en-GB"/>
        </a:p>
      </dgm:t>
    </dgm:pt>
    <dgm:pt modelId="{9EC769D2-C819-4429-A818-5788976D06B5}" type="sibTrans" cxnId="{FAA39B96-EE27-451A-B388-0CE7611092A1}">
      <dgm:prSet/>
      <dgm:spPr/>
      <dgm:t>
        <a:bodyPr/>
        <a:lstStyle/>
        <a:p>
          <a:endParaRPr lang="en-GB"/>
        </a:p>
      </dgm:t>
    </dgm:pt>
    <dgm:pt modelId="{F389DB42-01D3-4C2C-9D78-4157885C5B42}">
      <dgm:prSet phldrT="[Text]"/>
      <dgm:spPr/>
      <dgm:t>
        <a:bodyPr/>
        <a:lstStyle/>
        <a:p>
          <a:r>
            <a:rPr lang="en-GB" dirty="0"/>
            <a:t>Give up to 5 abdominal thrusts.</a:t>
          </a:r>
        </a:p>
      </dgm:t>
    </dgm:pt>
    <dgm:pt modelId="{BCF257D9-8AA9-4EAB-AA50-295D95570F15}" type="parTrans" cxnId="{55ED7F65-195C-484A-9201-63BABA3795E7}">
      <dgm:prSet/>
      <dgm:spPr/>
      <dgm:t>
        <a:bodyPr/>
        <a:lstStyle/>
        <a:p>
          <a:endParaRPr lang="en-GB"/>
        </a:p>
      </dgm:t>
    </dgm:pt>
    <dgm:pt modelId="{100C68FF-D3D2-46DF-9BF8-46407964F940}" type="sibTrans" cxnId="{55ED7F65-195C-484A-9201-63BABA3795E7}">
      <dgm:prSet/>
      <dgm:spPr/>
      <dgm:t>
        <a:bodyPr/>
        <a:lstStyle/>
        <a:p>
          <a:endParaRPr lang="en-GB"/>
        </a:p>
      </dgm:t>
    </dgm:pt>
    <dgm:pt modelId="{C3C1B08B-02BB-4F45-9172-6E56531F720E}">
      <dgm:prSet phldrT="[Text]"/>
      <dgm:spPr/>
      <dgm:t>
        <a:bodyPr/>
        <a:lstStyle/>
        <a:p>
          <a:r>
            <a:rPr lang="en-GB" dirty="0"/>
            <a:t>Assess the casualties condition.</a:t>
          </a:r>
        </a:p>
      </dgm:t>
    </dgm:pt>
    <dgm:pt modelId="{2571714F-A1EA-4471-86ED-153BCB67E21C}" type="parTrans" cxnId="{235589CD-4E37-4F50-B248-54A8E20FC28C}">
      <dgm:prSet/>
      <dgm:spPr/>
      <dgm:t>
        <a:bodyPr/>
        <a:lstStyle/>
        <a:p>
          <a:endParaRPr lang="en-GB"/>
        </a:p>
      </dgm:t>
    </dgm:pt>
    <dgm:pt modelId="{688B8188-DCDE-44F9-935B-6DE6F7979927}" type="sibTrans" cxnId="{235589CD-4E37-4F50-B248-54A8E20FC28C}">
      <dgm:prSet/>
      <dgm:spPr/>
      <dgm:t>
        <a:bodyPr/>
        <a:lstStyle/>
        <a:p>
          <a:endParaRPr lang="en-GB"/>
        </a:p>
      </dgm:t>
    </dgm:pt>
    <dgm:pt modelId="{340EC246-3686-4E09-88C0-C0AFDB14667F}">
      <dgm:prSet phldrT="[Text]"/>
      <dgm:spPr/>
      <dgm:t>
        <a:bodyPr/>
        <a:lstStyle/>
        <a:p>
          <a:r>
            <a:rPr lang="en-GB" dirty="0"/>
            <a:t>Call an ambulance 999/112 and continue back blows and abdominal thrusts.</a:t>
          </a:r>
        </a:p>
      </dgm:t>
    </dgm:pt>
    <dgm:pt modelId="{2D711B74-E46E-4CB7-985A-CC1B76FC9A46}" type="parTrans" cxnId="{3676417F-3E81-4710-9FDE-23C618134A4C}">
      <dgm:prSet/>
      <dgm:spPr/>
      <dgm:t>
        <a:bodyPr/>
        <a:lstStyle/>
        <a:p>
          <a:endParaRPr lang="en-GB"/>
        </a:p>
      </dgm:t>
    </dgm:pt>
    <dgm:pt modelId="{CEA71B2C-663D-4155-B83D-62725E21D5E7}" type="sibTrans" cxnId="{3676417F-3E81-4710-9FDE-23C618134A4C}">
      <dgm:prSet/>
      <dgm:spPr/>
      <dgm:t>
        <a:bodyPr/>
        <a:lstStyle/>
        <a:p>
          <a:endParaRPr lang="en-GB"/>
        </a:p>
      </dgm:t>
    </dgm:pt>
    <dgm:pt modelId="{A1F8E13C-568D-4B9B-B4F6-5A86307DBE22}" type="pres">
      <dgm:prSet presAssocID="{584B3FC5-EF8B-43FF-8938-854F6017C3EF}" presName="Name0" presStyleCnt="0">
        <dgm:presLayoutVars>
          <dgm:chMax val="11"/>
          <dgm:chPref val="11"/>
          <dgm:dir/>
          <dgm:resizeHandles/>
        </dgm:presLayoutVars>
      </dgm:prSet>
      <dgm:spPr/>
    </dgm:pt>
    <dgm:pt modelId="{4B5B155A-6310-4523-8934-7A0F6960A60D}" type="pres">
      <dgm:prSet presAssocID="{340EC246-3686-4E09-88C0-C0AFDB14667F}" presName="Accent6" presStyleCnt="0"/>
      <dgm:spPr/>
    </dgm:pt>
    <dgm:pt modelId="{8C132150-47B8-49AC-B483-542788AC9EDB}" type="pres">
      <dgm:prSet presAssocID="{340EC246-3686-4E09-88C0-C0AFDB14667F}" presName="Accent" presStyleLbl="node1" presStyleIdx="0" presStyleCnt="6"/>
      <dgm:spPr/>
    </dgm:pt>
    <dgm:pt modelId="{41C13871-8BA2-47CE-9DB8-D285EF96B479}" type="pres">
      <dgm:prSet presAssocID="{340EC246-3686-4E09-88C0-C0AFDB14667F}" presName="ParentBackground6" presStyleCnt="0"/>
      <dgm:spPr/>
    </dgm:pt>
    <dgm:pt modelId="{77378973-F0C3-41D5-AB28-5F64717D8EF6}" type="pres">
      <dgm:prSet presAssocID="{340EC246-3686-4E09-88C0-C0AFDB14667F}" presName="ParentBackground" presStyleLbl="fgAcc1" presStyleIdx="0" presStyleCnt="6"/>
      <dgm:spPr/>
    </dgm:pt>
    <dgm:pt modelId="{ABB2FCD6-E99C-43EA-BD30-E0AFCDA21E73}" type="pres">
      <dgm:prSet presAssocID="{340EC246-3686-4E09-88C0-C0AFDB14667F}" presName="Parent6" presStyleLbl="revTx" presStyleIdx="0" presStyleCnt="0">
        <dgm:presLayoutVars>
          <dgm:chMax val="1"/>
          <dgm:chPref val="1"/>
          <dgm:bulletEnabled val="1"/>
        </dgm:presLayoutVars>
      </dgm:prSet>
      <dgm:spPr/>
    </dgm:pt>
    <dgm:pt modelId="{8E7880D4-FE4E-492D-B93A-2BEC1D22A72E}" type="pres">
      <dgm:prSet presAssocID="{C3C1B08B-02BB-4F45-9172-6E56531F720E}" presName="Accent5" presStyleCnt="0"/>
      <dgm:spPr/>
    </dgm:pt>
    <dgm:pt modelId="{4B129601-DA43-4192-9240-05B28C54F26D}" type="pres">
      <dgm:prSet presAssocID="{C3C1B08B-02BB-4F45-9172-6E56531F720E}" presName="Accent" presStyleLbl="node1" presStyleIdx="1" presStyleCnt="6"/>
      <dgm:spPr/>
    </dgm:pt>
    <dgm:pt modelId="{70A98587-4DED-4498-A631-ADDB82235DBC}" type="pres">
      <dgm:prSet presAssocID="{C3C1B08B-02BB-4F45-9172-6E56531F720E}" presName="ParentBackground5" presStyleCnt="0"/>
      <dgm:spPr/>
    </dgm:pt>
    <dgm:pt modelId="{F2239E49-F455-4CC0-A93E-69602DCCA9BD}" type="pres">
      <dgm:prSet presAssocID="{C3C1B08B-02BB-4F45-9172-6E56531F720E}" presName="ParentBackground" presStyleLbl="fgAcc1" presStyleIdx="1" presStyleCnt="6"/>
      <dgm:spPr/>
    </dgm:pt>
    <dgm:pt modelId="{B865F6B9-5792-4F2B-AD13-9D28F4A83B39}" type="pres">
      <dgm:prSet presAssocID="{C3C1B08B-02BB-4F45-9172-6E56531F720E}" presName="Parent5" presStyleLbl="revTx" presStyleIdx="0" presStyleCnt="0">
        <dgm:presLayoutVars>
          <dgm:chMax val="1"/>
          <dgm:chPref val="1"/>
          <dgm:bulletEnabled val="1"/>
        </dgm:presLayoutVars>
      </dgm:prSet>
      <dgm:spPr/>
    </dgm:pt>
    <dgm:pt modelId="{C92F9189-0058-48AD-83B3-D959D4A57C98}" type="pres">
      <dgm:prSet presAssocID="{F389DB42-01D3-4C2C-9D78-4157885C5B42}" presName="Accent4" presStyleCnt="0"/>
      <dgm:spPr/>
    </dgm:pt>
    <dgm:pt modelId="{6A5C0ACB-E279-4587-AC2B-01EEA5D1111A}" type="pres">
      <dgm:prSet presAssocID="{F389DB42-01D3-4C2C-9D78-4157885C5B42}" presName="Accent" presStyleLbl="node1" presStyleIdx="2" presStyleCnt="6"/>
      <dgm:spPr/>
    </dgm:pt>
    <dgm:pt modelId="{063FF5CA-8BDA-431E-9C47-E8F1ABD6E9AA}" type="pres">
      <dgm:prSet presAssocID="{F389DB42-01D3-4C2C-9D78-4157885C5B42}" presName="ParentBackground4" presStyleCnt="0"/>
      <dgm:spPr/>
    </dgm:pt>
    <dgm:pt modelId="{D0B296FA-F2C0-4075-8B03-D70F95592330}" type="pres">
      <dgm:prSet presAssocID="{F389DB42-01D3-4C2C-9D78-4157885C5B42}" presName="ParentBackground" presStyleLbl="fgAcc1" presStyleIdx="2" presStyleCnt="6"/>
      <dgm:spPr/>
    </dgm:pt>
    <dgm:pt modelId="{CA469121-BEC6-4385-839D-F0BF35180DA6}" type="pres">
      <dgm:prSet presAssocID="{F389DB42-01D3-4C2C-9D78-4157885C5B42}" presName="Parent4" presStyleLbl="revTx" presStyleIdx="0" presStyleCnt="0">
        <dgm:presLayoutVars>
          <dgm:chMax val="1"/>
          <dgm:chPref val="1"/>
          <dgm:bulletEnabled val="1"/>
        </dgm:presLayoutVars>
      </dgm:prSet>
      <dgm:spPr/>
    </dgm:pt>
    <dgm:pt modelId="{B388C531-6E55-4BA0-88AF-A74A23B6B72A}" type="pres">
      <dgm:prSet presAssocID="{B187841F-18B6-49D6-B24F-9E424E4FD4EE}" presName="Accent3" presStyleCnt="0"/>
      <dgm:spPr/>
    </dgm:pt>
    <dgm:pt modelId="{B80364B0-68A9-43DE-868E-7ACD77DD5B18}" type="pres">
      <dgm:prSet presAssocID="{B187841F-18B6-49D6-B24F-9E424E4FD4EE}" presName="Accent" presStyleLbl="node1" presStyleIdx="3" presStyleCnt="6"/>
      <dgm:spPr/>
    </dgm:pt>
    <dgm:pt modelId="{79F3DD29-64EA-4E7A-8BFF-58E9A1A8CD62}" type="pres">
      <dgm:prSet presAssocID="{B187841F-18B6-49D6-B24F-9E424E4FD4EE}" presName="ParentBackground3" presStyleCnt="0"/>
      <dgm:spPr/>
    </dgm:pt>
    <dgm:pt modelId="{F44A6955-A1E3-4D3B-8779-CBA1302E9B45}" type="pres">
      <dgm:prSet presAssocID="{B187841F-18B6-49D6-B24F-9E424E4FD4EE}" presName="ParentBackground" presStyleLbl="fgAcc1" presStyleIdx="3" presStyleCnt="6"/>
      <dgm:spPr/>
    </dgm:pt>
    <dgm:pt modelId="{D4D7552A-18AB-4FEA-87D0-4D368203D4BE}" type="pres">
      <dgm:prSet presAssocID="{B187841F-18B6-49D6-B24F-9E424E4FD4EE}" presName="Parent3" presStyleLbl="revTx" presStyleIdx="0" presStyleCnt="0">
        <dgm:presLayoutVars>
          <dgm:chMax val="1"/>
          <dgm:chPref val="1"/>
          <dgm:bulletEnabled val="1"/>
        </dgm:presLayoutVars>
      </dgm:prSet>
      <dgm:spPr/>
    </dgm:pt>
    <dgm:pt modelId="{E23DE467-F7CD-4FE0-AA62-78593D878523}" type="pres">
      <dgm:prSet presAssocID="{6B233CD9-3042-4221-B3EC-E49D5ADC8C6C}" presName="Accent2" presStyleCnt="0"/>
      <dgm:spPr/>
    </dgm:pt>
    <dgm:pt modelId="{26614464-8FD2-406F-858A-BA11251B0A64}" type="pres">
      <dgm:prSet presAssocID="{6B233CD9-3042-4221-B3EC-E49D5ADC8C6C}" presName="Accent" presStyleLbl="node1" presStyleIdx="4" presStyleCnt="6"/>
      <dgm:spPr/>
    </dgm:pt>
    <dgm:pt modelId="{B109909F-EDB0-453B-89F8-798B51CD146C}" type="pres">
      <dgm:prSet presAssocID="{6B233CD9-3042-4221-B3EC-E49D5ADC8C6C}" presName="ParentBackground2" presStyleCnt="0"/>
      <dgm:spPr/>
    </dgm:pt>
    <dgm:pt modelId="{F517267C-CCC9-4DEF-98AF-9ABBA703EEFB}" type="pres">
      <dgm:prSet presAssocID="{6B233CD9-3042-4221-B3EC-E49D5ADC8C6C}" presName="ParentBackground" presStyleLbl="fgAcc1" presStyleIdx="4" presStyleCnt="6"/>
      <dgm:spPr/>
    </dgm:pt>
    <dgm:pt modelId="{07AF94E2-8758-4F03-B16B-0F997F15A385}" type="pres">
      <dgm:prSet presAssocID="{6B233CD9-3042-4221-B3EC-E49D5ADC8C6C}" presName="Parent2" presStyleLbl="revTx" presStyleIdx="0" presStyleCnt="0">
        <dgm:presLayoutVars>
          <dgm:chMax val="1"/>
          <dgm:chPref val="1"/>
          <dgm:bulletEnabled val="1"/>
        </dgm:presLayoutVars>
      </dgm:prSet>
      <dgm:spPr/>
    </dgm:pt>
    <dgm:pt modelId="{645A4961-2905-4C6B-BCCD-E701DEE4764F}" type="pres">
      <dgm:prSet presAssocID="{F48EC4CA-72DC-4FF4-9572-5DD37085CBD5}" presName="Accent1" presStyleCnt="0"/>
      <dgm:spPr/>
    </dgm:pt>
    <dgm:pt modelId="{83308BC5-1184-4BC2-A03F-54650EA5803B}" type="pres">
      <dgm:prSet presAssocID="{F48EC4CA-72DC-4FF4-9572-5DD37085CBD5}" presName="Accent" presStyleLbl="node1" presStyleIdx="5" presStyleCnt="6"/>
      <dgm:spPr/>
    </dgm:pt>
    <dgm:pt modelId="{581D5C59-3973-4442-874E-CDDE792BDAEF}" type="pres">
      <dgm:prSet presAssocID="{F48EC4CA-72DC-4FF4-9572-5DD37085CBD5}" presName="ParentBackground1" presStyleCnt="0"/>
      <dgm:spPr/>
    </dgm:pt>
    <dgm:pt modelId="{DBE31621-3C4D-4752-8089-4F2668508483}" type="pres">
      <dgm:prSet presAssocID="{F48EC4CA-72DC-4FF4-9572-5DD37085CBD5}" presName="ParentBackground" presStyleLbl="fgAcc1" presStyleIdx="5" presStyleCnt="6"/>
      <dgm:spPr/>
    </dgm:pt>
    <dgm:pt modelId="{4E027AAE-6665-4447-B416-ADC973D276A5}" type="pres">
      <dgm:prSet presAssocID="{F48EC4CA-72DC-4FF4-9572-5DD37085CBD5}" presName="Parent1" presStyleLbl="revTx" presStyleIdx="0" presStyleCnt="0">
        <dgm:presLayoutVars>
          <dgm:chMax val="1"/>
          <dgm:chPref val="1"/>
          <dgm:bulletEnabled val="1"/>
        </dgm:presLayoutVars>
      </dgm:prSet>
      <dgm:spPr/>
    </dgm:pt>
  </dgm:ptLst>
  <dgm:cxnLst>
    <dgm:cxn modelId="{AB89BD05-73B9-45D5-9B4A-53F6D1CD0BAE}" type="presOf" srcId="{F48EC4CA-72DC-4FF4-9572-5DD37085CBD5}" destId="{4E027AAE-6665-4447-B416-ADC973D276A5}" srcOrd="1" destOrd="0" presId="urn:microsoft.com/office/officeart/2011/layout/CircleProcess"/>
    <dgm:cxn modelId="{08806009-0264-4347-839D-43E8792B4B88}" type="presOf" srcId="{584B3FC5-EF8B-43FF-8938-854F6017C3EF}" destId="{A1F8E13C-568D-4B9B-B4F6-5A86307DBE22}" srcOrd="0" destOrd="0" presId="urn:microsoft.com/office/officeart/2011/layout/CircleProcess"/>
    <dgm:cxn modelId="{EB976B0E-2DBB-410C-A275-623E9476AA14}" type="presOf" srcId="{6B233CD9-3042-4221-B3EC-E49D5ADC8C6C}" destId="{F517267C-CCC9-4DEF-98AF-9ABBA703EEFB}" srcOrd="0" destOrd="0" presId="urn:microsoft.com/office/officeart/2011/layout/CircleProcess"/>
    <dgm:cxn modelId="{E84D6739-4C68-4BC9-A7B7-73A359E84A42}" type="presOf" srcId="{340EC246-3686-4E09-88C0-C0AFDB14667F}" destId="{77378973-F0C3-41D5-AB28-5F64717D8EF6}" srcOrd="0" destOrd="0" presId="urn:microsoft.com/office/officeart/2011/layout/CircleProcess"/>
    <dgm:cxn modelId="{B467555B-CF3B-4767-983C-E9878E438410}" type="presOf" srcId="{F48EC4CA-72DC-4FF4-9572-5DD37085CBD5}" destId="{DBE31621-3C4D-4752-8089-4F2668508483}" srcOrd="0" destOrd="0" presId="urn:microsoft.com/office/officeart/2011/layout/CircleProcess"/>
    <dgm:cxn modelId="{B2C98E5B-3FC2-4850-9A61-A9EB2CDB1457}" type="presOf" srcId="{F389DB42-01D3-4C2C-9D78-4157885C5B42}" destId="{D0B296FA-F2C0-4075-8B03-D70F95592330}" srcOrd="0" destOrd="0" presId="urn:microsoft.com/office/officeart/2011/layout/CircleProcess"/>
    <dgm:cxn modelId="{55ED7F65-195C-484A-9201-63BABA3795E7}" srcId="{584B3FC5-EF8B-43FF-8938-854F6017C3EF}" destId="{F389DB42-01D3-4C2C-9D78-4157885C5B42}" srcOrd="3" destOrd="0" parTransId="{BCF257D9-8AA9-4EAB-AA50-295D95570F15}" sibTransId="{100C68FF-D3D2-46DF-9BF8-46407964F940}"/>
    <dgm:cxn modelId="{E9AB2946-A870-43E0-8F9A-4FE210435A09}" type="presOf" srcId="{B187841F-18B6-49D6-B24F-9E424E4FD4EE}" destId="{F44A6955-A1E3-4D3B-8779-CBA1302E9B45}" srcOrd="0" destOrd="0" presId="urn:microsoft.com/office/officeart/2011/layout/CircleProcess"/>
    <dgm:cxn modelId="{BD2F4E46-5985-46CD-A2D5-0F613E8F0EC4}" type="presOf" srcId="{340EC246-3686-4E09-88C0-C0AFDB14667F}" destId="{ABB2FCD6-E99C-43EA-BD30-E0AFCDA21E73}" srcOrd="1" destOrd="0" presId="urn:microsoft.com/office/officeart/2011/layout/CircleProcess"/>
    <dgm:cxn modelId="{D3D1F06F-26B5-4A67-9E08-B9F1C938C738}" type="presOf" srcId="{C3C1B08B-02BB-4F45-9172-6E56531F720E}" destId="{F2239E49-F455-4CC0-A93E-69602DCCA9BD}" srcOrd="0" destOrd="0" presId="urn:microsoft.com/office/officeart/2011/layout/CircleProcess"/>
    <dgm:cxn modelId="{3676417F-3E81-4710-9FDE-23C618134A4C}" srcId="{584B3FC5-EF8B-43FF-8938-854F6017C3EF}" destId="{340EC246-3686-4E09-88C0-C0AFDB14667F}" srcOrd="5" destOrd="0" parTransId="{2D711B74-E46E-4CB7-985A-CC1B76FC9A46}" sibTransId="{CEA71B2C-663D-4155-B83D-62725E21D5E7}"/>
    <dgm:cxn modelId="{FAA39B96-EE27-451A-B388-0CE7611092A1}" srcId="{584B3FC5-EF8B-43FF-8938-854F6017C3EF}" destId="{B187841F-18B6-49D6-B24F-9E424E4FD4EE}" srcOrd="2" destOrd="0" parTransId="{6A4FE722-52A7-4C49-B065-1F676028B10F}" sibTransId="{9EC769D2-C819-4429-A818-5788976D06B5}"/>
    <dgm:cxn modelId="{D5247DA6-033B-4658-97E5-1894580CDD46}" type="presOf" srcId="{6B233CD9-3042-4221-B3EC-E49D5ADC8C6C}" destId="{07AF94E2-8758-4F03-B16B-0F997F15A385}" srcOrd="1" destOrd="0" presId="urn:microsoft.com/office/officeart/2011/layout/CircleProcess"/>
    <dgm:cxn modelId="{66556EBE-96C2-4DD6-905C-7CDD8F5BD7B8}" type="presOf" srcId="{B187841F-18B6-49D6-B24F-9E424E4FD4EE}" destId="{D4D7552A-18AB-4FEA-87D0-4D368203D4BE}" srcOrd="1" destOrd="0" presId="urn:microsoft.com/office/officeart/2011/layout/CircleProcess"/>
    <dgm:cxn modelId="{2F3719CB-7B3B-439D-B804-D594F5BB8547}" srcId="{584B3FC5-EF8B-43FF-8938-854F6017C3EF}" destId="{F48EC4CA-72DC-4FF4-9572-5DD37085CBD5}" srcOrd="0" destOrd="0" parTransId="{426A18B1-3211-4A25-A8E9-2D082C97EF9D}" sibTransId="{98AA7F5E-40A0-4A64-8B65-4E550D6555D5}"/>
    <dgm:cxn modelId="{235589CD-4E37-4F50-B248-54A8E20FC28C}" srcId="{584B3FC5-EF8B-43FF-8938-854F6017C3EF}" destId="{C3C1B08B-02BB-4F45-9172-6E56531F720E}" srcOrd="4" destOrd="0" parTransId="{2571714F-A1EA-4471-86ED-153BCB67E21C}" sibTransId="{688B8188-DCDE-44F9-935B-6DE6F7979927}"/>
    <dgm:cxn modelId="{77F36FCE-24BC-4DE8-BDFB-20AD61528A4F}" srcId="{584B3FC5-EF8B-43FF-8938-854F6017C3EF}" destId="{6B233CD9-3042-4221-B3EC-E49D5ADC8C6C}" srcOrd="1" destOrd="0" parTransId="{8D90E789-AE60-4263-9045-58AD35A81461}" sibTransId="{43BC0077-E193-4542-9F45-8052AE6F92EC}"/>
    <dgm:cxn modelId="{B74B4EE4-8D1B-4DD4-A3C6-613BDF16D0D2}" type="presOf" srcId="{F389DB42-01D3-4C2C-9D78-4157885C5B42}" destId="{CA469121-BEC6-4385-839D-F0BF35180DA6}" srcOrd="1" destOrd="0" presId="urn:microsoft.com/office/officeart/2011/layout/CircleProcess"/>
    <dgm:cxn modelId="{D4950BEA-59D1-4FFE-858F-6DA59218CE44}" type="presOf" srcId="{C3C1B08B-02BB-4F45-9172-6E56531F720E}" destId="{B865F6B9-5792-4F2B-AD13-9D28F4A83B39}" srcOrd="1" destOrd="0" presId="urn:microsoft.com/office/officeart/2011/layout/CircleProcess"/>
    <dgm:cxn modelId="{1242EDEC-450D-443A-81BA-D16120FB9410}" type="presParOf" srcId="{A1F8E13C-568D-4B9B-B4F6-5A86307DBE22}" destId="{4B5B155A-6310-4523-8934-7A0F6960A60D}" srcOrd="0" destOrd="0" presId="urn:microsoft.com/office/officeart/2011/layout/CircleProcess"/>
    <dgm:cxn modelId="{9D7D7CE3-C246-4CA6-A3BF-52847B535F88}" type="presParOf" srcId="{4B5B155A-6310-4523-8934-7A0F6960A60D}" destId="{8C132150-47B8-49AC-B483-542788AC9EDB}" srcOrd="0" destOrd="0" presId="urn:microsoft.com/office/officeart/2011/layout/CircleProcess"/>
    <dgm:cxn modelId="{CEBAD3A1-6ECC-4523-85F1-E681A972E56F}" type="presParOf" srcId="{A1F8E13C-568D-4B9B-B4F6-5A86307DBE22}" destId="{41C13871-8BA2-47CE-9DB8-D285EF96B479}" srcOrd="1" destOrd="0" presId="urn:microsoft.com/office/officeart/2011/layout/CircleProcess"/>
    <dgm:cxn modelId="{3820E7E7-1CAB-411F-981C-4CD46B139BC5}" type="presParOf" srcId="{41C13871-8BA2-47CE-9DB8-D285EF96B479}" destId="{77378973-F0C3-41D5-AB28-5F64717D8EF6}" srcOrd="0" destOrd="0" presId="urn:microsoft.com/office/officeart/2011/layout/CircleProcess"/>
    <dgm:cxn modelId="{EDBB4E72-AA19-4792-9086-63D8BFCFB95A}" type="presParOf" srcId="{A1F8E13C-568D-4B9B-B4F6-5A86307DBE22}" destId="{ABB2FCD6-E99C-43EA-BD30-E0AFCDA21E73}" srcOrd="2" destOrd="0" presId="urn:microsoft.com/office/officeart/2011/layout/CircleProcess"/>
    <dgm:cxn modelId="{C4D690C8-7396-4542-882C-B3FE0E5C223A}" type="presParOf" srcId="{A1F8E13C-568D-4B9B-B4F6-5A86307DBE22}" destId="{8E7880D4-FE4E-492D-B93A-2BEC1D22A72E}" srcOrd="3" destOrd="0" presId="urn:microsoft.com/office/officeart/2011/layout/CircleProcess"/>
    <dgm:cxn modelId="{326CBA02-5010-4B40-AFCE-0F6C8973FDD8}" type="presParOf" srcId="{8E7880D4-FE4E-492D-B93A-2BEC1D22A72E}" destId="{4B129601-DA43-4192-9240-05B28C54F26D}" srcOrd="0" destOrd="0" presId="urn:microsoft.com/office/officeart/2011/layout/CircleProcess"/>
    <dgm:cxn modelId="{38D8F44A-9D63-4A8A-8142-B7601E351454}" type="presParOf" srcId="{A1F8E13C-568D-4B9B-B4F6-5A86307DBE22}" destId="{70A98587-4DED-4498-A631-ADDB82235DBC}" srcOrd="4" destOrd="0" presId="urn:microsoft.com/office/officeart/2011/layout/CircleProcess"/>
    <dgm:cxn modelId="{330C120D-41AE-4EB1-9A43-749E019E10CB}" type="presParOf" srcId="{70A98587-4DED-4498-A631-ADDB82235DBC}" destId="{F2239E49-F455-4CC0-A93E-69602DCCA9BD}" srcOrd="0" destOrd="0" presId="urn:microsoft.com/office/officeart/2011/layout/CircleProcess"/>
    <dgm:cxn modelId="{3F9A3437-06C2-4102-ACBC-72FF8D715623}" type="presParOf" srcId="{A1F8E13C-568D-4B9B-B4F6-5A86307DBE22}" destId="{B865F6B9-5792-4F2B-AD13-9D28F4A83B39}" srcOrd="5" destOrd="0" presId="urn:microsoft.com/office/officeart/2011/layout/CircleProcess"/>
    <dgm:cxn modelId="{64F8ADA8-691E-4950-B555-18DD4B903FD4}" type="presParOf" srcId="{A1F8E13C-568D-4B9B-B4F6-5A86307DBE22}" destId="{C92F9189-0058-48AD-83B3-D959D4A57C98}" srcOrd="6" destOrd="0" presId="urn:microsoft.com/office/officeart/2011/layout/CircleProcess"/>
    <dgm:cxn modelId="{2851FB9D-F8C1-435C-AC0C-1D7D8518A434}" type="presParOf" srcId="{C92F9189-0058-48AD-83B3-D959D4A57C98}" destId="{6A5C0ACB-E279-4587-AC2B-01EEA5D1111A}" srcOrd="0" destOrd="0" presId="urn:microsoft.com/office/officeart/2011/layout/CircleProcess"/>
    <dgm:cxn modelId="{8BCD97E4-3D05-49BD-8E4D-4BFD0E1EEB9F}" type="presParOf" srcId="{A1F8E13C-568D-4B9B-B4F6-5A86307DBE22}" destId="{063FF5CA-8BDA-431E-9C47-E8F1ABD6E9AA}" srcOrd="7" destOrd="0" presId="urn:microsoft.com/office/officeart/2011/layout/CircleProcess"/>
    <dgm:cxn modelId="{5665ADC8-D3CC-48C5-B93A-81DCAE6B290E}" type="presParOf" srcId="{063FF5CA-8BDA-431E-9C47-E8F1ABD6E9AA}" destId="{D0B296FA-F2C0-4075-8B03-D70F95592330}" srcOrd="0" destOrd="0" presId="urn:microsoft.com/office/officeart/2011/layout/CircleProcess"/>
    <dgm:cxn modelId="{7F89C8BE-A31A-4EA3-8230-0FFA634BE84A}" type="presParOf" srcId="{A1F8E13C-568D-4B9B-B4F6-5A86307DBE22}" destId="{CA469121-BEC6-4385-839D-F0BF35180DA6}" srcOrd="8" destOrd="0" presId="urn:microsoft.com/office/officeart/2011/layout/CircleProcess"/>
    <dgm:cxn modelId="{CC968B40-91FA-4FFE-A074-2414D8AC55F7}" type="presParOf" srcId="{A1F8E13C-568D-4B9B-B4F6-5A86307DBE22}" destId="{B388C531-6E55-4BA0-88AF-A74A23B6B72A}" srcOrd="9" destOrd="0" presId="urn:microsoft.com/office/officeart/2011/layout/CircleProcess"/>
    <dgm:cxn modelId="{3D0603D4-A996-4E67-8BF0-AA8B15D4901A}" type="presParOf" srcId="{B388C531-6E55-4BA0-88AF-A74A23B6B72A}" destId="{B80364B0-68A9-43DE-868E-7ACD77DD5B18}" srcOrd="0" destOrd="0" presId="urn:microsoft.com/office/officeart/2011/layout/CircleProcess"/>
    <dgm:cxn modelId="{85F2FC87-A284-48A0-AE84-3E96F4099DC4}" type="presParOf" srcId="{A1F8E13C-568D-4B9B-B4F6-5A86307DBE22}" destId="{79F3DD29-64EA-4E7A-8BFF-58E9A1A8CD62}" srcOrd="10" destOrd="0" presId="urn:microsoft.com/office/officeart/2011/layout/CircleProcess"/>
    <dgm:cxn modelId="{389C7864-4D20-42A6-B030-7328DEDF3B53}" type="presParOf" srcId="{79F3DD29-64EA-4E7A-8BFF-58E9A1A8CD62}" destId="{F44A6955-A1E3-4D3B-8779-CBA1302E9B45}" srcOrd="0" destOrd="0" presId="urn:microsoft.com/office/officeart/2011/layout/CircleProcess"/>
    <dgm:cxn modelId="{0FF8A817-359C-4B03-BCFE-878145FC3A1C}" type="presParOf" srcId="{A1F8E13C-568D-4B9B-B4F6-5A86307DBE22}" destId="{D4D7552A-18AB-4FEA-87D0-4D368203D4BE}" srcOrd="11" destOrd="0" presId="urn:microsoft.com/office/officeart/2011/layout/CircleProcess"/>
    <dgm:cxn modelId="{4569B361-A754-4EFF-B81A-6A4CE05D1792}" type="presParOf" srcId="{A1F8E13C-568D-4B9B-B4F6-5A86307DBE22}" destId="{E23DE467-F7CD-4FE0-AA62-78593D878523}" srcOrd="12" destOrd="0" presId="urn:microsoft.com/office/officeart/2011/layout/CircleProcess"/>
    <dgm:cxn modelId="{6808EB6D-8E22-4DF8-8246-9983F465F029}" type="presParOf" srcId="{E23DE467-F7CD-4FE0-AA62-78593D878523}" destId="{26614464-8FD2-406F-858A-BA11251B0A64}" srcOrd="0" destOrd="0" presId="urn:microsoft.com/office/officeart/2011/layout/CircleProcess"/>
    <dgm:cxn modelId="{DB13BCB1-29F4-4BB5-B5E6-1B80C77DBBFF}" type="presParOf" srcId="{A1F8E13C-568D-4B9B-B4F6-5A86307DBE22}" destId="{B109909F-EDB0-453B-89F8-798B51CD146C}" srcOrd="13" destOrd="0" presId="urn:microsoft.com/office/officeart/2011/layout/CircleProcess"/>
    <dgm:cxn modelId="{543FFDDC-2850-45DB-9A2B-B5E752246893}" type="presParOf" srcId="{B109909F-EDB0-453B-89F8-798B51CD146C}" destId="{F517267C-CCC9-4DEF-98AF-9ABBA703EEFB}" srcOrd="0" destOrd="0" presId="urn:microsoft.com/office/officeart/2011/layout/CircleProcess"/>
    <dgm:cxn modelId="{D53C9334-2E99-4282-A735-84C343DB61D8}" type="presParOf" srcId="{A1F8E13C-568D-4B9B-B4F6-5A86307DBE22}" destId="{07AF94E2-8758-4F03-B16B-0F997F15A385}" srcOrd="14" destOrd="0" presId="urn:microsoft.com/office/officeart/2011/layout/CircleProcess"/>
    <dgm:cxn modelId="{4E75C3A4-4A1E-485F-918E-BB2BFC25EC83}" type="presParOf" srcId="{A1F8E13C-568D-4B9B-B4F6-5A86307DBE22}" destId="{645A4961-2905-4C6B-BCCD-E701DEE4764F}" srcOrd="15" destOrd="0" presId="urn:microsoft.com/office/officeart/2011/layout/CircleProcess"/>
    <dgm:cxn modelId="{180E89A2-6025-47DE-90E1-9907002FE953}" type="presParOf" srcId="{645A4961-2905-4C6B-BCCD-E701DEE4764F}" destId="{83308BC5-1184-4BC2-A03F-54650EA5803B}" srcOrd="0" destOrd="0" presId="urn:microsoft.com/office/officeart/2011/layout/CircleProcess"/>
    <dgm:cxn modelId="{9F298AC5-B7FC-4352-9E87-26A87ECC11EF}" type="presParOf" srcId="{A1F8E13C-568D-4B9B-B4F6-5A86307DBE22}" destId="{581D5C59-3973-4442-874E-CDDE792BDAEF}" srcOrd="16" destOrd="0" presId="urn:microsoft.com/office/officeart/2011/layout/CircleProcess"/>
    <dgm:cxn modelId="{B97A1874-1916-43AE-A17A-D274D820D83A}" type="presParOf" srcId="{581D5C59-3973-4442-874E-CDDE792BDAEF}" destId="{DBE31621-3C4D-4752-8089-4F2668508483}" srcOrd="0" destOrd="0" presId="urn:microsoft.com/office/officeart/2011/layout/CircleProcess"/>
    <dgm:cxn modelId="{4E13D0C9-03AD-4098-B547-3EF6BF9DC83D}" type="presParOf" srcId="{A1F8E13C-568D-4B9B-B4F6-5A86307DBE22}" destId="{4E027AAE-6665-4447-B416-ADC973D276A5}" srcOrd="17"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Check for danger</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r>
            <a:rPr lang="en-GB" sz="1600" dirty="0"/>
            <a:t>Check for response</a:t>
          </a:r>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Open the airway</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C6CC2D34-3FF9-4A2F-BBC3-07EB40FA5AF3}">
      <dgm:prSet phldrT="[Text]" custT="1"/>
      <dgm:spPr/>
      <dgm:t>
        <a:bodyPr/>
        <a:lstStyle/>
        <a:p>
          <a:r>
            <a:rPr lang="en-GB" sz="1600" dirty="0"/>
            <a:t>Look, listen and feel for normal breathing for 10 seconds</a:t>
          </a:r>
        </a:p>
      </dgm:t>
    </dgm:pt>
    <dgm:pt modelId="{D7547226-775E-48D1-AFF7-15A10C906B6E}" type="parTrans" cxnId="{FE6E629E-E2F1-474E-95BE-493EBF4D5A03}">
      <dgm:prSet/>
      <dgm:spPr/>
      <dgm:t>
        <a:bodyPr/>
        <a:lstStyle/>
        <a:p>
          <a:endParaRPr lang="en-GB"/>
        </a:p>
      </dgm:t>
    </dgm:pt>
    <dgm:pt modelId="{2861C4D4-0844-4084-954E-DE0627F046A2}" type="sibTrans" cxnId="{FE6E629E-E2F1-474E-95BE-493EBF4D5A03}">
      <dgm:prSet/>
      <dgm:spPr/>
      <dgm:t>
        <a:bodyPr/>
        <a:lstStyle/>
        <a:p>
          <a:endParaRPr lang="en-GB"/>
        </a:p>
      </dgm:t>
    </dgm:pt>
    <dgm:pt modelId="{A1A08222-DBF4-4BF8-B9E3-1EA93136E022}" type="pres">
      <dgm:prSet presAssocID="{ED9B43E9-A1D3-4E22-8CEC-60D0F0CA93BF}" presName="Name0" presStyleCnt="0">
        <dgm:presLayoutVars>
          <dgm:dir/>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1D06584D-94EF-41F5-97DC-2F46DF616AF0}" type="pres">
      <dgm:prSet presAssocID="{C6CC2D34-3FF9-4A2F-BBC3-07EB40FA5AF3}" presName="node" presStyleLbl="node1" presStyleIdx="3" presStyleCnt="4">
        <dgm:presLayoutVars>
          <dgm:bulletEnabled val="1"/>
        </dgm:presLayoutVars>
      </dgm:prSet>
      <dgm:spPr/>
    </dgm:pt>
  </dgm:ptLst>
  <dgm:cxnLst>
    <dgm:cxn modelId="{B2D2F102-0C9B-42A0-B745-CFF5AE8807EB}" type="presOf" srcId="{B2A46482-E2F7-484B-BA3E-31433C856FC6}" destId="{81051AB6-4E00-4694-B60D-2DCA828176B2}" srcOrd="1" destOrd="0" presId="urn:microsoft.com/office/officeart/2005/8/layout/process1"/>
    <dgm:cxn modelId="{E9477F19-8B81-42E1-83AF-12B0E77E0CC9}" type="presOf" srcId="{F8F085E4-8A80-4493-8CD8-A6B2D5965BFE}" destId="{04E7F3A3-F260-4D8D-B89E-37D89D752D60}" srcOrd="1" destOrd="0" presId="urn:microsoft.com/office/officeart/2005/8/layout/process1"/>
    <dgm:cxn modelId="{17298A22-6F19-4E3E-855D-717E38A7D2F0}" type="presOf" srcId="{0F5CF1FE-79D6-4943-B7FD-FB54C575CA63}" destId="{AE3EC101-E05A-40AE-8869-285FC04695AF}"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6F8C6538-3997-4C47-B9AD-5B3DB7DFCFAB}" type="presOf" srcId="{9A885549-17B8-45F0-94BE-96701AFB30F3}" destId="{A2FAC8EF-CDBA-4B93-BFE2-6C8837CCE4A6}" srcOrd="1" destOrd="0" presId="urn:microsoft.com/office/officeart/2005/8/layout/process1"/>
    <dgm:cxn modelId="{055FC043-A0F1-4CFB-B8B8-DCBA62774572}" type="presOf" srcId="{B2A46482-E2F7-484B-BA3E-31433C856FC6}" destId="{782ACA40-0B93-4EFA-927E-8AA823FA6475}"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33CA4F58-2F7B-4581-8F2B-D217E832B927}" type="presOf" srcId="{ED9B43E9-A1D3-4E22-8CEC-60D0F0CA93BF}" destId="{A1A08222-DBF4-4BF8-B9E3-1EA93136E022}" srcOrd="0" destOrd="0" presId="urn:microsoft.com/office/officeart/2005/8/layout/process1"/>
    <dgm:cxn modelId="{DD5DA17B-6A44-455B-B268-850C325BFF36}" srcId="{ED9B43E9-A1D3-4E22-8CEC-60D0F0CA93BF}" destId="{1411C707-71F6-4966-9E36-565E3C41986B}" srcOrd="1" destOrd="0" parTransId="{4C276321-8DCD-4221-A90A-E9DF7C8E6668}" sibTransId="{9A885549-17B8-45F0-94BE-96701AFB30F3}"/>
    <dgm:cxn modelId="{D5689A9C-A23A-498D-8E83-D485A3A88EB6}" type="presOf" srcId="{F8F085E4-8A80-4493-8CD8-A6B2D5965BFE}" destId="{A977D19B-BAA3-410F-AB50-72C0AC642FB5}" srcOrd="0" destOrd="0" presId="urn:microsoft.com/office/officeart/2005/8/layout/process1"/>
    <dgm:cxn modelId="{FE6E629E-E2F1-474E-95BE-493EBF4D5A03}" srcId="{ED9B43E9-A1D3-4E22-8CEC-60D0F0CA93BF}" destId="{C6CC2D34-3FF9-4A2F-BBC3-07EB40FA5AF3}" srcOrd="3" destOrd="0" parTransId="{D7547226-775E-48D1-AFF7-15A10C906B6E}" sibTransId="{2861C4D4-0844-4084-954E-DE0627F046A2}"/>
    <dgm:cxn modelId="{103C75BF-C4D0-488B-AE09-305AF430D5EC}" type="presOf" srcId="{1411C707-71F6-4966-9E36-565E3C41986B}" destId="{85299865-1DAF-4BAE-8ED9-BFD30FBCB63D}" srcOrd="0" destOrd="0" presId="urn:microsoft.com/office/officeart/2005/8/layout/process1"/>
    <dgm:cxn modelId="{4DC0FDC4-B5A5-4DDB-B544-11CC8AF53DCB}" type="presOf" srcId="{22413679-0D82-433F-A5A3-D8709F952E5C}" destId="{F53766AE-6321-4DAD-8648-907491A86E74}" srcOrd="0" destOrd="0" presId="urn:microsoft.com/office/officeart/2005/8/layout/process1"/>
    <dgm:cxn modelId="{0EB6E3DE-3005-4161-9280-61FB7ECDA657}" type="presOf" srcId="{9A885549-17B8-45F0-94BE-96701AFB30F3}" destId="{A253E76B-8A63-4A74-8541-C55F49CEFD55}" srcOrd="0" destOrd="0" presId="urn:microsoft.com/office/officeart/2005/8/layout/process1"/>
    <dgm:cxn modelId="{CB1DA6FE-7F49-41F6-B7E8-8E848F5C418C}" type="presOf" srcId="{C6CC2D34-3FF9-4A2F-BBC3-07EB40FA5AF3}" destId="{1D06584D-94EF-41F5-97DC-2F46DF616AF0}" srcOrd="0" destOrd="0" presId="urn:microsoft.com/office/officeart/2005/8/layout/process1"/>
    <dgm:cxn modelId="{4C6E79A2-DEED-41FE-8485-466A7A5C22A6}" type="presParOf" srcId="{A1A08222-DBF4-4BF8-B9E3-1EA93136E022}" destId="{F53766AE-6321-4DAD-8648-907491A86E74}" srcOrd="0" destOrd="0" presId="urn:microsoft.com/office/officeart/2005/8/layout/process1"/>
    <dgm:cxn modelId="{DE6EF7FF-2ACF-4FE8-888C-204BEB146412}" type="presParOf" srcId="{A1A08222-DBF4-4BF8-B9E3-1EA93136E022}" destId="{782ACA40-0B93-4EFA-927E-8AA823FA6475}" srcOrd="1" destOrd="0" presId="urn:microsoft.com/office/officeart/2005/8/layout/process1"/>
    <dgm:cxn modelId="{3D4FE195-69E1-4809-BE00-CFB513DDA356}" type="presParOf" srcId="{782ACA40-0B93-4EFA-927E-8AA823FA6475}" destId="{81051AB6-4E00-4694-B60D-2DCA828176B2}" srcOrd="0" destOrd="0" presId="urn:microsoft.com/office/officeart/2005/8/layout/process1"/>
    <dgm:cxn modelId="{BD2B587E-6A04-4834-B859-BB8617EB99BE}" type="presParOf" srcId="{A1A08222-DBF4-4BF8-B9E3-1EA93136E022}" destId="{85299865-1DAF-4BAE-8ED9-BFD30FBCB63D}" srcOrd="2" destOrd="0" presId="urn:microsoft.com/office/officeart/2005/8/layout/process1"/>
    <dgm:cxn modelId="{440CD7BC-17D5-4C69-A6BC-2D3D8151C5E4}" type="presParOf" srcId="{A1A08222-DBF4-4BF8-B9E3-1EA93136E022}" destId="{A253E76B-8A63-4A74-8541-C55F49CEFD55}" srcOrd="3" destOrd="0" presId="urn:microsoft.com/office/officeart/2005/8/layout/process1"/>
    <dgm:cxn modelId="{CAF193FE-58A5-43BA-8685-849B905CAC88}" type="presParOf" srcId="{A253E76B-8A63-4A74-8541-C55F49CEFD55}" destId="{A2FAC8EF-CDBA-4B93-BFE2-6C8837CCE4A6}" srcOrd="0" destOrd="0" presId="urn:microsoft.com/office/officeart/2005/8/layout/process1"/>
    <dgm:cxn modelId="{A6557813-18B1-408E-A99C-3514047A70FD}" type="presParOf" srcId="{A1A08222-DBF4-4BF8-B9E3-1EA93136E022}" destId="{AE3EC101-E05A-40AE-8869-285FC04695AF}" srcOrd="4" destOrd="0" presId="urn:microsoft.com/office/officeart/2005/8/layout/process1"/>
    <dgm:cxn modelId="{FF8EFF08-88E5-4C34-9C38-4955FC7395BD}" type="presParOf" srcId="{A1A08222-DBF4-4BF8-B9E3-1EA93136E022}" destId="{A977D19B-BAA3-410F-AB50-72C0AC642FB5}" srcOrd="5" destOrd="0" presId="urn:microsoft.com/office/officeart/2005/8/layout/process1"/>
    <dgm:cxn modelId="{6CA3E876-B3E5-4531-972B-D92F8C47698A}" type="presParOf" srcId="{A977D19B-BAA3-410F-AB50-72C0AC642FB5}" destId="{04E7F3A3-F260-4D8D-B89E-37D89D752D60}" srcOrd="0" destOrd="0" presId="urn:microsoft.com/office/officeart/2005/8/layout/process1"/>
    <dgm:cxn modelId="{0B2B8C3D-D101-407F-A6BD-0F36CFFBADBC}" type="presParOf" srcId="{A1A08222-DBF4-4BF8-B9E3-1EA93136E022}" destId="{1D06584D-94EF-41F5-97DC-2F46DF616AF0}"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Call an ambulance (999/112), send someone to get an AED</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r>
            <a:rPr lang="en-GB" sz="1600" dirty="0"/>
            <a:t>Administer CPR – start with 30 chest compressions</a:t>
          </a:r>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Give 2 effective rescue breaths</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4E51E0EB-B88D-48FD-AB68-F3D6D9695014}">
      <dgm:prSet phldrT="[Text]" custT="1"/>
      <dgm:spPr/>
      <dgm:t>
        <a:bodyPr/>
        <a:lstStyle/>
        <a:p>
          <a:r>
            <a:rPr lang="en-GB" sz="1600" dirty="0"/>
            <a:t>Continue with CPR 30:2</a:t>
          </a:r>
        </a:p>
      </dgm:t>
    </dgm:pt>
    <dgm:pt modelId="{B22AE73A-EB96-4C34-8CD2-AE4D52EBBDE9}" type="parTrans" cxnId="{D7D65C7C-EED1-4F3A-92A7-76F60242B6BA}">
      <dgm:prSet/>
      <dgm:spPr/>
      <dgm:t>
        <a:bodyPr/>
        <a:lstStyle/>
        <a:p>
          <a:endParaRPr lang="en-GB"/>
        </a:p>
      </dgm:t>
    </dgm:pt>
    <dgm:pt modelId="{5A7AB32E-A064-47E2-8301-B47320688616}" type="sibTrans" cxnId="{D7D65C7C-EED1-4F3A-92A7-76F60242B6BA}">
      <dgm:prSet/>
      <dgm:spPr/>
      <dgm:t>
        <a:bodyPr/>
        <a:lstStyle/>
        <a:p>
          <a:endParaRPr lang="en-GB"/>
        </a:p>
      </dgm:t>
    </dgm:pt>
    <dgm:pt modelId="{A1A08222-DBF4-4BF8-B9E3-1EA93136E022}" type="pres">
      <dgm:prSet presAssocID="{ED9B43E9-A1D3-4E22-8CEC-60D0F0CA93BF}" presName="Name0" presStyleCnt="0">
        <dgm:presLayoutVars>
          <dgm:dir val="rev"/>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643BC95B-FBC4-4AA2-8CCF-AD2B50A77243}" type="pres">
      <dgm:prSet presAssocID="{4E51E0EB-B88D-48FD-AB68-F3D6D9695014}" presName="node" presStyleLbl="node1" presStyleIdx="3" presStyleCnt="4">
        <dgm:presLayoutVars>
          <dgm:bulletEnabled val="1"/>
        </dgm:presLayoutVars>
      </dgm:prSet>
      <dgm:spPr/>
    </dgm:pt>
  </dgm:ptLst>
  <dgm:cxnLst>
    <dgm:cxn modelId="{86B8921E-5F17-438D-ADB8-D8133767288C}" type="presOf" srcId="{F8F085E4-8A80-4493-8CD8-A6B2D5965BFE}" destId="{A977D19B-BAA3-410F-AB50-72C0AC642FB5}" srcOrd="0" destOrd="0" presId="urn:microsoft.com/office/officeart/2005/8/layout/process1"/>
    <dgm:cxn modelId="{9B990A29-68F2-4E68-99EF-0D13C7556167}" type="presOf" srcId="{9A885549-17B8-45F0-94BE-96701AFB30F3}" destId="{A253E76B-8A63-4A74-8541-C55F49CEFD55}"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98090E2F-8E20-4C39-88BF-9321DFE1E7DD}" type="presOf" srcId="{9A885549-17B8-45F0-94BE-96701AFB30F3}" destId="{A2FAC8EF-CDBA-4B93-BFE2-6C8837CCE4A6}" srcOrd="1" destOrd="0" presId="urn:microsoft.com/office/officeart/2005/8/layout/process1"/>
    <dgm:cxn modelId="{E0C9C368-D7B2-437B-ABE6-6DC2080795C0}" type="presOf" srcId="{B2A46482-E2F7-484B-BA3E-31433C856FC6}" destId="{81051AB6-4E00-4694-B60D-2DCA828176B2}" srcOrd="1" destOrd="0" presId="urn:microsoft.com/office/officeart/2005/8/layout/process1"/>
    <dgm:cxn modelId="{756FA84C-A0B8-4372-B12E-CA19B4122481}" type="presOf" srcId="{4E51E0EB-B88D-48FD-AB68-F3D6D9695014}" destId="{643BC95B-FBC4-4AA2-8CCF-AD2B50A77243}" srcOrd="0" destOrd="0" presId="urn:microsoft.com/office/officeart/2005/8/layout/process1"/>
    <dgm:cxn modelId="{721C0774-9438-4907-86E7-876D32B57D87}" type="presOf" srcId="{0F5CF1FE-79D6-4943-B7FD-FB54C575CA63}" destId="{AE3EC101-E05A-40AE-8869-285FC04695AF}"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DD5DA17B-6A44-455B-B268-850C325BFF36}" srcId="{ED9B43E9-A1D3-4E22-8CEC-60D0F0CA93BF}" destId="{1411C707-71F6-4966-9E36-565E3C41986B}" srcOrd="1" destOrd="0" parTransId="{4C276321-8DCD-4221-A90A-E9DF7C8E6668}" sibTransId="{9A885549-17B8-45F0-94BE-96701AFB30F3}"/>
    <dgm:cxn modelId="{D7D65C7C-EED1-4F3A-92A7-76F60242B6BA}" srcId="{ED9B43E9-A1D3-4E22-8CEC-60D0F0CA93BF}" destId="{4E51E0EB-B88D-48FD-AB68-F3D6D9695014}" srcOrd="3" destOrd="0" parTransId="{B22AE73A-EB96-4C34-8CD2-AE4D52EBBDE9}" sibTransId="{5A7AB32E-A064-47E2-8301-B47320688616}"/>
    <dgm:cxn modelId="{6097A68D-0F1B-46FD-A36D-F459C2EE3196}" type="presOf" srcId="{ED9B43E9-A1D3-4E22-8CEC-60D0F0CA93BF}" destId="{A1A08222-DBF4-4BF8-B9E3-1EA93136E022}" srcOrd="0" destOrd="0" presId="urn:microsoft.com/office/officeart/2005/8/layout/process1"/>
    <dgm:cxn modelId="{E7FFBAA4-175C-4F24-9C1D-99A98A0CFF2B}" type="presOf" srcId="{F8F085E4-8A80-4493-8CD8-A6B2D5965BFE}" destId="{04E7F3A3-F260-4D8D-B89E-37D89D752D60}" srcOrd="1" destOrd="0" presId="urn:microsoft.com/office/officeart/2005/8/layout/process1"/>
    <dgm:cxn modelId="{13CE20CE-F919-4391-8DE0-6A10B4F51052}" type="presOf" srcId="{1411C707-71F6-4966-9E36-565E3C41986B}" destId="{85299865-1DAF-4BAE-8ED9-BFD30FBCB63D}" srcOrd="0" destOrd="0" presId="urn:microsoft.com/office/officeart/2005/8/layout/process1"/>
    <dgm:cxn modelId="{6BF47FDB-7B5D-44E2-9991-2CC6D79489E4}" type="presOf" srcId="{B2A46482-E2F7-484B-BA3E-31433C856FC6}" destId="{782ACA40-0B93-4EFA-927E-8AA823FA6475}" srcOrd="0" destOrd="0" presId="urn:microsoft.com/office/officeart/2005/8/layout/process1"/>
    <dgm:cxn modelId="{73A9B0F5-D60E-43F5-81E5-02C75A7EEF32}" type="presOf" srcId="{22413679-0D82-433F-A5A3-D8709F952E5C}" destId="{F53766AE-6321-4DAD-8648-907491A86E74}" srcOrd="0" destOrd="0" presId="urn:microsoft.com/office/officeart/2005/8/layout/process1"/>
    <dgm:cxn modelId="{0DCE806C-59C5-41A9-8A56-1FFDE22CA001}" type="presParOf" srcId="{A1A08222-DBF4-4BF8-B9E3-1EA93136E022}" destId="{F53766AE-6321-4DAD-8648-907491A86E74}" srcOrd="0" destOrd="0" presId="urn:microsoft.com/office/officeart/2005/8/layout/process1"/>
    <dgm:cxn modelId="{D6762A99-E0F7-441F-96AF-C2094AE1898F}" type="presParOf" srcId="{A1A08222-DBF4-4BF8-B9E3-1EA93136E022}" destId="{782ACA40-0B93-4EFA-927E-8AA823FA6475}" srcOrd="1" destOrd="0" presId="urn:microsoft.com/office/officeart/2005/8/layout/process1"/>
    <dgm:cxn modelId="{84842113-53F1-4198-A50D-BD7AA8E01353}" type="presParOf" srcId="{782ACA40-0B93-4EFA-927E-8AA823FA6475}" destId="{81051AB6-4E00-4694-B60D-2DCA828176B2}" srcOrd="0" destOrd="0" presId="urn:microsoft.com/office/officeart/2005/8/layout/process1"/>
    <dgm:cxn modelId="{B8D595A9-F723-46D4-930C-78BB4C88615F}" type="presParOf" srcId="{A1A08222-DBF4-4BF8-B9E3-1EA93136E022}" destId="{85299865-1DAF-4BAE-8ED9-BFD30FBCB63D}" srcOrd="2" destOrd="0" presId="urn:microsoft.com/office/officeart/2005/8/layout/process1"/>
    <dgm:cxn modelId="{63D72855-06CF-4EA3-8101-EEAABA756D0C}" type="presParOf" srcId="{A1A08222-DBF4-4BF8-B9E3-1EA93136E022}" destId="{A253E76B-8A63-4A74-8541-C55F49CEFD55}" srcOrd="3" destOrd="0" presId="urn:microsoft.com/office/officeart/2005/8/layout/process1"/>
    <dgm:cxn modelId="{52FE7BD0-E720-4676-B25A-5421C2842C50}" type="presParOf" srcId="{A253E76B-8A63-4A74-8541-C55F49CEFD55}" destId="{A2FAC8EF-CDBA-4B93-BFE2-6C8837CCE4A6}" srcOrd="0" destOrd="0" presId="urn:microsoft.com/office/officeart/2005/8/layout/process1"/>
    <dgm:cxn modelId="{6197C544-D280-4B9F-ABA5-B5495F37F527}" type="presParOf" srcId="{A1A08222-DBF4-4BF8-B9E3-1EA93136E022}" destId="{AE3EC101-E05A-40AE-8869-285FC04695AF}" srcOrd="4" destOrd="0" presId="urn:microsoft.com/office/officeart/2005/8/layout/process1"/>
    <dgm:cxn modelId="{6DFC7389-68E1-480B-9715-A25AABFFC213}" type="presParOf" srcId="{A1A08222-DBF4-4BF8-B9E3-1EA93136E022}" destId="{A977D19B-BAA3-410F-AB50-72C0AC642FB5}" srcOrd="5" destOrd="0" presId="urn:microsoft.com/office/officeart/2005/8/layout/process1"/>
    <dgm:cxn modelId="{E6D9FF4E-3129-4BBC-9272-34405E160A36}" type="presParOf" srcId="{A977D19B-BAA3-410F-AB50-72C0AC642FB5}" destId="{04E7F3A3-F260-4D8D-B89E-37D89D752D60}" srcOrd="0" destOrd="0" presId="urn:microsoft.com/office/officeart/2005/8/layout/process1"/>
    <dgm:cxn modelId="{4E7E2D6F-7ECD-4D71-ACEB-2D0A4705FD55}" type="presParOf" srcId="{A1A08222-DBF4-4BF8-B9E3-1EA93136E022}" destId="{643BC95B-FBC4-4AA2-8CCF-AD2B50A77243}"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32150-47B8-49AC-B483-542788AC9EDB}">
      <dsp:nvSpPr>
        <dsp:cNvPr id="0" name=""/>
        <dsp:cNvSpPr/>
      </dsp:nvSpPr>
      <dsp:spPr>
        <a:xfrm>
          <a:off x="10043972" y="681480"/>
          <a:ext cx="1805902" cy="180555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378973-F0C3-41D5-AB28-5F64717D8EF6}">
      <dsp:nvSpPr>
        <dsp:cNvPr id="0" name=""/>
        <dsp:cNvSpPr/>
      </dsp:nvSpPr>
      <dsp:spPr>
        <a:xfrm>
          <a:off x="1010478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Call an ambulance 999/112 and continue back blows and abdominal thrusts.</a:t>
          </a:r>
        </a:p>
      </dsp:txBody>
      <dsp:txXfrm>
        <a:off x="10345721" y="982459"/>
        <a:ext cx="1203552" cy="1203600"/>
      </dsp:txXfrm>
    </dsp:sp>
    <dsp:sp modelId="{4B129601-DA43-4192-9240-05B28C54F26D}">
      <dsp:nvSpPr>
        <dsp:cNvPr id="0" name=""/>
        <dsp:cNvSpPr/>
      </dsp:nvSpPr>
      <dsp:spPr>
        <a:xfrm rot="2700000">
          <a:off x="817853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239E49-F455-4CC0-A93E-69602DCCA9BD}">
      <dsp:nvSpPr>
        <dsp:cNvPr id="0" name=""/>
        <dsp:cNvSpPr/>
      </dsp:nvSpPr>
      <dsp:spPr>
        <a:xfrm>
          <a:off x="8239218"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8480158" y="982459"/>
        <a:ext cx="1203552" cy="1203600"/>
      </dsp:txXfrm>
    </dsp:sp>
    <dsp:sp modelId="{6A5C0ACB-E279-4587-AC2B-01EEA5D1111A}">
      <dsp:nvSpPr>
        <dsp:cNvPr id="0" name=""/>
        <dsp:cNvSpPr/>
      </dsp:nvSpPr>
      <dsp:spPr>
        <a:xfrm rot="2700000">
          <a:off x="6312973"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B296FA-F2C0-4075-8B03-D70F95592330}">
      <dsp:nvSpPr>
        <dsp:cNvPr id="0" name=""/>
        <dsp:cNvSpPr/>
      </dsp:nvSpPr>
      <dsp:spPr>
        <a:xfrm>
          <a:off x="6373654"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abdominal thrusts.</a:t>
          </a:r>
        </a:p>
      </dsp:txBody>
      <dsp:txXfrm>
        <a:off x="6614594" y="982459"/>
        <a:ext cx="1203552" cy="1203600"/>
      </dsp:txXfrm>
    </dsp:sp>
    <dsp:sp modelId="{B80364B0-68A9-43DE-868E-7ACD77DD5B18}">
      <dsp:nvSpPr>
        <dsp:cNvPr id="0" name=""/>
        <dsp:cNvSpPr/>
      </dsp:nvSpPr>
      <dsp:spPr>
        <a:xfrm rot="2700000">
          <a:off x="4447409"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4A6955-A1E3-4D3B-8779-CBA1302E9B45}">
      <dsp:nvSpPr>
        <dsp:cNvPr id="0" name=""/>
        <dsp:cNvSpPr/>
      </dsp:nvSpPr>
      <dsp:spPr>
        <a:xfrm>
          <a:off x="450809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4747883" y="982459"/>
        <a:ext cx="1203552" cy="1203600"/>
      </dsp:txXfrm>
    </dsp:sp>
    <dsp:sp modelId="{26614464-8FD2-406F-858A-BA11251B0A64}">
      <dsp:nvSpPr>
        <dsp:cNvPr id="0" name=""/>
        <dsp:cNvSpPr/>
      </dsp:nvSpPr>
      <dsp:spPr>
        <a:xfrm rot="2700000">
          <a:off x="258184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17267C-CCC9-4DEF-98AF-9ABBA703EEFB}">
      <dsp:nvSpPr>
        <dsp:cNvPr id="0" name=""/>
        <dsp:cNvSpPr/>
      </dsp:nvSpPr>
      <dsp:spPr>
        <a:xfrm>
          <a:off x="2642527"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back blows.</a:t>
          </a:r>
        </a:p>
      </dsp:txBody>
      <dsp:txXfrm>
        <a:off x="2882320" y="982459"/>
        <a:ext cx="1203552" cy="1203600"/>
      </dsp:txXfrm>
    </dsp:sp>
    <dsp:sp modelId="{83308BC5-1184-4BC2-A03F-54650EA5803B}">
      <dsp:nvSpPr>
        <dsp:cNvPr id="0" name=""/>
        <dsp:cNvSpPr/>
      </dsp:nvSpPr>
      <dsp:spPr>
        <a:xfrm rot="2700000">
          <a:off x="716282"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E31621-3C4D-4752-8089-4F2668508483}">
      <dsp:nvSpPr>
        <dsp:cNvPr id="0" name=""/>
        <dsp:cNvSpPr/>
      </dsp:nvSpPr>
      <dsp:spPr>
        <a:xfrm>
          <a:off x="775816"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Encourage the casualty to cough and lean forward.</a:t>
          </a:r>
        </a:p>
        <a:p>
          <a:pPr marL="0" lvl="0" indent="0" algn="ctr" defTabSz="533400">
            <a:lnSpc>
              <a:spcPct val="90000"/>
            </a:lnSpc>
            <a:spcBef>
              <a:spcPct val="0"/>
            </a:spcBef>
            <a:spcAft>
              <a:spcPct val="35000"/>
            </a:spcAft>
            <a:buNone/>
          </a:pPr>
          <a:endParaRPr lang="en-GB" sz="1200" kern="1200" dirty="0"/>
        </a:p>
        <a:p>
          <a:pPr marL="0" lvl="0" indent="0" algn="ctr" defTabSz="533400">
            <a:lnSpc>
              <a:spcPct val="90000"/>
            </a:lnSpc>
            <a:spcBef>
              <a:spcPct val="0"/>
            </a:spcBef>
            <a:spcAft>
              <a:spcPct val="35000"/>
            </a:spcAft>
            <a:buNone/>
          </a:pPr>
          <a:r>
            <a:rPr lang="en-GB" sz="1200" kern="1200" dirty="0"/>
            <a:t>Shout for help!</a:t>
          </a:r>
        </a:p>
      </dsp:txBody>
      <dsp:txXfrm>
        <a:off x="1016756" y="982459"/>
        <a:ext cx="1203552" cy="12036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442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danger</a:t>
          </a:r>
        </a:p>
      </dsp:txBody>
      <dsp:txXfrm>
        <a:off x="38382" y="342822"/>
        <a:ext cx="1864683" cy="1091640"/>
      </dsp:txXfrm>
    </dsp:sp>
    <dsp:sp modelId="{782ACA40-0B93-4EFA-927E-8AA823FA6475}">
      <dsp:nvSpPr>
        <dsp:cNvPr id="0" name=""/>
        <dsp:cNvSpPr/>
      </dsp:nvSpPr>
      <dsp:spPr>
        <a:xfrm>
          <a:off x="213028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2130288" y="744856"/>
        <a:ext cx="286798" cy="287572"/>
      </dsp:txXfrm>
    </dsp:sp>
    <dsp:sp modelId="{85299865-1DAF-4BAE-8ED9-BFD30FBCB63D}">
      <dsp:nvSpPr>
        <dsp:cNvPr id="0" name=""/>
        <dsp:cNvSpPr/>
      </dsp:nvSpPr>
      <dsp:spPr>
        <a:xfrm>
          <a:off x="271007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response</a:t>
          </a:r>
        </a:p>
      </dsp:txBody>
      <dsp:txXfrm>
        <a:off x="2744032" y="342822"/>
        <a:ext cx="1864683" cy="1091640"/>
      </dsp:txXfrm>
    </dsp:sp>
    <dsp:sp modelId="{A253E76B-8A63-4A74-8541-C55F49CEFD55}">
      <dsp:nvSpPr>
        <dsp:cNvPr id="0" name=""/>
        <dsp:cNvSpPr/>
      </dsp:nvSpPr>
      <dsp:spPr>
        <a:xfrm>
          <a:off x="483593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4835939" y="744856"/>
        <a:ext cx="286798" cy="287572"/>
      </dsp:txXfrm>
    </dsp:sp>
    <dsp:sp modelId="{AE3EC101-E05A-40AE-8869-285FC04695AF}">
      <dsp:nvSpPr>
        <dsp:cNvPr id="0" name=""/>
        <dsp:cNvSpPr/>
      </dsp:nvSpPr>
      <dsp:spPr>
        <a:xfrm>
          <a:off x="5415721"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Open the airway</a:t>
          </a:r>
        </a:p>
      </dsp:txBody>
      <dsp:txXfrm>
        <a:off x="5449683" y="342822"/>
        <a:ext cx="1864683" cy="1091640"/>
      </dsp:txXfrm>
    </dsp:sp>
    <dsp:sp modelId="{A977D19B-BAA3-410F-AB50-72C0AC642FB5}">
      <dsp:nvSpPr>
        <dsp:cNvPr id="0" name=""/>
        <dsp:cNvSpPr/>
      </dsp:nvSpPr>
      <dsp:spPr>
        <a:xfrm>
          <a:off x="754158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7541589" y="744856"/>
        <a:ext cx="286798" cy="287572"/>
      </dsp:txXfrm>
    </dsp:sp>
    <dsp:sp modelId="{1D06584D-94EF-41F5-97DC-2F46DF616AF0}">
      <dsp:nvSpPr>
        <dsp:cNvPr id="0" name=""/>
        <dsp:cNvSpPr/>
      </dsp:nvSpPr>
      <dsp:spPr>
        <a:xfrm>
          <a:off x="8121372"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Look, listen and feel for normal breathing for 10 seconds</a:t>
          </a:r>
        </a:p>
      </dsp:txBody>
      <dsp:txXfrm>
        <a:off x="8155334" y="342822"/>
        <a:ext cx="1864683" cy="10916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8121372"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Call an ambulance (999/112), send someone to get an AED</a:t>
          </a:r>
        </a:p>
      </dsp:txBody>
      <dsp:txXfrm>
        <a:off x="8155334" y="342822"/>
        <a:ext cx="1864683" cy="1091640"/>
      </dsp:txXfrm>
    </dsp:sp>
    <dsp:sp modelId="{782ACA40-0B93-4EFA-927E-8AA823FA6475}">
      <dsp:nvSpPr>
        <dsp:cNvPr id="0" name=""/>
        <dsp:cNvSpPr/>
      </dsp:nvSpPr>
      <dsp:spPr>
        <a:xfrm rot="10800000">
          <a:off x="751839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7641312" y="744856"/>
        <a:ext cx="286798" cy="287572"/>
      </dsp:txXfrm>
    </dsp:sp>
    <dsp:sp modelId="{85299865-1DAF-4BAE-8ED9-BFD30FBCB63D}">
      <dsp:nvSpPr>
        <dsp:cNvPr id="0" name=""/>
        <dsp:cNvSpPr/>
      </dsp:nvSpPr>
      <dsp:spPr>
        <a:xfrm>
          <a:off x="5415721"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Administer CPR – start with 30 chest compressions</a:t>
          </a:r>
        </a:p>
      </dsp:txBody>
      <dsp:txXfrm>
        <a:off x="5449683" y="342822"/>
        <a:ext cx="1864683" cy="1091640"/>
      </dsp:txXfrm>
    </dsp:sp>
    <dsp:sp modelId="{A253E76B-8A63-4A74-8541-C55F49CEFD55}">
      <dsp:nvSpPr>
        <dsp:cNvPr id="0" name=""/>
        <dsp:cNvSpPr/>
      </dsp:nvSpPr>
      <dsp:spPr>
        <a:xfrm rot="10800000">
          <a:off x="481274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4935661" y="744856"/>
        <a:ext cx="286798" cy="287572"/>
      </dsp:txXfrm>
    </dsp:sp>
    <dsp:sp modelId="{AE3EC101-E05A-40AE-8869-285FC04695AF}">
      <dsp:nvSpPr>
        <dsp:cNvPr id="0" name=""/>
        <dsp:cNvSpPr/>
      </dsp:nvSpPr>
      <dsp:spPr>
        <a:xfrm>
          <a:off x="271007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Give 2 effective rescue breaths</a:t>
          </a:r>
        </a:p>
      </dsp:txBody>
      <dsp:txXfrm>
        <a:off x="2744032" y="342822"/>
        <a:ext cx="1864683" cy="1091640"/>
      </dsp:txXfrm>
    </dsp:sp>
    <dsp:sp modelId="{A977D19B-BAA3-410F-AB50-72C0AC642FB5}">
      <dsp:nvSpPr>
        <dsp:cNvPr id="0" name=""/>
        <dsp:cNvSpPr/>
      </dsp:nvSpPr>
      <dsp:spPr>
        <a:xfrm rot="10800000">
          <a:off x="210709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2230011" y="744856"/>
        <a:ext cx="286798" cy="287572"/>
      </dsp:txXfrm>
    </dsp:sp>
    <dsp:sp modelId="{643BC95B-FBC4-4AA2-8CCF-AD2B50A77243}">
      <dsp:nvSpPr>
        <dsp:cNvPr id="0" name=""/>
        <dsp:cNvSpPr/>
      </dsp:nvSpPr>
      <dsp:spPr>
        <a:xfrm>
          <a:off x="442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Continue with CPR 30:2</a:t>
          </a:r>
        </a:p>
      </dsp:txBody>
      <dsp:txXfrm>
        <a:off x="38382" y="342822"/>
        <a:ext cx="1864683" cy="1091640"/>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9093BF-67C9-425C-BF04-06F7A4D3DE47}" type="datetimeFigureOut">
              <a:rPr lang="en-GB" smtClean="0"/>
              <a:t>15/01/2019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7ABBC-67EF-4B14-8739-5E6161CC4D04}" type="slidenum">
              <a:rPr lang="en-GB" smtClean="0"/>
              <a:t>‹#›</a:t>
            </a:fld>
            <a:endParaRPr lang="en-GB"/>
          </a:p>
        </p:txBody>
      </p:sp>
    </p:spTree>
    <p:extLst>
      <p:ext uri="{BB962C8B-B14F-4D97-AF65-F5344CB8AC3E}">
        <p14:creationId xmlns:p14="http://schemas.microsoft.com/office/powerpoint/2010/main" val="934796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B8BA-42E9-423D-AF79-CF8922EA3B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DA7A7B-0013-4C74-89D4-6020BD1D73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71052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EB39-05DD-4BEE-8A39-1D177E52B2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D23D85-AAA1-40DB-A59E-6541A6506414}"/>
              </a:ext>
            </a:extLst>
          </p:cNvPr>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7731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30BBB-DD29-4B04-9C9D-D6600D701E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4B4EE82-605E-4E65-A561-DBAB306CE7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47869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CBC2-58E8-4DC5-BCFA-B652E94D79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8CCFA8-6F8F-48FD-AD32-76FFFD5710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186175E-5E6F-4D3B-B1A9-423B58093C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9758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A9BE-5B80-447C-8B28-34B3DFA534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9731B2-4C2C-47B2-9E52-F8303AAC0D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809A6E-FDFA-4C35-AE94-1A460A5AB1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AA18D5-739D-456D-812C-29E1912AA8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EFB5D5-78E0-4588-BCF2-94C5507B68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05410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9232-555B-42EB-B8EC-178AD82D0DF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23246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9483-C8A4-4618-9D56-86F4C81571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6878EE-14A2-4F92-9C2A-256A93CFD6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04E5C4-B783-4024-A31B-1EE04C2E6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963762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FAF7-E7C2-4ACD-AF42-ED588292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753E34-B998-43B9-B0E1-A461A9D3F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1EE933-77F1-44C9-A806-DEB991DD37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4013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3ABF-0CFA-4ABB-B1FF-625A0C56504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103762-0564-49C3-95A3-FD7F4AF51A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9193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5EA5E8-7F26-4268-9667-3FB548B18D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7C7C9A-428F-454F-A037-F60A49A8C5E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7512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4B56-4937-4360-B37E-5BED2C46C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BDF9C1E3-32E8-49A0-B071-EC2DB2A7D9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17C8BB8D-F335-4FB8-905A-019D2D954C2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610600" y="5510550"/>
            <a:ext cx="2743200" cy="982325"/>
          </a:xfrm>
          <a:prstGeom prst="rect">
            <a:avLst/>
          </a:prstGeom>
        </p:spPr>
      </p:pic>
      <p:sp>
        <p:nvSpPr>
          <p:cNvPr id="9" name="Rectangle 8">
            <a:extLst>
              <a:ext uri="{FF2B5EF4-FFF2-40B4-BE49-F238E27FC236}">
                <a16:creationId xmlns:a16="http://schemas.microsoft.com/office/drawing/2014/main" id="{5AA47376-A79D-4D7A-88E1-1238A7E75758}"/>
              </a:ext>
            </a:extLst>
          </p:cNvPr>
          <p:cNvSpPr/>
          <p:nvPr userDrawn="1"/>
        </p:nvSpPr>
        <p:spPr>
          <a:xfrm>
            <a:off x="0" y="6579403"/>
            <a:ext cx="12192000" cy="45719"/>
          </a:xfrm>
          <a:prstGeom prst="rect">
            <a:avLst/>
          </a:prstGeom>
          <a:solidFill>
            <a:srgbClr val="27B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784497B-0AA6-4914-8C0C-FCB3189E0778}"/>
              </a:ext>
            </a:extLst>
          </p:cNvPr>
          <p:cNvSpPr/>
          <p:nvPr userDrawn="1"/>
        </p:nvSpPr>
        <p:spPr>
          <a:xfrm>
            <a:off x="0" y="6625122"/>
            <a:ext cx="12192000" cy="255737"/>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986680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3.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5.pn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41.png"/><Relationship Id="rId4" Type="http://schemas.openxmlformats.org/officeDocument/2006/relationships/image" Target="../media/image40.png"/></Relationships>
</file>

<file path=ppt/slides/_rels/slide7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4.png"/><Relationship Id="rId4" Type="http://schemas.openxmlformats.org/officeDocument/2006/relationships/image" Target="../media/image4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7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8000" dirty="0"/>
              <a:t>First Aid at Work</a:t>
            </a:r>
            <a:br>
              <a:rPr lang="en-GB" dirty="0"/>
            </a:br>
            <a:r>
              <a:rPr lang="en-GB" sz="2800" dirty="0"/>
              <a:t>(Level 3) </a:t>
            </a:r>
            <a:br>
              <a:rPr lang="en-GB" sz="2800" dirty="0"/>
            </a:br>
            <a:br>
              <a:rPr lang="en-GB" sz="2800" dirty="0"/>
            </a:br>
            <a:r>
              <a:rPr lang="en-GB" sz="2800" b="1" dirty="0"/>
              <a:t>Day 1 </a:t>
            </a:r>
          </a:p>
        </p:txBody>
      </p:sp>
      <p:sp>
        <p:nvSpPr>
          <p:cNvPr id="3" name="Subtitle 2"/>
          <p:cNvSpPr>
            <a:spLocks noGrp="1"/>
          </p:cNvSpPr>
          <p:nvPr>
            <p:ph type="subTitle" idx="1"/>
          </p:nvPr>
        </p:nvSpPr>
        <p:spPr>
          <a:xfrm>
            <a:off x="1524000" y="4420998"/>
            <a:ext cx="9144000" cy="836802"/>
          </a:xfrm>
        </p:spPr>
        <p:txBody>
          <a:bodyPr/>
          <a:lstStyle/>
          <a:p>
            <a:r>
              <a:rPr lang="en-GB" dirty="0"/>
              <a:t>Course tutor: _______________________</a:t>
            </a:r>
          </a:p>
        </p:txBody>
      </p:sp>
    </p:spTree>
    <p:extLst>
      <p:ext uri="{BB962C8B-B14F-4D97-AF65-F5344CB8AC3E}">
        <p14:creationId xmlns:p14="http://schemas.microsoft.com/office/powerpoint/2010/main" val="3858945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House Keeping </a:t>
            </a:r>
          </a:p>
        </p:txBody>
      </p:sp>
      <p:sp>
        <p:nvSpPr>
          <p:cNvPr id="3" name="Content Placeholder 2"/>
          <p:cNvSpPr>
            <a:spLocks noGrp="1"/>
          </p:cNvSpPr>
          <p:nvPr>
            <p:ph idx="1"/>
          </p:nvPr>
        </p:nvSpPr>
        <p:spPr>
          <a:xfrm>
            <a:off x="1097280" y="1858612"/>
            <a:ext cx="10058400" cy="3475566"/>
          </a:xfrm>
        </p:spPr>
        <p:txBody>
          <a:bodyPr>
            <a:normAutofit/>
          </a:bodyPr>
          <a:lstStyle/>
          <a:p>
            <a:pPr marL="0" indent="0">
              <a:buNone/>
            </a:pPr>
            <a:endParaRPr lang="en-GB" dirty="0"/>
          </a:p>
          <a:p>
            <a:pPr>
              <a:buFont typeface="Wingdings" panose="05000000000000000000" pitchFamily="2" charset="2"/>
              <a:buChar char="§"/>
            </a:pPr>
            <a:r>
              <a:rPr lang="en-GB" dirty="0"/>
              <a:t>Fire Exits</a:t>
            </a:r>
          </a:p>
          <a:p>
            <a:pPr>
              <a:buFont typeface="Wingdings" panose="05000000000000000000" pitchFamily="2" charset="2"/>
              <a:buChar char="§"/>
            </a:pPr>
            <a:r>
              <a:rPr lang="en-GB" dirty="0"/>
              <a:t>Toilets</a:t>
            </a:r>
          </a:p>
          <a:p>
            <a:pPr>
              <a:buFont typeface="Wingdings" panose="05000000000000000000" pitchFamily="2" charset="2"/>
              <a:buChar char="§"/>
            </a:pPr>
            <a:r>
              <a:rPr lang="en-GB" dirty="0"/>
              <a:t>Smoking areas</a:t>
            </a:r>
          </a:p>
          <a:p>
            <a:pPr>
              <a:buFont typeface="Wingdings" panose="05000000000000000000" pitchFamily="2" charset="2"/>
              <a:buChar char="§"/>
            </a:pPr>
            <a:r>
              <a:rPr lang="en-GB" dirty="0"/>
              <a:t>Mobile phones</a:t>
            </a:r>
          </a:p>
          <a:p>
            <a:pPr>
              <a:buFont typeface="Wingdings" panose="05000000000000000000" pitchFamily="2" charset="2"/>
              <a:buChar char="§"/>
            </a:pPr>
            <a:r>
              <a:rPr lang="en-GB" dirty="0"/>
              <a:t>Schedule for today</a:t>
            </a:r>
          </a:p>
        </p:txBody>
      </p:sp>
      <p:pic>
        <p:nvPicPr>
          <p:cNvPr id="1026" name="Picture 2" descr="Image result for toilets clipart">
            <a:extLst>
              <a:ext uri="{FF2B5EF4-FFF2-40B4-BE49-F238E27FC236}">
                <a16:creationId xmlns:a16="http://schemas.microsoft.com/office/drawing/2014/main" id="{F57D616C-326D-4CE4-A9BE-0D26AD7767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3082" y="2189360"/>
            <a:ext cx="1474611" cy="14070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ire exit clipart">
            <a:extLst>
              <a:ext uri="{FF2B5EF4-FFF2-40B4-BE49-F238E27FC236}">
                <a16:creationId xmlns:a16="http://schemas.microsoft.com/office/drawing/2014/main" id="{233265EE-2709-4F76-8CF5-84C22EB4B1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2480" y="3322377"/>
            <a:ext cx="1696762" cy="16967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moking clipart">
            <a:extLst>
              <a:ext uri="{FF2B5EF4-FFF2-40B4-BE49-F238E27FC236}">
                <a16:creationId xmlns:a16="http://schemas.microsoft.com/office/drawing/2014/main" id="{7F887010-EE1A-4C2A-9749-CE6EAE7000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8371" y="2290195"/>
            <a:ext cx="2080268" cy="144898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5EAF0551-16A7-4FEC-B6F1-C7443CDD8DD9}"/>
              </a:ext>
            </a:extLst>
          </p:cNvPr>
          <p:cNvSpPr txBox="1">
            <a:spLocks/>
          </p:cNvSpPr>
          <p:nvPr/>
        </p:nvSpPr>
        <p:spPr>
          <a:xfrm>
            <a:off x="838200" y="5452331"/>
            <a:ext cx="7567569" cy="1014864"/>
          </a:xfrm>
          <a:prstGeom prst="rect">
            <a:avLst/>
          </a:prstGeom>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t>Please complete the start of your Individual Learning Plan, located in your learner pack.</a:t>
            </a:r>
          </a:p>
        </p:txBody>
      </p:sp>
    </p:spTree>
    <p:extLst>
      <p:ext uri="{BB962C8B-B14F-4D97-AF65-F5344CB8AC3E}">
        <p14:creationId xmlns:p14="http://schemas.microsoft.com/office/powerpoint/2010/main" val="3745666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Outcomes</a:t>
            </a:r>
          </a:p>
        </p:txBody>
      </p:sp>
      <p:sp>
        <p:nvSpPr>
          <p:cNvPr id="3" name="Content Placeholder 2"/>
          <p:cNvSpPr>
            <a:spLocks noGrp="1"/>
          </p:cNvSpPr>
          <p:nvPr>
            <p:ph idx="1"/>
          </p:nvPr>
        </p:nvSpPr>
        <p:spPr>
          <a:xfrm>
            <a:off x="1066800" y="1625365"/>
            <a:ext cx="10058400" cy="3424807"/>
          </a:xfrm>
        </p:spPr>
        <p:txBody>
          <a:bodyPr numCol="1">
            <a:normAutofit/>
          </a:bodyPr>
          <a:lstStyle/>
          <a:p>
            <a:pPr marL="0" lvl="0" indent="0">
              <a:buNone/>
            </a:pPr>
            <a:r>
              <a:rPr lang="en-GB" sz="2000" b="1" dirty="0"/>
              <a:t>By the end of the session you will:</a:t>
            </a:r>
          </a:p>
          <a:p>
            <a:pPr lvl="0">
              <a:buFont typeface="Wingdings" panose="05000000000000000000" pitchFamily="2" charset="2"/>
              <a:buChar char="§"/>
            </a:pPr>
            <a:r>
              <a:rPr lang="en-GB" sz="1400" dirty="0"/>
              <a:t>Understand the role and responsibilities of a first aider.</a:t>
            </a:r>
          </a:p>
          <a:p>
            <a:pPr lvl="0">
              <a:buFont typeface="Wingdings" panose="05000000000000000000" pitchFamily="2" charset="2"/>
              <a:buChar char="§"/>
            </a:pPr>
            <a:r>
              <a:rPr lang="en-GB" sz="1400" dirty="0"/>
              <a:t>Be able to assess an incident.</a:t>
            </a:r>
          </a:p>
          <a:p>
            <a:pPr lvl="0">
              <a:buFont typeface="Wingdings" panose="05000000000000000000" pitchFamily="2" charset="2"/>
              <a:buChar char="§"/>
            </a:pPr>
            <a:r>
              <a:rPr lang="en-GB" sz="1400" dirty="0"/>
              <a:t>Be able to manage an unresponsive casualty who is breathing normally.</a:t>
            </a:r>
          </a:p>
          <a:p>
            <a:pPr lvl="0">
              <a:buFont typeface="Wingdings" panose="05000000000000000000" pitchFamily="2" charset="2"/>
              <a:buChar char="§"/>
            </a:pPr>
            <a:r>
              <a:rPr lang="en-GB" sz="1400" dirty="0"/>
              <a:t>Be able to manage an unresponsive casualty who is not breathing normally.</a:t>
            </a:r>
          </a:p>
          <a:p>
            <a:pPr lvl="0">
              <a:buFont typeface="Wingdings" panose="05000000000000000000" pitchFamily="2" charset="2"/>
              <a:buChar char="§"/>
            </a:pPr>
            <a:r>
              <a:rPr lang="en-GB" sz="1400" dirty="0"/>
              <a:t>Be able to recognise and assist a casualty who is choking.</a:t>
            </a:r>
          </a:p>
          <a:p>
            <a:pPr lvl="0">
              <a:buFont typeface="Wingdings" panose="05000000000000000000" pitchFamily="2" charset="2"/>
              <a:buChar char="§"/>
            </a:pPr>
            <a:r>
              <a:rPr lang="en-GB" sz="1400" dirty="0"/>
              <a:t>Be able to manage a casualty with external bleeding.</a:t>
            </a:r>
          </a:p>
          <a:p>
            <a:pPr lvl="0">
              <a:buFont typeface="Wingdings" panose="05000000000000000000" pitchFamily="2" charset="2"/>
              <a:buChar char="§"/>
            </a:pPr>
            <a:r>
              <a:rPr lang="en-GB" sz="1400" dirty="0"/>
              <a:t>Be able to manage a casualty who is in shock.</a:t>
            </a:r>
          </a:p>
          <a:p>
            <a:pPr lvl="0">
              <a:buFont typeface="Wingdings" panose="05000000000000000000" pitchFamily="2" charset="2"/>
              <a:buChar char="§"/>
            </a:pPr>
            <a:r>
              <a:rPr lang="en-GB" sz="1400" dirty="0"/>
              <a:t>Be able to manage a casualty with a minor injury.</a:t>
            </a:r>
          </a:p>
          <a:p>
            <a:pPr lvl="0">
              <a:buFont typeface="Wingdings" panose="05000000000000000000" pitchFamily="2" charset="2"/>
              <a:buChar char="§"/>
            </a:pPr>
            <a:r>
              <a:rPr lang="en-GB" sz="1400" dirty="0"/>
              <a:t>Be able to manage a casualty with a fracture or dislocation.</a:t>
            </a:r>
          </a:p>
        </p:txBody>
      </p:sp>
    </p:spTree>
    <p:extLst>
      <p:ext uri="{BB962C8B-B14F-4D97-AF65-F5344CB8AC3E}">
        <p14:creationId xmlns:p14="http://schemas.microsoft.com/office/powerpoint/2010/main" val="2591304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Roles and Responsibilities of the First Aider</a:t>
            </a:r>
          </a:p>
        </p:txBody>
      </p:sp>
      <p:sp>
        <p:nvSpPr>
          <p:cNvPr id="5" name="Subtitle 4"/>
          <p:cNvSpPr>
            <a:spLocks noGrp="1"/>
          </p:cNvSpPr>
          <p:nvPr>
            <p:ph type="body" idx="1"/>
          </p:nvPr>
        </p:nvSpPr>
        <p:spPr/>
        <p:txBody>
          <a:bodyPr/>
          <a:lstStyle/>
          <a:p>
            <a:r>
              <a:rPr lang="en-GB" dirty="0"/>
              <a:t>Section 1</a:t>
            </a:r>
          </a:p>
        </p:txBody>
      </p:sp>
    </p:spTree>
    <p:extLst>
      <p:ext uri="{BB962C8B-B14F-4D97-AF65-F5344CB8AC3E}">
        <p14:creationId xmlns:p14="http://schemas.microsoft.com/office/powerpoint/2010/main" val="2986883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p:txBody>
          <a:bodyPr/>
          <a:lstStyle/>
          <a:p>
            <a:pPr marL="0" indent="0">
              <a:buNone/>
            </a:pPr>
            <a:r>
              <a:rPr lang="en-GB" sz="2400" b="1" dirty="0">
                <a:ln w="0"/>
                <a:solidFill>
                  <a:srgbClr val="3A79BD"/>
                </a:solidFill>
              </a:rPr>
              <a:t>Roles of the First Aider:</a:t>
            </a:r>
          </a:p>
          <a:p>
            <a:endParaRPr lang="en-GB" b="1" dirty="0"/>
          </a:p>
          <a:p>
            <a:pPr>
              <a:buFont typeface="Wingdings" panose="05000000000000000000" pitchFamily="2" charset="2"/>
              <a:buChar char="§"/>
            </a:pPr>
            <a:r>
              <a:rPr lang="en-GB" sz="1800" b="1" dirty="0"/>
              <a:t>Preserve Life – </a:t>
            </a:r>
            <a:r>
              <a:rPr lang="en-GB" sz="1800" dirty="0"/>
              <a:t>Administer immediate effective first aid to a casualty in order to save life.</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Prevent the Condition from Worsening – </a:t>
            </a:r>
            <a:r>
              <a:rPr lang="en-GB" sz="1800" dirty="0"/>
              <a:t>Recognising and treating the cause will assist with preventing the condition from worsening.</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Promote Recovery – </a:t>
            </a:r>
            <a:r>
              <a:rPr lang="en-GB" sz="1800" dirty="0"/>
              <a:t>Administer ongoing treatment and offer constant support until the arrival of qualified medical assistance.</a:t>
            </a:r>
            <a:endParaRPr lang="en-GB" sz="1800" b="1" dirty="0"/>
          </a:p>
        </p:txBody>
      </p:sp>
    </p:spTree>
    <p:extLst>
      <p:ext uri="{BB962C8B-B14F-4D97-AF65-F5344CB8AC3E}">
        <p14:creationId xmlns:p14="http://schemas.microsoft.com/office/powerpoint/2010/main" val="3774141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fontScale="77500" lnSpcReduction="20000"/>
          </a:bodyPr>
          <a:lstStyle/>
          <a:p>
            <a:pPr marL="0" indent="0">
              <a:buNone/>
            </a:pPr>
            <a:r>
              <a:rPr lang="en-GB" sz="3100" b="1" dirty="0">
                <a:ln w="0"/>
                <a:solidFill>
                  <a:srgbClr val="3A79BD"/>
                </a:solidFill>
              </a:rPr>
              <a:t>Responsibilities</a:t>
            </a:r>
          </a:p>
          <a:p>
            <a:pPr marL="0" indent="0">
              <a:buNone/>
            </a:pPr>
            <a:endParaRPr lang="en-GB" sz="2800" b="1" dirty="0">
              <a:ln w="0"/>
              <a:solidFill>
                <a:schemeClr val="tx1"/>
              </a:solidFill>
            </a:endParaRPr>
          </a:p>
          <a:p>
            <a:pPr marL="0" indent="0">
              <a:buNone/>
            </a:pPr>
            <a:r>
              <a:rPr lang="en-GB" sz="2300" dirty="0">
                <a:ln w="0"/>
                <a:solidFill>
                  <a:schemeClr val="tx1"/>
                </a:solidFill>
              </a:rPr>
              <a:t>The responsibilities of the first aider will be dependent on specific workplace requirements, these could include:</a:t>
            </a:r>
          </a:p>
          <a:p>
            <a:pPr>
              <a:buFont typeface="Wingdings" panose="05000000000000000000" pitchFamily="2" charset="2"/>
              <a:buChar char="§"/>
            </a:pPr>
            <a:r>
              <a:rPr lang="en-GB" sz="2300" dirty="0">
                <a:ln w="0"/>
                <a:solidFill>
                  <a:schemeClr val="tx1"/>
                </a:solidFill>
              </a:rPr>
              <a:t>Ensuring the first aid equipment is fit for purpose</a:t>
            </a:r>
          </a:p>
          <a:p>
            <a:pPr>
              <a:buFont typeface="Wingdings" panose="05000000000000000000" pitchFamily="2" charset="2"/>
              <a:buChar char="§"/>
            </a:pPr>
            <a:r>
              <a:rPr lang="en-GB" sz="2300" dirty="0">
                <a:ln w="0"/>
                <a:solidFill>
                  <a:schemeClr val="tx1"/>
                </a:solidFill>
              </a:rPr>
              <a:t>Arriving at the scene</a:t>
            </a:r>
          </a:p>
          <a:p>
            <a:pPr>
              <a:buFont typeface="Wingdings" panose="05000000000000000000" pitchFamily="2" charset="2"/>
              <a:buChar char="§"/>
            </a:pPr>
            <a:r>
              <a:rPr lang="en-GB" sz="2300" dirty="0">
                <a:ln w="0"/>
                <a:solidFill>
                  <a:schemeClr val="tx1"/>
                </a:solidFill>
              </a:rPr>
              <a:t>Ensuring the scene is safe</a:t>
            </a:r>
          </a:p>
          <a:p>
            <a:pPr>
              <a:buFont typeface="Wingdings" panose="05000000000000000000" pitchFamily="2" charset="2"/>
              <a:buChar char="§"/>
            </a:pPr>
            <a:r>
              <a:rPr lang="en-GB" sz="2300" dirty="0">
                <a:ln w="0"/>
                <a:solidFill>
                  <a:schemeClr val="tx1"/>
                </a:solidFill>
              </a:rPr>
              <a:t>Contacting the emergency services</a:t>
            </a:r>
          </a:p>
          <a:p>
            <a:pPr>
              <a:buFont typeface="Wingdings" panose="05000000000000000000" pitchFamily="2" charset="2"/>
              <a:buChar char="§"/>
            </a:pPr>
            <a:r>
              <a:rPr lang="en-GB" sz="2300" dirty="0">
                <a:ln w="0"/>
                <a:solidFill>
                  <a:schemeClr val="tx1"/>
                </a:solidFill>
              </a:rPr>
              <a:t>Prioritising the treatment of casualties</a:t>
            </a:r>
          </a:p>
          <a:p>
            <a:pPr>
              <a:buFont typeface="Wingdings" panose="05000000000000000000" pitchFamily="2" charset="2"/>
              <a:buChar char="§"/>
            </a:pPr>
            <a:r>
              <a:rPr lang="en-GB" sz="2300" dirty="0">
                <a:ln w="0"/>
                <a:solidFill>
                  <a:schemeClr val="tx1"/>
                </a:solidFill>
              </a:rPr>
              <a:t>Clearing up after an incident</a:t>
            </a:r>
          </a:p>
          <a:p>
            <a:pPr>
              <a:buFont typeface="Wingdings" panose="05000000000000000000" pitchFamily="2" charset="2"/>
              <a:buChar char="§"/>
            </a:pPr>
            <a:r>
              <a:rPr lang="en-GB" sz="2300" dirty="0">
                <a:ln w="0"/>
                <a:solidFill>
                  <a:schemeClr val="tx1"/>
                </a:solidFill>
              </a:rPr>
              <a:t>Incident reporting and recording</a:t>
            </a:r>
          </a:p>
        </p:txBody>
      </p:sp>
    </p:spTree>
    <p:extLst>
      <p:ext uri="{BB962C8B-B14F-4D97-AF65-F5344CB8AC3E}">
        <p14:creationId xmlns:p14="http://schemas.microsoft.com/office/powerpoint/2010/main" val="34362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2623235"/>
          </a:xfrm>
        </p:spPr>
        <p:txBody>
          <a:bodyPr>
            <a:normAutofit/>
          </a:bodyPr>
          <a:lstStyle/>
          <a:p>
            <a:pPr marL="0" indent="0">
              <a:buNone/>
            </a:pPr>
            <a:r>
              <a:rPr lang="en-GB" sz="2400" b="1" dirty="0">
                <a:ln w="0"/>
                <a:solidFill>
                  <a:srgbClr val="3A79BD"/>
                </a:solidFill>
              </a:rPr>
              <a:t>Social Action, Responsibility and Heroism Act 2015 (SARAH)</a:t>
            </a:r>
          </a:p>
          <a:p>
            <a:pPr marL="0" indent="0">
              <a:buNone/>
            </a:pPr>
            <a:endParaRPr lang="en-GB" sz="1800" dirty="0">
              <a:ln w="0"/>
              <a:solidFill>
                <a:schemeClr val="tx1"/>
              </a:solidFill>
            </a:endParaRPr>
          </a:p>
          <a:p>
            <a:pPr marL="0" indent="0">
              <a:buNone/>
            </a:pPr>
            <a:r>
              <a:rPr lang="en-GB" sz="1800" dirty="0">
                <a:ln w="0"/>
                <a:solidFill>
                  <a:schemeClr val="tx1"/>
                </a:solidFill>
              </a:rPr>
              <a:t>Courts now have to take into account that defendants may have been acting to help society when an accident happened.</a:t>
            </a:r>
          </a:p>
          <a:p>
            <a:pPr marL="0" indent="0">
              <a:buNone/>
            </a:pPr>
            <a:endParaRPr lang="en-GB" sz="1800" dirty="0">
              <a:ln w="0"/>
              <a:solidFill>
                <a:schemeClr val="tx1"/>
              </a:solidFill>
            </a:endParaRPr>
          </a:p>
          <a:p>
            <a:pPr marL="0" indent="0">
              <a:buNone/>
            </a:pPr>
            <a:r>
              <a:rPr lang="en-GB" sz="1800" dirty="0"/>
              <a:t>Designed to help first aiders, volunteers and “good deed doers” who step in heroically in dangerous circumstances but find themselves in a courtroom if something goes wrong.</a:t>
            </a:r>
          </a:p>
          <a:p>
            <a:pPr marL="0" indent="0">
              <a:buNone/>
            </a:pPr>
            <a:endParaRPr lang="en-GB" sz="1800" dirty="0">
              <a:ln w="0"/>
              <a:solidFill>
                <a:schemeClr val="tx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7280" y="4832155"/>
            <a:ext cx="1504252" cy="1504252"/>
          </a:xfrm>
          <a:prstGeom prst="rect">
            <a:avLst/>
          </a:prstGeom>
        </p:spPr>
      </p:pic>
      <p:sp>
        <p:nvSpPr>
          <p:cNvPr id="5" name="Rectangle 4"/>
          <p:cNvSpPr/>
          <p:nvPr/>
        </p:nvSpPr>
        <p:spPr>
          <a:xfrm>
            <a:off x="1097279" y="4482748"/>
            <a:ext cx="2508805" cy="461665"/>
          </a:xfrm>
          <a:prstGeom prst="rect">
            <a:avLst/>
          </a:prstGeom>
          <a:noFill/>
        </p:spPr>
        <p:txBody>
          <a:bodyPr wrap="square" lIns="91440" tIns="45720" rIns="91440" bIns="45720">
            <a:spAutoFit/>
          </a:bodyPr>
          <a:lstStyle/>
          <a:p>
            <a:r>
              <a:rPr lang="en-US" sz="2400" dirty="0">
                <a:ln w="0"/>
                <a:solidFill>
                  <a:srgbClr val="002060"/>
                </a:solidFill>
              </a:rPr>
              <a:t>legislation.gov.uk</a:t>
            </a:r>
            <a:endParaRPr lang="en-US" sz="2400" b="0" cap="none" spc="0" dirty="0">
              <a:ln w="0"/>
              <a:solidFill>
                <a:srgbClr val="00206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4354" y="4832155"/>
            <a:ext cx="1504252" cy="1504252"/>
          </a:xfrm>
          <a:prstGeom prst="rect">
            <a:avLst/>
          </a:prstGeom>
        </p:spPr>
      </p:pic>
      <p:sp>
        <p:nvSpPr>
          <p:cNvPr id="9" name="Rectangle 8"/>
          <p:cNvSpPr/>
          <p:nvPr/>
        </p:nvSpPr>
        <p:spPr>
          <a:xfrm>
            <a:off x="5374354" y="4484425"/>
            <a:ext cx="2508805" cy="461665"/>
          </a:xfrm>
          <a:prstGeom prst="rect">
            <a:avLst/>
          </a:prstGeom>
          <a:noFill/>
        </p:spPr>
        <p:txBody>
          <a:bodyPr wrap="square" lIns="91440" tIns="45720" rIns="91440" bIns="45720">
            <a:spAutoFit/>
          </a:bodyPr>
          <a:lstStyle/>
          <a:p>
            <a:r>
              <a:rPr lang="en-US" sz="2400" dirty="0">
                <a:ln w="0"/>
                <a:solidFill>
                  <a:srgbClr val="002060"/>
                </a:solidFill>
              </a:rPr>
              <a:t>express.co.uk</a:t>
            </a:r>
            <a:endParaRPr lang="en-US" sz="2400" b="0" cap="none" spc="0" dirty="0">
              <a:ln w="0"/>
              <a:solidFill>
                <a:srgbClr val="002060"/>
              </a:solidFill>
            </a:endParaRPr>
          </a:p>
        </p:txBody>
      </p:sp>
    </p:spTree>
    <p:extLst>
      <p:ext uri="{BB962C8B-B14F-4D97-AF65-F5344CB8AC3E}">
        <p14:creationId xmlns:p14="http://schemas.microsoft.com/office/powerpoint/2010/main" val="1985990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3A79BD"/>
                </a:solidFill>
              </a:rPr>
              <a:t>Arriving at the Scene</a:t>
            </a:r>
          </a:p>
          <a:p>
            <a:pPr marL="0" indent="0">
              <a:buNone/>
            </a:pPr>
            <a:endParaRPr lang="en-GB" sz="1800" dirty="0">
              <a:ln w="0"/>
              <a:solidFill>
                <a:schemeClr val="tx1"/>
              </a:solidFill>
            </a:endParaRPr>
          </a:p>
          <a:p>
            <a:pPr marL="0" indent="0">
              <a:buNone/>
            </a:pPr>
            <a:r>
              <a:rPr lang="en-GB" sz="1800" b="1" dirty="0">
                <a:ln w="0"/>
                <a:solidFill>
                  <a:schemeClr val="tx1"/>
                </a:solidFill>
              </a:rPr>
              <a:t>When arriving at a scene the First Aider must:</a:t>
            </a:r>
          </a:p>
          <a:p>
            <a:pPr>
              <a:buFont typeface="Wingdings" panose="05000000000000000000" pitchFamily="2" charset="2"/>
              <a:buChar char="§"/>
            </a:pPr>
            <a:r>
              <a:rPr lang="en-GB" sz="1800" dirty="0">
                <a:ln w="0"/>
                <a:solidFill>
                  <a:schemeClr val="tx1"/>
                </a:solidFill>
              </a:rPr>
              <a:t>Always try to remain calm</a:t>
            </a:r>
          </a:p>
          <a:p>
            <a:pPr>
              <a:buFont typeface="Wingdings" panose="05000000000000000000" pitchFamily="2" charset="2"/>
              <a:buChar char="§"/>
            </a:pPr>
            <a:r>
              <a:rPr lang="en-GB" sz="1800" dirty="0">
                <a:ln w="0"/>
                <a:solidFill>
                  <a:schemeClr val="tx1"/>
                </a:solidFill>
              </a:rPr>
              <a:t>Take charge of the situation</a:t>
            </a:r>
          </a:p>
          <a:p>
            <a:pPr>
              <a:buFont typeface="Wingdings" panose="05000000000000000000" pitchFamily="2" charset="2"/>
              <a:buChar char="§"/>
            </a:pPr>
            <a:r>
              <a:rPr lang="en-GB" sz="1800" dirty="0">
                <a:ln w="0"/>
                <a:solidFill>
                  <a:schemeClr val="tx1"/>
                </a:solidFill>
              </a:rPr>
              <a:t>Conduct a scene survey</a:t>
            </a:r>
          </a:p>
          <a:p>
            <a:pPr>
              <a:buFont typeface="Wingdings" panose="05000000000000000000" pitchFamily="2" charset="2"/>
              <a:buChar char="§"/>
            </a:pPr>
            <a:r>
              <a:rPr lang="en-GB" sz="1800" dirty="0">
                <a:ln w="0"/>
                <a:solidFill>
                  <a:schemeClr val="tx1"/>
                </a:solidFill>
              </a:rPr>
              <a:t>Ensure the safety of yourself, bystanders and others</a:t>
            </a:r>
          </a:p>
          <a:p>
            <a:pPr>
              <a:buFont typeface="Wingdings" panose="05000000000000000000" pitchFamily="2" charset="2"/>
              <a:buChar char="§"/>
            </a:pPr>
            <a:r>
              <a:rPr lang="en-GB" sz="1800" dirty="0">
                <a:ln w="0"/>
                <a:solidFill>
                  <a:schemeClr val="tx1"/>
                </a:solidFill>
              </a:rPr>
              <a:t>Gather information from bystanders and the casualty</a:t>
            </a:r>
          </a:p>
          <a:p>
            <a:pPr>
              <a:buFont typeface="Wingdings" panose="05000000000000000000" pitchFamily="2" charset="2"/>
              <a:buChar char="§"/>
            </a:pPr>
            <a:r>
              <a:rPr lang="en-GB" sz="1800" dirty="0">
                <a:ln w="0"/>
                <a:solidFill>
                  <a:schemeClr val="tx1"/>
                </a:solidFill>
              </a:rPr>
              <a:t>Fully brief the emergency services</a:t>
            </a:r>
            <a:endParaRPr lang="en-GB" sz="2400" dirty="0">
              <a:ln w="0"/>
              <a:solidFill>
                <a:schemeClr val="tx1"/>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8477" y="3090930"/>
            <a:ext cx="2237203" cy="2179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9484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3A79BD"/>
                </a:solidFill>
              </a:rPr>
              <a:t>Contacting the Emergency Services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First Aiders with ether contact the emergency services themselves or instruct a bystander to do so. </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Contacting the emergency services at the earliest opportunity is paramount.</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When contacting the emergency services on ether 999 or 112, it is important that the information gives is clear, concise and sufficient.</a:t>
            </a:r>
            <a:endParaRPr lang="en-GB" sz="2400" dirty="0">
              <a:ln w="0"/>
              <a:solidFill>
                <a:schemeClr val="tx1"/>
              </a:solidFill>
            </a:endParaRPr>
          </a:p>
        </p:txBody>
      </p:sp>
      <p:pic>
        <p:nvPicPr>
          <p:cNvPr id="2050" name="Picture 2" descr="https://pixabay.com/static/uploads/photo/2015/11/06/12/52/call-center-1027342_960_7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4201" y="4524439"/>
            <a:ext cx="1764557" cy="1764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942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28800"/>
            <a:ext cx="10058400" cy="1519707"/>
          </a:xfrm>
        </p:spPr>
        <p:txBody>
          <a:bodyPr>
            <a:normAutofit/>
          </a:bodyPr>
          <a:lstStyle/>
          <a:p>
            <a:pPr marL="0" indent="0">
              <a:buNone/>
            </a:pPr>
            <a:r>
              <a:rPr lang="en-GB" sz="2400" b="1" dirty="0">
                <a:ln w="0"/>
                <a:solidFill>
                  <a:srgbClr val="3A79BD"/>
                </a:solidFill>
              </a:rPr>
              <a:t>Prioritising the Treatment of the Casualties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conducting a primary survey and contacting the emergency services, casualties should be placed in an order of priority and treated accordingly.  This order is as follows:</a:t>
            </a:r>
          </a:p>
        </p:txBody>
      </p:sp>
      <p:sp>
        <p:nvSpPr>
          <p:cNvPr id="2" name="TextBox 1"/>
          <p:cNvSpPr txBox="1"/>
          <p:nvPr/>
        </p:nvSpPr>
        <p:spPr>
          <a:xfrm>
            <a:off x="1097280" y="4018415"/>
            <a:ext cx="1607283"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Breathing</a:t>
            </a:r>
            <a:endParaRPr lang="en-GB" sz="1400" dirty="0"/>
          </a:p>
        </p:txBody>
      </p:sp>
      <p:sp>
        <p:nvSpPr>
          <p:cNvPr id="5" name="TextBox 4"/>
          <p:cNvSpPr txBox="1"/>
          <p:nvPr/>
        </p:nvSpPr>
        <p:spPr>
          <a:xfrm>
            <a:off x="3330154" y="4019172"/>
            <a:ext cx="1458962"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Bleeding</a:t>
            </a:r>
          </a:p>
        </p:txBody>
      </p:sp>
      <p:sp>
        <p:nvSpPr>
          <p:cNvPr id="6" name="TextBox 5"/>
          <p:cNvSpPr txBox="1"/>
          <p:nvPr/>
        </p:nvSpPr>
        <p:spPr>
          <a:xfrm>
            <a:off x="5414707" y="4021094"/>
            <a:ext cx="2384899"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Bones or Burns</a:t>
            </a:r>
          </a:p>
        </p:txBody>
      </p:sp>
      <p:sp>
        <p:nvSpPr>
          <p:cNvPr id="9" name="TextBox 8"/>
          <p:cNvSpPr txBox="1"/>
          <p:nvPr/>
        </p:nvSpPr>
        <p:spPr>
          <a:xfrm>
            <a:off x="8425197" y="4018415"/>
            <a:ext cx="2618757"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Other conditions</a:t>
            </a:r>
          </a:p>
        </p:txBody>
      </p:sp>
      <p:cxnSp>
        <p:nvCxnSpPr>
          <p:cNvPr id="4" name="Straight Arrow Connector 3"/>
          <p:cNvCxnSpPr>
            <a:stCxn id="2" idx="3"/>
            <a:endCxn id="5" idx="1"/>
          </p:cNvCxnSpPr>
          <p:nvPr/>
        </p:nvCxnSpPr>
        <p:spPr>
          <a:xfrm>
            <a:off x="2704563"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789116"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796707" y="427357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006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2"/>
            <a:ext cx="10058400" cy="4400521"/>
          </a:xfrm>
        </p:spPr>
        <p:txBody>
          <a:bodyPr>
            <a:normAutofit/>
          </a:bodyPr>
          <a:lstStyle/>
          <a:p>
            <a:pPr marL="0" indent="0">
              <a:buNone/>
            </a:pPr>
            <a:r>
              <a:rPr lang="en-GB" sz="2400" b="1" dirty="0">
                <a:ln w="0"/>
                <a:solidFill>
                  <a:srgbClr val="3A79BD"/>
                </a:solidFill>
              </a:rPr>
              <a:t>Minimising Infection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It is important that as the first aider you do not transmit infections to your casualty or indeed contract infections from your casualty.</a:t>
            </a:r>
          </a:p>
          <a:p>
            <a:pPr marL="0" indent="0">
              <a:buNone/>
            </a:pPr>
            <a:r>
              <a:rPr lang="en-GB" sz="1800" dirty="0">
                <a:ln w="0"/>
                <a:solidFill>
                  <a:schemeClr val="tx1"/>
                </a:solidFill>
              </a:rPr>
              <a:t>To assist in minimising the risk of infection and cross-contamination there are various precautions that can be taken:</a:t>
            </a:r>
          </a:p>
          <a:p>
            <a:pPr>
              <a:buFont typeface="Wingdings" panose="05000000000000000000" pitchFamily="2" charset="2"/>
              <a:buChar char="§"/>
            </a:pPr>
            <a:r>
              <a:rPr lang="en-GB" sz="1800" dirty="0">
                <a:ln w="0"/>
                <a:solidFill>
                  <a:schemeClr val="tx1"/>
                </a:solidFill>
              </a:rPr>
              <a:t>Having good personal hygiene</a:t>
            </a:r>
          </a:p>
          <a:p>
            <a:pPr>
              <a:buFont typeface="Wingdings" panose="05000000000000000000" pitchFamily="2" charset="2"/>
              <a:buChar char="§"/>
            </a:pPr>
            <a:r>
              <a:rPr lang="en-GB" sz="1800" dirty="0">
                <a:ln w="0"/>
                <a:solidFill>
                  <a:schemeClr val="tx1"/>
                </a:solidFill>
              </a:rPr>
              <a:t>Ensuring that barrier devices are used</a:t>
            </a:r>
          </a:p>
          <a:p>
            <a:pPr>
              <a:buFont typeface="Wingdings" panose="05000000000000000000" pitchFamily="2" charset="2"/>
              <a:buChar char="§"/>
            </a:pPr>
            <a:r>
              <a:rPr lang="en-GB" sz="1800" dirty="0">
                <a:ln w="0"/>
                <a:solidFill>
                  <a:schemeClr val="tx1"/>
                </a:solidFill>
              </a:rPr>
              <a:t>Covering any open cuts or sores</a:t>
            </a:r>
          </a:p>
          <a:p>
            <a:pPr>
              <a:buFont typeface="Wingdings" panose="05000000000000000000" pitchFamily="2" charset="2"/>
              <a:buChar char="§"/>
            </a:pPr>
            <a:r>
              <a:rPr lang="en-GB" sz="1800" dirty="0">
                <a:ln w="0"/>
                <a:solidFill>
                  <a:schemeClr val="tx1"/>
                </a:solidFill>
              </a:rPr>
              <a:t>Minimising contact with blood or bodily fluids</a:t>
            </a:r>
          </a:p>
          <a:p>
            <a:pPr>
              <a:buFont typeface="Wingdings" panose="05000000000000000000" pitchFamily="2" charset="2"/>
              <a:buChar char="§"/>
            </a:pPr>
            <a:r>
              <a:rPr lang="en-GB" sz="1800" dirty="0">
                <a:ln w="0"/>
                <a:solidFill>
                  <a:schemeClr val="tx1"/>
                </a:solidFill>
              </a:rPr>
              <a:t>Changing gloves between casualties</a:t>
            </a:r>
          </a:p>
          <a:p>
            <a:pPr>
              <a:buFont typeface="Wingdings" panose="05000000000000000000" pitchFamily="2" charset="2"/>
              <a:buChar char="§"/>
            </a:pPr>
            <a:r>
              <a:rPr lang="en-GB" sz="1800" dirty="0">
                <a:ln w="0"/>
                <a:solidFill>
                  <a:schemeClr val="tx1"/>
                </a:solidFill>
              </a:rPr>
              <a:t>Washing hands thoroughly after removing gloves</a:t>
            </a:r>
          </a:p>
        </p:txBody>
      </p:sp>
    </p:spTree>
    <p:extLst>
      <p:ext uri="{BB962C8B-B14F-4D97-AF65-F5344CB8AC3E}">
        <p14:creationId xmlns:p14="http://schemas.microsoft.com/office/powerpoint/2010/main" val="2906406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4207338"/>
          </a:xfrm>
        </p:spPr>
        <p:txBody>
          <a:bodyPr>
            <a:normAutofit/>
          </a:bodyPr>
          <a:lstStyle/>
          <a:p>
            <a:pPr marL="0" indent="0">
              <a:buNone/>
            </a:pPr>
            <a:r>
              <a:rPr lang="en-GB" sz="2400" b="1" dirty="0">
                <a:ln w="0"/>
                <a:solidFill>
                  <a:srgbClr val="3A79BD"/>
                </a:solidFill>
              </a:rPr>
              <a:t>Barrier Devices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Barrier devices are essential equipment and help to eradicate the spread of infection and cross contamination.</a:t>
            </a:r>
          </a:p>
          <a:p>
            <a:pPr marL="0" indent="0">
              <a:buNone/>
            </a:pPr>
            <a:endParaRPr lang="en-GB" sz="1800" dirty="0">
              <a:ln w="0"/>
              <a:solidFill>
                <a:schemeClr val="tx1"/>
              </a:solidFill>
            </a:endParaRPr>
          </a:p>
          <a:p>
            <a:pPr marL="0" indent="0">
              <a:buNone/>
            </a:pPr>
            <a:r>
              <a:rPr lang="en-GB" sz="1800" dirty="0">
                <a:ln w="0"/>
                <a:solidFill>
                  <a:schemeClr val="tx1"/>
                </a:solidFill>
              </a:rPr>
              <a:t>Barrier devices place a barrier between the first aider and the casualty.</a:t>
            </a:r>
          </a:p>
          <a:p>
            <a:pPr marL="0" indent="0">
              <a:buNone/>
            </a:pPr>
            <a:endParaRPr lang="en-GB" sz="1800" dirty="0">
              <a:ln w="0"/>
              <a:solidFill>
                <a:schemeClr val="tx1"/>
              </a:solidFill>
            </a:endParaRPr>
          </a:p>
          <a:p>
            <a:pPr marL="0" indent="0">
              <a:buNone/>
            </a:pPr>
            <a:r>
              <a:rPr lang="en-GB" sz="1800" b="1" dirty="0">
                <a:ln w="0"/>
                <a:solidFill>
                  <a:schemeClr val="tx1"/>
                </a:solidFill>
              </a:rPr>
              <a:t>Barrier devices include:</a:t>
            </a:r>
          </a:p>
          <a:p>
            <a:pPr>
              <a:buFont typeface="Wingdings" panose="05000000000000000000" pitchFamily="2" charset="2"/>
              <a:buChar char="§"/>
            </a:pPr>
            <a:r>
              <a:rPr lang="en-GB" sz="1800" dirty="0">
                <a:ln w="0"/>
                <a:solidFill>
                  <a:schemeClr val="tx1"/>
                </a:solidFill>
              </a:rPr>
              <a:t>Nitrile powder free cloves</a:t>
            </a:r>
          </a:p>
          <a:p>
            <a:pPr>
              <a:buFont typeface="Wingdings" panose="05000000000000000000" pitchFamily="2" charset="2"/>
              <a:buChar char="§"/>
            </a:pPr>
            <a:r>
              <a:rPr lang="en-GB" sz="1800" dirty="0">
                <a:ln w="0"/>
                <a:solidFill>
                  <a:schemeClr val="tx1"/>
                </a:solidFill>
              </a:rPr>
              <a:t>Face shields</a:t>
            </a:r>
          </a:p>
          <a:p>
            <a:pPr>
              <a:buFont typeface="Wingdings" panose="05000000000000000000" pitchFamily="2" charset="2"/>
              <a:buChar char="§"/>
            </a:pPr>
            <a:r>
              <a:rPr lang="en-GB" sz="1800" dirty="0">
                <a:ln w="0"/>
                <a:solidFill>
                  <a:schemeClr val="tx1"/>
                </a:solidFill>
              </a:rPr>
              <a:t>Pocket masks</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3672" t="9845"/>
          <a:stretch/>
        </p:blipFill>
        <p:spPr>
          <a:xfrm>
            <a:off x="9715607" y="2944323"/>
            <a:ext cx="1638193" cy="2576932"/>
          </a:xfrm>
          <a:prstGeom prst="rect">
            <a:avLst/>
          </a:prstGeom>
          <a:effectLst>
            <a:softEdge rad="76200"/>
          </a:effectLst>
        </p:spPr>
      </p:pic>
    </p:spTree>
    <p:extLst>
      <p:ext uri="{BB962C8B-B14F-4D97-AF65-F5344CB8AC3E}">
        <p14:creationId xmlns:p14="http://schemas.microsoft.com/office/powerpoint/2010/main" val="1613108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32854"/>
            <a:ext cx="10058400" cy="4130064"/>
          </a:xfrm>
        </p:spPr>
        <p:txBody>
          <a:bodyPr>
            <a:normAutofit/>
          </a:bodyPr>
          <a:lstStyle/>
          <a:p>
            <a:pPr marL="0" indent="0">
              <a:buNone/>
            </a:pPr>
            <a:r>
              <a:rPr lang="en-GB" sz="2400" b="1" dirty="0">
                <a:ln w="0"/>
                <a:solidFill>
                  <a:srgbClr val="3A79BD"/>
                </a:solidFill>
              </a:rPr>
              <a:t>Clearing Up After an Incident</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Once an incident has been handed over to qualified medical assistance, then the clearing up process must commence.</a:t>
            </a:r>
          </a:p>
          <a:p>
            <a:pPr marL="0" indent="0">
              <a:buNone/>
            </a:pPr>
            <a:r>
              <a:rPr lang="en-GB" sz="1800" b="1" dirty="0">
                <a:ln w="0"/>
                <a:solidFill>
                  <a:schemeClr val="tx1"/>
                </a:solidFill>
              </a:rPr>
              <a:t>This process consists of the following:</a:t>
            </a:r>
          </a:p>
          <a:p>
            <a:pPr>
              <a:buFont typeface="Wingdings" panose="05000000000000000000" pitchFamily="2" charset="2"/>
              <a:buChar char="§"/>
            </a:pPr>
            <a:r>
              <a:rPr lang="en-GB" sz="1800" dirty="0">
                <a:ln w="0"/>
                <a:solidFill>
                  <a:schemeClr val="tx1"/>
                </a:solidFill>
              </a:rPr>
              <a:t>Ensure that all used items such as; bandages, gloves etc. are placed in a yellow clinical waste bag or something similar.</a:t>
            </a:r>
          </a:p>
          <a:p>
            <a:pPr>
              <a:buFont typeface="Wingdings" panose="05000000000000000000" pitchFamily="2" charset="2"/>
              <a:buChar char="§"/>
            </a:pPr>
            <a:r>
              <a:rPr lang="en-GB" sz="1800" dirty="0">
                <a:ln w="0"/>
                <a:solidFill>
                  <a:schemeClr val="tx1"/>
                </a:solidFill>
              </a:rPr>
              <a:t>Ensure that the area where any blood or other bodily fluids have been spilt is thoroughly cleaned.</a:t>
            </a:r>
          </a:p>
          <a:p>
            <a:pPr>
              <a:buFont typeface="Wingdings" panose="05000000000000000000" pitchFamily="2" charset="2"/>
              <a:buChar char="§"/>
            </a:pPr>
            <a:r>
              <a:rPr lang="en-GB" sz="1800" dirty="0">
                <a:ln w="0"/>
                <a:solidFill>
                  <a:schemeClr val="tx1"/>
                </a:solidFill>
              </a:rPr>
              <a:t>Restock the first aid kit and replace an other equipment that may have been used during the incident.</a:t>
            </a:r>
          </a:p>
          <a:p>
            <a:pPr>
              <a:buFont typeface="Wingdings" panose="05000000000000000000" pitchFamily="2" charset="2"/>
              <a:buChar char="§"/>
            </a:pPr>
            <a:r>
              <a:rPr lang="en-GB" sz="1800" dirty="0">
                <a:ln w="0"/>
                <a:solidFill>
                  <a:schemeClr val="tx1"/>
                </a:solidFill>
              </a:rPr>
              <a:t>Record and report the incident.</a:t>
            </a:r>
          </a:p>
        </p:txBody>
      </p:sp>
      <p:pic>
        <p:nvPicPr>
          <p:cNvPr id="5124" name="Picture 4" descr="http://www.clipartbest.com/cliparts/eTM/L7y/eTML7yXTn.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718" t="7457" r="20334" b="6919"/>
          <a:stretch/>
        </p:blipFill>
        <p:spPr bwMode="auto">
          <a:xfrm>
            <a:off x="10811408" y="3260381"/>
            <a:ext cx="862884" cy="1275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931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Seizures</a:t>
            </a:r>
          </a:p>
        </p:txBody>
      </p:sp>
      <p:sp>
        <p:nvSpPr>
          <p:cNvPr id="5" name="Subtitle 4"/>
          <p:cNvSpPr>
            <a:spLocks noGrp="1"/>
          </p:cNvSpPr>
          <p:nvPr>
            <p:ph type="body" idx="1"/>
          </p:nvPr>
        </p:nvSpPr>
        <p:spPr/>
        <p:txBody>
          <a:bodyPr/>
          <a:lstStyle/>
          <a:p>
            <a:r>
              <a:rPr lang="en-GB" dirty="0"/>
              <a:t>Section 2</a:t>
            </a:r>
          </a:p>
        </p:txBody>
      </p:sp>
    </p:spTree>
    <p:extLst>
      <p:ext uri="{BB962C8B-B14F-4D97-AF65-F5344CB8AC3E}">
        <p14:creationId xmlns:p14="http://schemas.microsoft.com/office/powerpoint/2010/main" val="2956428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3758055" cy="4400520"/>
          </a:xfrm>
        </p:spPr>
        <p:txBody>
          <a:bodyPr>
            <a:normAutofit/>
          </a:bodyPr>
          <a:lstStyle/>
          <a:p>
            <a:pPr marL="0" indent="0">
              <a:buNone/>
            </a:pPr>
            <a:r>
              <a:rPr lang="en-GB" sz="2400" b="1" dirty="0">
                <a:ln w="0"/>
                <a:solidFill>
                  <a:srgbClr val="3A79BD"/>
                </a:solidFill>
              </a:rPr>
              <a:t>Epileptic Seizure</a:t>
            </a:r>
            <a:endParaRPr lang="en-GB" sz="1800" dirty="0">
              <a:ln w="0"/>
              <a:solidFill>
                <a:srgbClr val="3A79BD"/>
              </a:solidFill>
            </a:endParaRPr>
          </a:p>
          <a:p>
            <a:pPr marL="0" indent="0">
              <a:buNone/>
            </a:pPr>
            <a:r>
              <a:rPr lang="en-GB" sz="1800" dirty="0">
                <a:ln w="0"/>
                <a:solidFill>
                  <a:schemeClr val="tx1"/>
                </a:solidFill>
              </a:rPr>
              <a:t>An epileptic seizure s caused by a sudden burst of excessive, electrical activity in the brain causing a temporary disruption to signals passing between brain cells.  There are many different forms of epilepsy however to aid recognition and treatment these have been generalised into two categories:</a:t>
            </a:r>
          </a:p>
          <a:p>
            <a:pPr marL="0" indent="0">
              <a:buNone/>
            </a:pPr>
            <a:endParaRPr lang="en-GB" sz="1800" dirty="0">
              <a:ln w="0"/>
              <a:solidFill>
                <a:schemeClr val="tx1"/>
              </a:solidFill>
            </a:endParaRPr>
          </a:p>
          <a:p>
            <a:pPr>
              <a:buFont typeface="Wingdings" panose="05000000000000000000" pitchFamily="2" charset="2"/>
              <a:buChar char="§"/>
            </a:pPr>
            <a:r>
              <a:rPr lang="en-GB" sz="1800" dirty="0">
                <a:ln w="0"/>
                <a:solidFill>
                  <a:schemeClr val="tx1"/>
                </a:solidFill>
              </a:rPr>
              <a:t>Partial seizures</a:t>
            </a:r>
          </a:p>
          <a:p>
            <a:pPr>
              <a:buFont typeface="Wingdings" panose="05000000000000000000" pitchFamily="2" charset="2"/>
              <a:buChar char="§"/>
            </a:pPr>
            <a:r>
              <a:rPr lang="en-GB" sz="1800" dirty="0">
                <a:ln w="0"/>
                <a:solidFill>
                  <a:schemeClr val="tx1"/>
                </a:solidFill>
              </a:rPr>
              <a:t>Generalised seizures</a:t>
            </a:r>
          </a:p>
        </p:txBody>
      </p:sp>
      <p:pic>
        <p:nvPicPr>
          <p:cNvPr id="2" name="Children First Aid- Seizure (epileps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55335" y="1845734"/>
            <a:ext cx="6304954" cy="3546537"/>
          </a:xfrm>
          <a:prstGeom prst="rect">
            <a:avLst/>
          </a:prstGeom>
        </p:spPr>
      </p:pic>
      <p:sp>
        <p:nvSpPr>
          <p:cNvPr id="5" name="TextBox 4"/>
          <p:cNvSpPr txBox="1"/>
          <p:nvPr/>
        </p:nvSpPr>
        <p:spPr>
          <a:xfrm>
            <a:off x="6323309" y="5588429"/>
            <a:ext cx="2026716" cy="461665"/>
          </a:xfrm>
          <a:prstGeom prst="rect">
            <a:avLst/>
          </a:prstGeom>
          <a:noFill/>
        </p:spPr>
        <p:txBody>
          <a:bodyPr wrap="square" rtlCol="0">
            <a:spAutoFit/>
          </a:bodyPr>
          <a:lstStyle/>
          <a:p>
            <a:pPr algn="ctr"/>
            <a:r>
              <a:rPr lang="en-GB" sz="1400" dirty="0">
                <a:solidFill>
                  <a:srgbClr val="7030A0"/>
                </a:solidFill>
              </a:rPr>
              <a:t>Source:</a:t>
            </a:r>
          </a:p>
          <a:p>
            <a:pPr algn="ctr"/>
            <a:r>
              <a:rPr lang="en-GB" sz="1000" dirty="0"/>
              <a:t>British Red Cross</a:t>
            </a:r>
          </a:p>
        </p:txBody>
      </p:sp>
      <p:pic>
        <p:nvPicPr>
          <p:cNvPr id="8194" name="Picture 2" descr="https://goo.gl/CJlqrO.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6196" y="5588429"/>
            <a:ext cx="461665" cy="46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3495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 seizure</a:t>
            </a:r>
            <a:endParaRPr lang="en-GB" sz="1800" dirty="0">
              <a:ln w="0"/>
              <a:solidFill>
                <a:srgbClr val="3A79BD"/>
              </a:solidFill>
            </a:endParaRPr>
          </a:p>
          <a:p>
            <a:pPr marL="0" indent="0">
              <a:buNone/>
            </a:pPr>
            <a:r>
              <a:rPr lang="en-GB" sz="1800" dirty="0">
                <a:ln w="0"/>
                <a:solidFill>
                  <a:schemeClr val="tx1"/>
                </a:solidFill>
              </a:rPr>
              <a:t>A partial seizure is a brief loss of responsiveness for a few seconds or minutes.</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Staring blankly</a:t>
            </a:r>
          </a:p>
          <a:p>
            <a:pPr>
              <a:buClr>
                <a:srgbClr val="C00000"/>
              </a:buClr>
              <a:buFont typeface="Wingdings" panose="05000000000000000000" pitchFamily="2" charset="2"/>
              <a:buChar char="§"/>
            </a:pPr>
            <a:r>
              <a:rPr lang="en-GB" sz="1800" dirty="0">
                <a:solidFill>
                  <a:srgbClr val="C00000"/>
                </a:solidFill>
              </a:rPr>
              <a:t>  Mood swings</a:t>
            </a:r>
          </a:p>
          <a:p>
            <a:pPr>
              <a:buClr>
                <a:srgbClr val="C00000"/>
              </a:buClr>
              <a:buFont typeface="Wingdings" panose="05000000000000000000" pitchFamily="2" charset="2"/>
              <a:buChar char="§"/>
            </a:pPr>
            <a:r>
              <a:rPr lang="en-GB" sz="1800" dirty="0">
                <a:solidFill>
                  <a:srgbClr val="C00000"/>
                </a:solidFill>
              </a:rPr>
              <a:t>  Feeling of Déjà vu</a:t>
            </a:r>
          </a:p>
          <a:p>
            <a:pPr>
              <a:buClr>
                <a:srgbClr val="C00000"/>
              </a:buClr>
              <a:buFont typeface="Wingdings" panose="05000000000000000000" pitchFamily="2" charset="2"/>
              <a:buChar char="§"/>
            </a:pPr>
            <a:r>
              <a:rPr lang="en-GB" sz="1800" dirty="0">
                <a:solidFill>
                  <a:srgbClr val="C00000"/>
                </a:solidFill>
              </a:rPr>
              <a:t>  Tingling sensations</a:t>
            </a:r>
          </a:p>
          <a:p>
            <a:pPr>
              <a:buClr>
                <a:srgbClr val="C00000"/>
              </a:buClr>
              <a:buFont typeface="Wingdings" panose="05000000000000000000" pitchFamily="2" charset="2"/>
              <a:buChar char="§"/>
            </a:pPr>
            <a:r>
              <a:rPr lang="en-GB" sz="1800" dirty="0">
                <a:solidFill>
                  <a:srgbClr val="C00000"/>
                </a:solidFill>
              </a:rPr>
              <a:t>  Twitching (face and body)</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Ensure the casualty is safe from harm</a:t>
            </a:r>
          </a:p>
          <a:p>
            <a:pPr>
              <a:buClr>
                <a:srgbClr val="00B050"/>
              </a:buClr>
              <a:buFont typeface="Wingdings" panose="05000000000000000000" pitchFamily="2" charset="2"/>
              <a:buChar char="§"/>
            </a:pPr>
            <a:r>
              <a:rPr lang="en-GB" sz="1800" dirty="0">
                <a:solidFill>
                  <a:srgbClr val="00B050"/>
                </a:solidFill>
              </a:rPr>
              <a:t>  See is the casualty can be laid or sat down</a:t>
            </a:r>
          </a:p>
          <a:p>
            <a:pPr>
              <a:buClr>
                <a:srgbClr val="00B050"/>
              </a:buClr>
              <a:buFont typeface="Wingdings" panose="05000000000000000000" pitchFamily="2" charset="2"/>
              <a:buChar char="§"/>
            </a:pPr>
            <a:r>
              <a:rPr lang="en-GB" sz="1800" dirty="0">
                <a:solidFill>
                  <a:srgbClr val="00B050"/>
                </a:solidFill>
              </a:rPr>
              <a:t>  Stay with the casualty and time the episode</a:t>
            </a:r>
          </a:p>
          <a:p>
            <a:pPr>
              <a:buClr>
                <a:srgbClr val="00B050"/>
              </a:buClr>
              <a:buFont typeface="Wingdings" panose="05000000000000000000" pitchFamily="2" charset="2"/>
              <a:buChar char="§"/>
            </a:pPr>
            <a:r>
              <a:rPr lang="en-GB" sz="1800" dirty="0">
                <a:solidFill>
                  <a:srgbClr val="00B050"/>
                </a:solidFill>
              </a:rPr>
              <a:t>  If it is the first time recommend the casualty to go to hospital or call an ambulance 999/112</a:t>
            </a:r>
          </a:p>
        </p:txBody>
      </p:sp>
    </p:spTree>
    <p:extLst>
      <p:ext uri="{BB962C8B-B14F-4D97-AF65-F5344CB8AC3E}">
        <p14:creationId xmlns:p14="http://schemas.microsoft.com/office/powerpoint/2010/main" val="3566638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1361105"/>
          </a:xfrm>
        </p:spPr>
        <p:txBody>
          <a:bodyPr>
            <a:normAutofit/>
          </a:bodyPr>
          <a:lstStyle/>
          <a:p>
            <a:pPr marL="0" indent="0">
              <a:buNone/>
            </a:pPr>
            <a:r>
              <a:rPr lang="en-GB" sz="2400" b="1" dirty="0">
                <a:ln w="0"/>
                <a:solidFill>
                  <a:srgbClr val="3A79BD"/>
                </a:solidFill>
              </a:rPr>
              <a:t>Generalised seizure</a:t>
            </a:r>
            <a:endParaRPr lang="en-GB" sz="1800" dirty="0">
              <a:ln w="0"/>
              <a:solidFill>
                <a:srgbClr val="3A79BD"/>
              </a:solidFill>
            </a:endParaRPr>
          </a:p>
          <a:p>
            <a:pPr marL="0" indent="0">
              <a:buNone/>
            </a:pPr>
            <a:r>
              <a:rPr lang="en-GB" sz="1800" dirty="0">
                <a:ln w="0"/>
                <a:solidFill>
                  <a:schemeClr val="tx1"/>
                </a:solidFill>
              </a:rPr>
              <a:t>The most common and widely recognised generalised seizure is called a tonic-clonic (grand mal) seizure which affects the body in progressive ways.  Prior to suffering a seizure, a casualty may be confused, have headaches or undergo strange tastes or smells; this is called an ‘aura’.</a:t>
            </a:r>
          </a:p>
        </p:txBody>
      </p:sp>
      <p:sp>
        <p:nvSpPr>
          <p:cNvPr id="4" name="Content Placeholder 4"/>
          <p:cNvSpPr txBox="1">
            <a:spLocks/>
          </p:cNvSpPr>
          <p:nvPr/>
        </p:nvSpPr>
        <p:spPr>
          <a:xfrm>
            <a:off x="1100671" y="3206840"/>
            <a:ext cx="4937760" cy="2820474"/>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 – Tonic phase</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Convulsions</a:t>
            </a:r>
          </a:p>
          <a:p>
            <a:pPr>
              <a:buClr>
                <a:srgbClr val="C00000"/>
              </a:buClr>
              <a:buFont typeface="Wingdings" panose="05000000000000000000" pitchFamily="2" charset="2"/>
              <a:buChar char="§"/>
            </a:pPr>
            <a:r>
              <a:rPr lang="en-GB" sz="1800" dirty="0">
                <a:solidFill>
                  <a:srgbClr val="C00000"/>
                </a:solidFill>
              </a:rPr>
              <a:t>  Muscles become rigid</a:t>
            </a:r>
          </a:p>
          <a:p>
            <a:pPr>
              <a:buClr>
                <a:srgbClr val="C00000"/>
              </a:buClr>
              <a:buFont typeface="Wingdings" panose="05000000000000000000" pitchFamily="2" charset="2"/>
              <a:buChar char="§"/>
            </a:pPr>
            <a:r>
              <a:rPr lang="en-GB" sz="1800" dirty="0">
                <a:solidFill>
                  <a:srgbClr val="C00000"/>
                </a:solidFill>
              </a:rPr>
              <a:t>  Arching back</a:t>
            </a:r>
          </a:p>
          <a:p>
            <a:pPr>
              <a:buClr>
                <a:srgbClr val="C00000"/>
              </a:buClr>
              <a:buFont typeface="Wingdings" panose="05000000000000000000" pitchFamily="2" charset="2"/>
              <a:buChar char="§"/>
            </a:pPr>
            <a:r>
              <a:rPr lang="en-GB" sz="1800" dirty="0">
                <a:solidFill>
                  <a:srgbClr val="C00000"/>
                </a:solidFill>
              </a:rPr>
              <a:t>  Cyanosis (blue or purple colouration)</a:t>
            </a:r>
          </a:p>
        </p:txBody>
      </p:sp>
      <p:sp>
        <p:nvSpPr>
          <p:cNvPr id="6" name="Content Placeholder 4"/>
          <p:cNvSpPr txBox="1">
            <a:spLocks/>
          </p:cNvSpPr>
          <p:nvPr/>
        </p:nvSpPr>
        <p:spPr>
          <a:xfrm>
            <a:off x="6217920" y="3206840"/>
            <a:ext cx="4937760" cy="2820474"/>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 – Clonic phase</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The limbs make violent jerking movements</a:t>
            </a:r>
          </a:p>
          <a:p>
            <a:pPr>
              <a:buClr>
                <a:srgbClr val="C00000"/>
              </a:buClr>
              <a:buFont typeface="Wingdings" panose="05000000000000000000" pitchFamily="2" charset="2"/>
              <a:buChar char="§"/>
            </a:pPr>
            <a:r>
              <a:rPr lang="en-GB" sz="1800" dirty="0">
                <a:solidFill>
                  <a:srgbClr val="C00000"/>
                </a:solidFill>
              </a:rPr>
              <a:t>  Rolling eyes and crying out</a:t>
            </a:r>
          </a:p>
          <a:p>
            <a:pPr>
              <a:buClr>
                <a:srgbClr val="C00000"/>
              </a:buClr>
              <a:buFont typeface="Wingdings" panose="05000000000000000000" pitchFamily="2" charset="2"/>
              <a:buChar char="§"/>
            </a:pPr>
            <a:r>
              <a:rPr lang="en-GB" sz="1800" dirty="0">
                <a:solidFill>
                  <a:srgbClr val="C00000"/>
                </a:solidFill>
              </a:rPr>
              <a:t>  Clenched teeth</a:t>
            </a:r>
          </a:p>
          <a:p>
            <a:pPr>
              <a:buClr>
                <a:srgbClr val="C00000"/>
              </a:buClr>
              <a:buFont typeface="Wingdings" panose="05000000000000000000" pitchFamily="2" charset="2"/>
              <a:buChar char="§"/>
            </a:pPr>
            <a:r>
              <a:rPr lang="en-GB" sz="1800" dirty="0">
                <a:solidFill>
                  <a:srgbClr val="C00000"/>
                </a:solidFill>
              </a:rPr>
              <a:t>  Possible loss or bladder and bowel control</a:t>
            </a:r>
          </a:p>
          <a:p>
            <a:pPr>
              <a:buClr>
                <a:srgbClr val="C00000"/>
              </a:buClr>
              <a:buFont typeface="Wingdings" panose="05000000000000000000" pitchFamily="2" charset="2"/>
              <a:buChar char="§"/>
            </a:pPr>
            <a:r>
              <a:rPr lang="en-GB" sz="1800" dirty="0">
                <a:solidFill>
                  <a:srgbClr val="C00000"/>
                </a:solidFill>
              </a:rPr>
              <a:t>  Lack of consciousness</a:t>
            </a:r>
          </a:p>
        </p:txBody>
      </p:sp>
    </p:spTree>
    <p:extLst>
      <p:ext uri="{BB962C8B-B14F-4D97-AF65-F5344CB8AC3E}">
        <p14:creationId xmlns:p14="http://schemas.microsoft.com/office/powerpoint/2010/main" val="2838675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523979"/>
          </a:xfrm>
        </p:spPr>
        <p:txBody>
          <a:bodyPr>
            <a:normAutofit/>
          </a:bodyPr>
          <a:lstStyle/>
          <a:p>
            <a:pPr marL="0" indent="0">
              <a:buNone/>
            </a:pPr>
            <a:r>
              <a:rPr lang="en-GB" sz="2400" b="1" dirty="0">
                <a:ln w="0"/>
                <a:solidFill>
                  <a:srgbClr val="3A79BD"/>
                </a:solidFill>
              </a:rPr>
              <a:t>Generalised seizure</a:t>
            </a:r>
            <a:endParaRPr lang="en-GB" sz="1800" dirty="0">
              <a:ln w="0"/>
              <a:solidFill>
                <a:srgbClr val="3A79BD"/>
              </a:solidFill>
            </a:endParaRPr>
          </a:p>
        </p:txBody>
      </p:sp>
      <p:sp>
        <p:nvSpPr>
          <p:cNvPr id="9" name="Content Placeholder 5"/>
          <p:cNvSpPr txBox="1">
            <a:spLocks/>
          </p:cNvSpPr>
          <p:nvPr/>
        </p:nvSpPr>
        <p:spPr>
          <a:xfrm>
            <a:off x="1097280" y="2369713"/>
            <a:ext cx="10058400" cy="3889419"/>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Ensure the casualties safety by removing dangerous objects which could cause injury</a:t>
            </a:r>
          </a:p>
          <a:p>
            <a:pPr>
              <a:buClr>
                <a:srgbClr val="00B050"/>
              </a:buClr>
              <a:buFont typeface="Wingdings" panose="05000000000000000000" pitchFamily="2" charset="2"/>
              <a:buChar char="§"/>
            </a:pPr>
            <a:r>
              <a:rPr lang="en-GB" sz="1800" dirty="0">
                <a:solidFill>
                  <a:srgbClr val="00B050"/>
                </a:solidFill>
              </a:rPr>
              <a:t>  Remove spectacles and loosen clothing around neck if possible</a:t>
            </a:r>
          </a:p>
          <a:p>
            <a:pPr>
              <a:buClr>
                <a:srgbClr val="00B050"/>
              </a:buClr>
              <a:buFont typeface="Wingdings" panose="05000000000000000000" pitchFamily="2" charset="2"/>
              <a:buChar char="§"/>
            </a:pPr>
            <a:r>
              <a:rPr lang="en-GB" sz="1800" dirty="0">
                <a:solidFill>
                  <a:srgbClr val="00B050"/>
                </a:solidFill>
              </a:rPr>
              <a:t>  Do not restrain the casualty</a:t>
            </a:r>
          </a:p>
          <a:p>
            <a:pPr>
              <a:buClr>
                <a:srgbClr val="00B050"/>
              </a:buClr>
              <a:buFont typeface="Wingdings" panose="05000000000000000000" pitchFamily="2" charset="2"/>
              <a:buChar char="§"/>
            </a:pPr>
            <a:r>
              <a:rPr lang="en-GB" sz="1800" dirty="0">
                <a:solidFill>
                  <a:srgbClr val="00B050"/>
                </a:solidFill>
              </a:rPr>
              <a:t>  Record the time and duration of the seizure</a:t>
            </a:r>
          </a:p>
          <a:p>
            <a:pPr>
              <a:buClr>
                <a:srgbClr val="00B050"/>
              </a:buClr>
              <a:buFont typeface="Wingdings" panose="05000000000000000000" pitchFamily="2" charset="2"/>
              <a:buChar char="§"/>
            </a:pPr>
            <a:r>
              <a:rPr lang="en-GB" sz="1800" dirty="0">
                <a:solidFill>
                  <a:srgbClr val="00B050"/>
                </a:solidFill>
              </a:rPr>
              <a:t>  If the seizure continues (depending on site policy) or there are multiple seizures, call for an ambulance 999/112</a:t>
            </a:r>
          </a:p>
          <a:p>
            <a:pPr>
              <a:buClr>
                <a:srgbClr val="00B050"/>
              </a:buClr>
              <a:buFont typeface="Wingdings" panose="05000000000000000000" pitchFamily="2" charset="2"/>
              <a:buChar char="§"/>
            </a:pPr>
            <a:r>
              <a:rPr lang="en-GB" sz="1800" dirty="0">
                <a:solidFill>
                  <a:srgbClr val="00B050"/>
                </a:solidFill>
              </a:rPr>
              <a:t>  When the seizure stops clear any excessive saliva and check airway, breathing and place into the recovery position</a:t>
            </a:r>
          </a:p>
          <a:p>
            <a:pPr>
              <a:buClr>
                <a:srgbClr val="00B050"/>
              </a:buClr>
              <a:buFont typeface="Wingdings" panose="05000000000000000000" pitchFamily="2" charset="2"/>
              <a:buChar char="§"/>
            </a:pPr>
            <a:r>
              <a:rPr lang="en-GB" sz="1800" dirty="0">
                <a:solidFill>
                  <a:srgbClr val="00B050"/>
                </a:solidFill>
              </a:rPr>
              <a:t>  Reassure the casualty and be conscious of their embarrassment</a:t>
            </a:r>
          </a:p>
        </p:txBody>
      </p:sp>
    </p:spTree>
    <p:extLst>
      <p:ext uri="{BB962C8B-B14F-4D97-AF65-F5344CB8AC3E}">
        <p14:creationId xmlns:p14="http://schemas.microsoft.com/office/powerpoint/2010/main" val="362747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External Bleeding </a:t>
            </a:r>
            <a:br>
              <a:rPr lang="en-GB" dirty="0"/>
            </a:br>
            <a:r>
              <a:rPr lang="en-GB" dirty="0"/>
              <a:t>&amp; </a:t>
            </a:r>
            <a:br>
              <a:rPr lang="en-GB" dirty="0"/>
            </a:br>
            <a:r>
              <a:rPr lang="en-GB" dirty="0"/>
              <a:t>Hypovolemic Shock</a:t>
            </a:r>
          </a:p>
        </p:txBody>
      </p:sp>
      <p:sp>
        <p:nvSpPr>
          <p:cNvPr id="5" name="Subtitle 4"/>
          <p:cNvSpPr>
            <a:spLocks noGrp="1"/>
          </p:cNvSpPr>
          <p:nvPr>
            <p:ph type="body" idx="1"/>
          </p:nvPr>
        </p:nvSpPr>
        <p:spPr/>
        <p:txBody>
          <a:bodyPr/>
          <a:lstStyle/>
          <a:p>
            <a:r>
              <a:rPr lang="en-GB" dirty="0"/>
              <a:t>Section 3</a:t>
            </a:r>
          </a:p>
        </p:txBody>
      </p:sp>
    </p:spTree>
    <p:extLst>
      <p:ext uri="{BB962C8B-B14F-4D97-AF65-F5344CB8AC3E}">
        <p14:creationId xmlns:p14="http://schemas.microsoft.com/office/powerpoint/2010/main" val="2262388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Laceration (tear)</a:t>
            </a:r>
          </a:p>
          <a:p>
            <a:r>
              <a:rPr lang="en-GB" sz="1800" dirty="0">
                <a:solidFill>
                  <a:srgbClr val="002060"/>
                </a:solidFill>
              </a:rPr>
              <a:t>A wound that can be caused by tearing the skin resulting in a jagged edge wound.  This could be caused by broken bottles or cans.  The severity of blood loss will be dependent on the size of the laceration.</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Abrasion (graze)</a:t>
            </a:r>
          </a:p>
          <a:p>
            <a:r>
              <a:rPr lang="en-GB" sz="1800" dirty="0">
                <a:solidFill>
                  <a:srgbClr val="002060"/>
                </a:solidFill>
              </a:rPr>
              <a:t>A superficial wound caused by a scrape.  This is caused by falling or sliding on surfaces.  Blood loss from this type of wound is minimal and will tend to bleed from capillaries and therefore ooze out of the wound.</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3923069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Incision (cut)</a:t>
            </a:r>
          </a:p>
          <a:p>
            <a:r>
              <a:rPr lang="en-GB" sz="1800" dirty="0">
                <a:solidFill>
                  <a:srgbClr val="002060"/>
                </a:solidFill>
              </a:rPr>
              <a:t>Normally caused by a sharp object such as a knife, scissors or piece of glass.  The wound will be a clean slice and depending on the severity may result in severe blood loss.</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Puncture (piercing)</a:t>
            </a:r>
          </a:p>
          <a:p>
            <a:r>
              <a:rPr lang="en-GB" sz="1800" dirty="0">
                <a:solidFill>
                  <a:srgbClr val="002060"/>
                </a:solidFill>
              </a:rPr>
              <a:t>Caused by an object puncturing or piercing the skin such as a needle, shard of glass or nail.  A puncture wound does not cause excessive bleeding as the wound closes around the foreign object.  There is a high risk of infection and if severe could cause internal damage.</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4291447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Embedded (penetrating)</a:t>
            </a:r>
          </a:p>
          <a:p>
            <a:r>
              <a:rPr lang="en-GB" sz="1800" dirty="0">
                <a:solidFill>
                  <a:srgbClr val="002060"/>
                </a:solidFill>
              </a:rPr>
              <a:t>Caused by a knife or bullet entering the body.  The object passes through the skin and causes internal damage.  There could be severe internal or external blood loss with this type of wound as well as a high risk of infection</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Contusion (bruise)</a:t>
            </a:r>
          </a:p>
          <a:p>
            <a:r>
              <a:rPr lang="en-GB" sz="1800" dirty="0">
                <a:solidFill>
                  <a:srgbClr val="002060"/>
                </a:solidFill>
              </a:rPr>
              <a:t>Normally classes as a minor injury and will heal without treatment.  A contusion is formed when damaged is formed when blood vessels are damaged underneath the skin caused by a blow from a blunt object.  If the cause is more severe such as a fall there could be extensive internal damage</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126280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Examples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pic>
        <p:nvPicPr>
          <p:cNvPr id="6148" name="Picture 4" descr="http://shop.mfxwarehouse.co.uk/slir/w310-h310-c310:310/components/com_virtuemart/shop_image/product/LS6_S_F_lacerations_web_painte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117" y="4240170"/>
            <a:ext cx="1911391" cy="19113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5" descr="ey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3816" y="3825273"/>
            <a:ext cx="2541588" cy="17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descr="finge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9891" y="4423833"/>
            <a:ext cx="2786109" cy="1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s://lacerationrepair.files.wordpress.com/2013/09/img_3220.jpg">
            <a:extLst>
              <a:ext uri="{FF2B5EF4-FFF2-40B4-BE49-F238E27FC236}">
                <a16:creationId xmlns:a16="http://schemas.microsoft.com/office/drawing/2014/main" id="{BBA7C0C2-6180-4F17-A61B-ECA39DEAF7F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928" t="3316" r="9748" b="24119"/>
          <a:stretch/>
        </p:blipFill>
        <p:spPr bwMode="auto">
          <a:xfrm>
            <a:off x="4852425" y="1690688"/>
            <a:ext cx="1376649" cy="220800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biology-forums.com/gallery/medium_13_05_09_13_2_06_40_13359630.jpeg">
            <a:extLst>
              <a:ext uri="{FF2B5EF4-FFF2-40B4-BE49-F238E27FC236}">
                <a16:creationId xmlns:a16="http://schemas.microsoft.com/office/drawing/2014/main" id="{FA30CE9C-1E3C-4A27-BDDC-6D7D0FE0C6D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8813" y="2282988"/>
            <a:ext cx="2699416" cy="171991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ozemedicine.com/blog/wp-content/uploads/2009/03/gb060184.jpg">
            <a:extLst>
              <a:ext uri="{FF2B5EF4-FFF2-40B4-BE49-F238E27FC236}">
                <a16:creationId xmlns:a16="http://schemas.microsoft.com/office/drawing/2014/main" id="{A73022B7-A37F-4632-8744-28950B2261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3270" y="1048331"/>
            <a:ext cx="2175174" cy="163138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descr="spike">
            <a:extLst>
              <a:ext uri="{FF2B5EF4-FFF2-40B4-BE49-F238E27FC236}">
                <a16:creationId xmlns:a16="http://schemas.microsoft.com/office/drawing/2014/main" id="{91574AA6-035D-44C1-AFAA-34B095C098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53999" y="1312814"/>
            <a:ext cx="2923214" cy="220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495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Types of Bleeding</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Arterial bleeding</a:t>
            </a:r>
          </a:p>
          <a:p>
            <a:pPr marL="0" indent="0">
              <a:buNone/>
            </a:pPr>
            <a:r>
              <a:rPr lang="en-GB" sz="1800" dirty="0">
                <a:ln w="0"/>
                <a:solidFill>
                  <a:schemeClr val="tx1"/>
                </a:solidFill>
              </a:rPr>
              <a:t>This is a bleed from an artery and will be bright red in colour, the blood will be under higher pressure and will pump in time with the casualties heart beat.</a:t>
            </a:r>
          </a:p>
          <a:p>
            <a:pPr marL="0" indent="0">
              <a:buNone/>
            </a:pPr>
            <a:endParaRPr lang="en-GB" sz="1800" dirty="0">
              <a:ln w="0"/>
              <a:solidFill>
                <a:schemeClr val="tx1"/>
              </a:solidFill>
            </a:endParaRPr>
          </a:p>
          <a:p>
            <a:pPr marL="0" indent="0">
              <a:buNone/>
            </a:pPr>
            <a:r>
              <a:rPr lang="en-GB" sz="1800" b="1" dirty="0">
                <a:ln w="0"/>
                <a:solidFill>
                  <a:schemeClr val="tx1"/>
                </a:solidFill>
              </a:rPr>
              <a:t>Venous bleeding</a:t>
            </a:r>
          </a:p>
          <a:p>
            <a:pPr marL="0" indent="0">
              <a:buNone/>
            </a:pPr>
            <a:r>
              <a:rPr lang="en-GB" sz="1800" dirty="0">
                <a:ln w="0"/>
                <a:solidFill>
                  <a:schemeClr val="tx1"/>
                </a:solidFill>
              </a:rPr>
              <a:t>This bleed is from a vein and will be dark red in colour, the blood will be under lower pressure and will gush from the wound.</a:t>
            </a:r>
          </a:p>
          <a:p>
            <a:pPr marL="0" indent="0">
              <a:buNone/>
            </a:pPr>
            <a:endParaRPr lang="en-GB" sz="1800" dirty="0">
              <a:ln w="0"/>
              <a:solidFill>
                <a:schemeClr val="tx1"/>
              </a:solidFill>
            </a:endParaRPr>
          </a:p>
          <a:p>
            <a:pPr marL="0" indent="0">
              <a:buNone/>
            </a:pPr>
            <a:r>
              <a:rPr lang="en-GB" sz="1800" b="1" dirty="0">
                <a:ln w="0"/>
                <a:solidFill>
                  <a:schemeClr val="tx1"/>
                </a:solidFill>
              </a:rPr>
              <a:t>Capillary bleeding</a:t>
            </a:r>
          </a:p>
          <a:p>
            <a:pPr marL="0" indent="0">
              <a:buNone/>
            </a:pPr>
            <a:r>
              <a:rPr lang="en-GB" sz="1800" dirty="0">
                <a:ln w="0"/>
                <a:solidFill>
                  <a:schemeClr val="tx1"/>
                </a:solidFill>
              </a:rPr>
              <a:t>This bleed is from damaged capillaries and will slowly ooze from the wound.</a:t>
            </a:r>
          </a:p>
          <a:p>
            <a:pPr marL="0" indent="0">
              <a:buNone/>
            </a:pPr>
            <a:endParaRPr lang="en-GB" sz="1800" dirty="0">
              <a:ln w="0"/>
              <a:solidFill>
                <a:schemeClr val="tx1"/>
              </a:solidFill>
            </a:endParaRPr>
          </a:p>
        </p:txBody>
      </p:sp>
    </p:spTree>
    <p:extLst>
      <p:ext uri="{BB962C8B-B14F-4D97-AF65-F5344CB8AC3E}">
        <p14:creationId xmlns:p14="http://schemas.microsoft.com/office/powerpoint/2010/main" val="531635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Embedded Foreign Objects</a:t>
            </a:r>
            <a:endParaRPr lang="en-GB" sz="1800" dirty="0">
              <a:ln w="0"/>
              <a:solidFill>
                <a:srgbClr val="3A79BD"/>
              </a:solidFill>
            </a:endParaRPr>
          </a:p>
          <a:p>
            <a:pPr marL="0" indent="0">
              <a:buNone/>
            </a:pPr>
            <a:endParaRPr lang="en-GB" sz="1800" dirty="0">
              <a:ln w="0"/>
              <a:solidFill>
                <a:schemeClr val="tx1"/>
              </a:solidFill>
            </a:endParaRPr>
          </a:p>
          <a:p>
            <a:pPr marL="0" indent="0">
              <a:buClr>
                <a:srgbClr val="00B050"/>
              </a:buClr>
              <a:buNone/>
            </a:pPr>
            <a:r>
              <a:rPr lang="en-GB" sz="1800" b="1" dirty="0">
                <a:ln w="0"/>
                <a:solidFill>
                  <a:srgbClr val="00B050"/>
                </a:solidFill>
              </a:rPr>
              <a:t>Treatment</a:t>
            </a:r>
          </a:p>
          <a:p>
            <a:pPr>
              <a:buClr>
                <a:srgbClr val="00B050"/>
              </a:buClr>
              <a:buFont typeface="Wingdings" panose="05000000000000000000" pitchFamily="2" charset="2"/>
              <a:buChar char="§"/>
            </a:pPr>
            <a:r>
              <a:rPr lang="en-GB" sz="1800" dirty="0">
                <a:ln w="0"/>
                <a:solidFill>
                  <a:srgbClr val="00B050"/>
                </a:solidFill>
              </a:rPr>
              <a:t>Apply dressings to ether side of the embedded object if possible to secure it in place and prevent further damage.</a:t>
            </a:r>
          </a:p>
          <a:p>
            <a:pPr>
              <a:buClr>
                <a:srgbClr val="00B050"/>
              </a:buClr>
              <a:buFont typeface="Wingdings" panose="05000000000000000000" pitchFamily="2" charset="2"/>
              <a:buChar char="§"/>
            </a:pPr>
            <a:r>
              <a:rPr lang="en-GB" sz="1800" dirty="0">
                <a:ln w="0"/>
                <a:solidFill>
                  <a:srgbClr val="00B050"/>
                </a:solidFill>
              </a:rPr>
              <a:t>Apply a larger dressing over the top of the side dressings and embedded object if possible.</a:t>
            </a:r>
          </a:p>
          <a:p>
            <a:pPr>
              <a:buClr>
                <a:srgbClr val="00B050"/>
              </a:buClr>
              <a:buFont typeface="Wingdings" panose="05000000000000000000" pitchFamily="2" charset="2"/>
              <a:buChar char="§"/>
            </a:pPr>
            <a:r>
              <a:rPr lang="en-GB" sz="1800" dirty="0">
                <a:ln w="0"/>
                <a:solidFill>
                  <a:srgbClr val="00B050"/>
                </a:solidFill>
              </a:rPr>
              <a:t>Secure the dressing in place e.g. elevation sling.</a:t>
            </a:r>
          </a:p>
          <a:p>
            <a:pPr>
              <a:buClr>
                <a:srgbClr val="00B050"/>
              </a:buClr>
              <a:buFont typeface="Wingdings" panose="05000000000000000000" pitchFamily="2" charset="2"/>
              <a:buChar char="§"/>
            </a:pPr>
            <a:r>
              <a:rPr lang="en-GB" sz="1800" dirty="0">
                <a:ln w="0"/>
                <a:solidFill>
                  <a:srgbClr val="00B050"/>
                </a:solidFill>
              </a:rPr>
              <a:t>Call for an ambulance 999/112 and treat the casualty for shock.</a:t>
            </a:r>
          </a:p>
        </p:txBody>
      </p:sp>
      <p:pic>
        <p:nvPicPr>
          <p:cNvPr id="9218" name="Picture 2" descr="http://www.ncprc.com/wp-content/uploads/2010/12/Embedded-objec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8400" y="4271861"/>
            <a:ext cx="1933574" cy="1771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366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3A79BD"/>
                </a:solidFill>
              </a:rPr>
              <a:t>Blood Loss</a:t>
            </a:r>
            <a:endParaRPr lang="en-GB" sz="1800" dirty="0">
              <a:ln w="0"/>
              <a:solidFill>
                <a:srgbClr val="3A79BD"/>
              </a:solidFill>
            </a:endParaRPr>
          </a:p>
          <a:p>
            <a:pPr marL="0" indent="0">
              <a:buNone/>
            </a:pPr>
            <a:endParaRPr lang="en-GB" sz="1800" dirty="0">
              <a:ln w="0"/>
              <a:solidFill>
                <a:schemeClr val="tx1"/>
              </a:solidFill>
            </a:endParaRPr>
          </a:p>
        </p:txBody>
      </p:sp>
      <p:graphicFrame>
        <p:nvGraphicFramePr>
          <p:cNvPr id="2" name="Table 1"/>
          <p:cNvGraphicFramePr>
            <a:graphicFrameLocks noGrp="1"/>
          </p:cNvGraphicFramePr>
          <p:nvPr>
            <p:extLst/>
          </p:nvPr>
        </p:nvGraphicFramePr>
        <p:xfrm>
          <a:off x="0" y="2400806"/>
          <a:ext cx="12192000" cy="3950567"/>
        </p:xfrm>
        <a:graphic>
          <a:graphicData uri="http://schemas.openxmlformats.org/drawingml/2006/table">
            <a:tbl>
              <a:tblPr firstRow="1" firstCol="1" bandRow="1">
                <a:tableStyleId>{21E4AEA4-8DFA-4A89-87EB-49C32662AFE0}</a:tableStyleId>
              </a:tblPr>
              <a:tblGrid>
                <a:gridCol w="24384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601124">
                <a:tc>
                  <a:txBody>
                    <a:bodyPr/>
                    <a:lstStyle/>
                    <a:p>
                      <a:pPr algn="ctr"/>
                      <a:r>
                        <a:rPr lang="en-GB" sz="1800" dirty="0"/>
                        <a:t>Signs &amp;</a:t>
                      </a:r>
                      <a:r>
                        <a:rPr lang="en-GB" sz="1800" baseline="0" dirty="0"/>
                        <a:t> Symptoms</a:t>
                      </a:r>
                      <a:endParaRPr lang="en-GB" sz="1800" dirty="0"/>
                    </a:p>
                  </a:txBody>
                  <a:tcPr anchor="ctr">
                    <a:solidFill>
                      <a:srgbClr val="36E800"/>
                    </a:solidFill>
                  </a:tcPr>
                </a:tc>
                <a:tc>
                  <a:txBody>
                    <a:bodyPr/>
                    <a:lstStyle/>
                    <a:p>
                      <a:pPr algn="ctr"/>
                      <a:r>
                        <a:rPr lang="en-GB" sz="1800" dirty="0">
                          <a:solidFill>
                            <a:schemeClr val="tx1"/>
                          </a:solidFill>
                        </a:rPr>
                        <a:t>10% Blood</a:t>
                      </a:r>
                      <a:r>
                        <a:rPr lang="en-GB" sz="1800" baseline="0" dirty="0">
                          <a:solidFill>
                            <a:schemeClr val="tx1"/>
                          </a:solidFill>
                        </a:rPr>
                        <a:t> loss</a:t>
                      </a:r>
                      <a:endParaRPr lang="en-GB" sz="1800" dirty="0">
                        <a:solidFill>
                          <a:schemeClr val="tx1"/>
                        </a:solidFill>
                      </a:endParaRPr>
                    </a:p>
                  </a:txBody>
                  <a:tcPr anchor="ctr">
                    <a:solidFill>
                      <a:srgbClr val="FFFF00"/>
                    </a:solidFill>
                  </a:tcPr>
                </a:tc>
                <a:tc>
                  <a:txBody>
                    <a:bodyPr/>
                    <a:lstStyle/>
                    <a:p>
                      <a:pPr algn="ctr"/>
                      <a:r>
                        <a:rPr lang="en-GB" sz="1800" dirty="0">
                          <a:solidFill>
                            <a:sysClr val="windowText" lastClr="000000"/>
                          </a:solidFill>
                        </a:rPr>
                        <a:t>20% Blood</a:t>
                      </a:r>
                      <a:r>
                        <a:rPr lang="en-GB" sz="1800" baseline="0" dirty="0">
                          <a:solidFill>
                            <a:sysClr val="windowText" lastClr="000000"/>
                          </a:solidFill>
                        </a:rPr>
                        <a:t> loss</a:t>
                      </a:r>
                      <a:endParaRPr lang="en-GB" sz="1800" dirty="0">
                        <a:solidFill>
                          <a:sysClr val="windowText" lastClr="000000"/>
                        </a:solidFill>
                      </a:endParaRPr>
                    </a:p>
                  </a:txBody>
                  <a:tcPr anchor="ctr">
                    <a:solidFill>
                      <a:srgbClr val="FFC000"/>
                    </a:solidFill>
                  </a:tcPr>
                </a:tc>
                <a:tc>
                  <a:txBody>
                    <a:bodyPr/>
                    <a:lstStyle/>
                    <a:p>
                      <a:pPr algn="ctr"/>
                      <a:r>
                        <a:rPr lang="en-GB" sz="1800" dirty="0"/>
                        <a:t>30% Blood loss</a:t>
                      </a:r>
                    </a:p>
                  </a:txBody>
                  <a:tcPr anchor="ctr">
                    <a:solidFill>
                      <a:srgbClr val="FF0000"/>
                    </a:solidFill>
                  </a:tcPr>
                </a:tc>
                <a:tc>
                  <a:txBody>
                    <a:bodyPr/>
                    <a:lstStyle/>
                    <a:p>
                      <a:pPr algn="ctr"/>
                      <a:r>
                        <a:rPr lang="en-GB" sz="1800" dirty="0"/>
                        <a:t>40% Blood loss</a:t>
                      </a:r>
                    </a:p>
                  </a:txBody>
                  <a:tcPr anchor="ctr">
                    <a:solidFill>
                      <a:srgbClr val="C00000"/>
                    </a:solidFill>
                  </a:tcPr>
                </a:tc>
                <a:extLst>
                  <a:ext uri="{0D108BD9-81ED-4DB2-BD59-A6C34878D82A}">
                    <a16:rowId xmlns:a16="http://schemas.microsoft.com/office/drawing/2014/main" val="10000"/>
                  </a:ext>
                </a:extLst>
              </a:tr>
              <a:tr h="933563">
                <a:tc>
                  <a:txBody>
                    <a:bodyPr/>
                    <a:lstStyle/>
                    <a:p>
                      <a:pPr algn="ctr"/>
                      <a:r>
                        <a:rPr lang="en-GB" sz="1800" dirty="0"/>
                        <a:t>Response level</a:t>
                      </a:r>
                    </a:p>
                  </a:txBody>
                  <a:tcPr anchor="ctr">
                    <a:solidFill>
                      <a:srgbClr val="36E800"/>
                    </a:solidFill>
                  </a:tcPr>
                </a:tc>
                <a:tc>
                  <a:txBody>
                    <a:bodyPr/>
                    <a:lstStyle/>
                    <a:p>
                      <a:pPr algn="ctr"/>
                      <a:r>
                        <a:rPr lang="en-GB" dirty="0"/>
                        <a:t>Normal</a:t>
                      </a:r>
                    </a:p>
                  </a:txBody>
                  <a:tcPr anchor="ctr"/>
                </a:tc>
                <a:tc>
                  <a:txBody>
                    <a:bodyPr/>
                    <a:lstStyle/>
                    <a:p>
                      <a:pPr algn="ctr"/>
                      <a:r>
                        <a:rPr lang="en-GB" dirty="0"/>
                        <a:t>Nausea</a:t>
                      </a:r>
                    </a:p>
                  </a:txBody>
                  <a:tcPr anchor="ctr"/>
                </a:tc>
                <a:tc>
                  <a:txBody>
                    <a:bodyPr/>
                    <a:lstStyle/>
                    <a:p>
                      <a:pPr algn="ctr"/>
                      <a:r>
                        <a:rPr lang="en-GB" dirty="0"/>
                        <a:t>Lowered level of response &amp; signs</a:t>
                      </a:r>
                      <a:r>
                        <a:rPr lang="en-GB" baseline="0" dirty="0"/>
                        <a:t> of shock</a:t>
                      </a:r>
                      <a:endParaRPr lang="en-GB" dirty="0"/>
                    </a:p>
                  </a:txBody>
                  <a:tcPr anchor="ctr"/>
                </a:tc>
                <a:tc>
                  <a:txBody>
                    <a:bodyPr/>
                    <a:lstStyle/>
                    <a:p>
                      <a:pPr algn="ctr"/>
                      <a:r>
                        <a:rPr lang="en-GB" dirty="0"/>
                        <a:t>Unresponsive</a:t>
                      </a:r>
                    </a:p>
                  </a:txBody>
                  <a:tcPr anchor="ctr"/>
                </a:tc>
                <a:extLst>
                  <a:ext uri="{0D108BD9-81ED-4DB2-BD59-A6C34878D82A}">
                    <a16:rowId xmlns:a16="http://schemas.microsoft.com/office/drawing/2014/main" val="10001"/>
                  </a:ext>
                </a:extLst>
              </a:tr>
              <a:tr h="1213632">
                <a:tc>
                  <a:txBody>
                    <a:bodyPr/>
                    <a:lstStyle/>
                    <a:p>
                      <a:pPr algn="ctr"/>
                      <a:r>
                        <a:rPr lang="en-GB" sz="1800" dirty="0"/>
                        <a:t>Skin colour/feel</a:t>
                      </a:r>
                    </a:p>
                  </a:txBody>
                  <a:tcPr anchor="ctr">
                    <a:solidFill>
                      <a:srgbClr val="36E800"/>
                    </a:solidFill>
                  </a:tcPr>
                </a:tc>
                <a:tc>
                  <a:txBody>
                    <a:bodyPr/>
                    <a:lstStyle/>
                    <a:p>
                      <a:pPr algn="ctr"/>
                      <a:r>
                        <a:rPr lang="en-GB" dirty="0"/>
                        <a:t>Normal</a:t>
                      </a:r>
                    </a:p>
                  </a:txBody>
                  <a:tcPr anchor="ctr"/>
                </a:tc>
                <a:tc>
                  <a:txBody>
                    <a:bodyPr/>
                    <a:lstStyle/>
                    <a:p>
                      <a:pPr algn="ctr"/>
                      <a:r>
                        <a:rPr lang="en-GB" dirty="0"/>
                        <a:t>Pale/cool</a:t>
                      </a:r>
                    </a:p>
                  </a:txBody>
                  <a:tcPr anchor="ctr"/>
                </a:tc>
                <a:tc>
                  <a:txBody>
                    <a:bodyPr/>
                    <a:lstStyle/>
                    <a:p>
                      <a:pPr algn="ctr"/>
                      <a:r>
                        <a:rPr lang="en-GB" dirty="0"/>
                        <a:t>Cyanosis (blue/grey appearance</a:t>
                      </a:r>
                      <a:r>
                        <a:rPr lang="en-GB" baseline="0" dirty="0"/>
                        <a:t> of nose, ears, lips), cold &amp; clammy</a:t>
                      </a:r>
                      <a:endParaRPr lang="en-GB" dirty="0"/>
                    </a:p>
                  </a:txBody>
                  <a:tcPr anchor="ctr"/>
                </a:tc>
                <a:tc>
                  <a:txBody>
                    <a:bodyPr/>
                    <a:lstStyle/>
                    <a:p>
                      <a:pPr algn="ctr"/>
                      <a:r>
                        <a:rPr lang="en-GB" dirty="0"/>
                        <a:t>Extremely pale,</a:t>
                      </a:r>
                      <a:r>
                        <a:rPr lang="en-GB" baseline="0" dirty="0"/>
                        <a:t> cold &amp; clammy</a:t>
                      </a:r>
                      <a:endParaRPr lang="en-GB" dirty="0"/>
                    </a:p>
                  </a:txBody>
                  <a:tcPr anchor="ctr"/>
                </a:tc>
                <a:extLst>
                  <a:ext uri="{0D108BD9-81ED-4DB2-BD59-A6C34878D82A}">
                    <a16:rowId xmlns:a16="http://schemas.microsoft.com/office/drawing/2014/main" val="10002"/>
                  </a:ext>
                </a:extLst>
              </a:tr>
              <a:tr h="601124">
                <a:tc>
                  <a:txBody>
                    <a:bodyPr/>
                    <a:lstStyle/>
                    <a:p>
                      <a:pPr algn="ctr"/>
                      <a:r>
                        <a:rPr lang="en-GB" sz="1800" dirty="0"/>
                        <a:t>Breathing</a:t>
                      </a:r>
                    </a:p>
                  </a:txBody>
                  <a:tcPr anchor="ctr">
                    <a:solidFill>
                      <a:srgbClr val="36E800"/>
                    </a:solidFill>
                  </a:tcPr>
                </a:tc>
                <a:tc>
                  <a:txBody>
                    <a:bodyPr/>
                    <a:lstStyle/>
                    <a:p>
                      <a:pPr algn="ctr"/>
                      <a:r>
                        <a:rPr lang="en-GB" dirty="0"/>
                        <a:t>Normal</a:t>
                      </a:r>
                    </a:p>
                  </a:txBody>
                  <a:tcPr anchor="ctr"/>
                </a:tc>
                <a:tc>
                  <a:txBody>
                    <a:bodyPr/>
                    <a:lstStyle/>
                    <a:p>
                      <a:pPr algn="ctr"/>
                      <a:r>
                        <a:rPr lang="en-GB" dirty="0"/>
                        <a:t>Slightly</a:t>
                      </a:r>
                      <a:r>
                        <a:rPr lang="en-GB" baseline="0" dirty="0"/>
                        <a:t> raised</a:t>
                      </a:r>
                      <a:endParaRPr lang="en-GB" dirty="0"/>
                    </a:p>
                  </a:txBody>
                  <a:tcPr anchor="ctr"/>
                </a:tc>
                <a:tc>
                  <a:txBody>
                    <a:bodyPr/>
                    <a:lstStyle/>
                    <a:p>
                      <a:pPr algn="ctr"/>
                      <a:r>
                        <a:rPr lang="en-GB" dirty="0"/>
                        <a:t>Rapid</a:t>
                      </a:r>
                    </a:p>
                  </a:txBody>
                  <a:tcPr anchor="ctr"/>
                </a:tc>
                <a:tc>
                  <a:txBody>
                    <a:bodyPr/>
                    <a:lstStyle/>
                    <a:p>
                      <a:pPr algn="ctr"/>
                      <a:r>
                        <a:rPr lang="en-GB" dirty="0"/>
                        <a:t>Gasping for breath</a:t>
                      </a:r>
                    </a:p>
                  </a:txBody>
                  <a:tcPr anchor="ctr"/>
                </a:tc>
                <a:extLst>
                  <a:ext uri="{0D108BD9-81ED-4DB2-BD59-A6C34878D82A}">
                    <a16:rowId xmlns:a16="http://schemas.microsoft.com/office/drawing/2014/main" val="10003"/>
                  </a:ext>
                </a:extLst>
              </a:tr>
              <a:tr h="601124">
                <a:tc>
                  <a:txBody>
                    <a:bodyPr/>
                    <a:lstStyle/>
                    <a:p>
                      <a:pPr algn="ctr"/>
                      <a:r>
                        <a:rPr lang="en-GB" sz="1800" dirty="0"/>
                        <a:t>Pulse rate</a:t>
                      </a:r>
                    </a:p>
                  </a:txBody>
                  <a:tcPr anchor="ctr">
                    <a:solidFill>
                      <a:srgbClr val="36E800"/>
                    </a:solidFill>
                  </a:tcPr>
                </a:tc>
                <a:tc>
                  <a:txBody>
                    <a:bodyPr/>
                    <a:lstStyle/>
                    <a:p>
                      <a:pPr algn="ctr"/>
                      <a:r>
                        <a:rPr lang="en-GB" dirty="0"/>
                        <a:t>Normal</a:t>
                      </a:r>
                    </a:p>
                  </a:txBody>
                  <a:tcPr anchor="ctr"/>
                </a:tc>
                <a:tc>
                  <a:txBody>
                    <a:bodyPr/>
                    <a:lstStyle/>
                    <a:p>
                      <a:pPr algn="ctr"/>
                      <a:r>
                        <a:rPr lang="en-GB" dirty="0"/>
                        <a:t>Slightly raised</a:t>
                      </a:r>
                    </a:p>
                  </a:txBody>
                  <a:tcPr anchor="ctr"/>
                </a:tc>
                <a:tc>
                  <a:txBody>
                    <a:bodyPr/>
                    <a:lstStyle/>
                    <a:p>
                      <a:pPr algn="ctr"/>
                      <a:r>
                        <a:rPr lang="en-GB" dirty="0"/>
                        <a:t>Rapid weak</a:t>
                      </a:r>
                      <a:r>
                        <a:rPr lang="en-GB" baseline="0" dirty="0"/>
                        <a:t> pulse</a:t>
                      </a:r>
                      <a:endParaRPr lang="en-GB" dirty="0"/>
                    </a:p>
                  </a:txBody>
                  <a:tcPr anchor="ctr"/>
                </a:tc>
                <a:tc>
                  <a:txBody>
                    <a:bodyPr/>
                    <a:lstStyle/>
                    <a:p>
                      <a:pPr algn="ctr"/>
                      <a:r>
                        <a:rPr lang="en-GB" dirty="0"/>
                        <a:t>Undetectable</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82427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002060"/>
                </a:solidFill>
              </a:rPr>
              <a:t>Blood Loss</a:t>
            </a:r>
            <a:endParaRPr lang="en-GB" sz="1800" dirty="0">
              <a:ln w="0"/>
              <a:solidFill>
                <a:srgbClr val="002060"/>
              </a:solidFill>
            </a:endParaRPr>
          </a:p>
          <a:p>
            <a:pPr marL="0" indent="0">
              <a:buNone/>
            </a:pPr>
            <a:endParaRPr lang="en-GB" sz="1800" dirty="0">
              <a:ln w="0"/>
              <a:solidFill>
                <a:schemeClr val="tx1"/>
              </a:solidFill>
            </a:endParaRPr>
          </a:p>
        </p:txBody>
      </p:sp>
      <p:grpSp>
        <p:nvGrpSpPr>
          <p:cNvPr id="3" name="Group 2"/>
          <p:cNvGrpSpPr/>
          <p:nvPr/>
        </p:nvGrpSpPr>
        <p:grpSpPr>
          <a:xfrm>
            <a:off x="1097280" y="2292439"/>
            <a:ext cx="6035675" cy="4200436"/>
            <a:chOff x="1828800" y="1350963"/>
            <a:chExt cx="5629275" cy="4294187"/>
          </a:xfrm>
        </p:grpSpPr>
        <p:grpSp>
          <p:nvGrpSpPr>
            <p:cNvPr id="5" name="Group 97"/>
            <p:cNvGrpSpPr>
              <a:grpSpLocks/>
            </p:cNvGrpSpPr>
            <p:nvPr/>
          </p:nvGrpSpPr>
          <p:grpSpPr bwMode="auto">
            <a:xfrm>
              <a:off x="1828800" y="1350963"/>
              <a:ext cx="5629275" cy="4294187"/>
              <a:chOff x="1152" y="851"/>
              <a:chExt cx="3546" cy="2705"/>
            </a:xfrm>
          </p:grpSpPr>
          <p:pic>
            <p:nvPicPr>
              <p:cNvPr id="6" name="Picture 73" descr="Blood loss 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 y="851"/>
                <a:ext cx="3546" cy="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81"/>
              <p:cNvSpPr>
                <a:spLocks noChangeShapeType="1"/>
              </p:cNvSpPr>
              <p:nvPr/>
            </p:nvSpPr>
            <p:spPr bwMode="auto">
              <a:xfrm flipV="1">
                <a:off x="2316"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0" name="Line 82"/>
              <p:cNvSpPr>
                <a:spLocks noChangeShapeType="1"/>
              </p:cNvSpPr>
              <p:nvPr/>
            </p:nvSpPr>
            <p:spPr bwMode="auto">
              <a:xfrm flipV="1">
                <a:off x="278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1" name="Line 83"/>
              <p:cNvSpPr>
                <a:spLocks noChangeShapeType="1"/>
              </p:cNvSpPr>
              <p:nvPr/>
            </p:nvSpPr>
            <p:spPr bwMode="auto">
              <a:xfrm flipV="1">
                <a:off x="326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2" name="Line 84"/>
              <p:cNvSpPr>
                <a:spLocks noChangeShapeType="1"/>
              </p:cNvSpPr>
              <p:nvPr/>
            </p:nvSpPr>
            <p:spPr bwMode="auto">
              <a:xfrm flipV="1">
                <a:off x="374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3" name="Line 85"/>
              <p:cNvSpPr>
                <a:spLocks noChangeShapeType="1"/>
              </p:cNvSpPr>
              <p:nvPr/>
            </p:nvSpPr>
            <p:spPr bwMode="auto">
              <a:xfrm flipV="1">
                <a:off x="2316"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4" name="Line 86"/>
              <p:cNvSpPr>
                <a:spLocks noChangeShapeType="1"/>
              </p:cNvSpPr>
              <p:nvPr/>
            </p:nvSpPr>
            <p:spPr bwMode="auto">
              <a:xfrm flipV="1">
                <a:off x="278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5" name="Line 87"/>
              <p:cNvSpPr>
                <a:spLocks noChangeShapeType="1"/>
              </p:cNvSpPr>
              <p:nvPr/>
            </p:nvSpPr>
            <p:spPr bwMode="auto">
              <a:xfrm flipV="1">
                <a:off x="326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6" name="Line 88"/>
              <p:cNvSpPr>
                <a:spLocks noChangeShapeType="1"/>
              </p:cNvSpPr>
              <p:nvPr/>
            </p:nvSpPr>
            <p:spPr bwMode="auto">
              <a:xfrm flipV="1">
                <a:off x="374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7" name="Line 89"/>
              <p:cNvSpPr>
                <a:spLocks noChangeShapeType="1"/>
              </p:cNvSpPr>
              <p:nvPr/>
            </p:nvSpPr>
            <p:spPr bwMode="auto">
              <a:xfrm flipV="1">
                <a:off x="2316"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8" name="Line 90"/>
              <p:cNvSpPr>
                <a:spLocks noChangeShapeType="1"/>
              </p:cNvSpPr>
              <p:nvPr/>
            </p:nvSpPr>
            <p:spPr bwMode="auto">
              <a:xfrm flipV="1">
                <a:off x="278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9" name="Line 91"/>
              <p:cNvSpPr>
                <a:spLocks noChangeShapeType="1"/>
              </p:cNvSpPr>
              <p:nvPr/>
            </p:nvSpPr>
            <p:spPr bwMode="auto">
              <a:xfrm flipV="1">
                <a:off x="326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0" name="Line 92"/>
              <p:cNvSpPr>
                <a:spLocks noChangeShapeType="1"/>
              </p:cNvSpPr>
              <p:nvPr/>
            </p:nvSpPr>
            <p:spPr bwMode="auto">
              <a:xfrm flipV="1">
                <a:off x="374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1" name="Line 93"/>
              <p:cNvSpPr>
                <a:spLocks noChangeShapeType="1"/>
              </p:cNvSpPr>
              <p:nvPr/>
            </p:nvSpPr>
            <p:spPr bwMode="auto">
              <a:xfrm flipV="1">
                <a:off x="1832" y="231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2" name="Line 94"/>
              <p:cNvSpPr>
                <a:spLocks noChangeShapeType="1"/>
              </p:cNvSpPr>
              <p:nvPr/>
            </p:nvSpPr>
            <p:spPr bwMode="auto">
              <a:xfrm flipV="1">
                <a:off x="1832" y="215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3" name="Line 95"/>
              <p:cNvSpPr>
                <a:spLocks noChangeShapeType="1"/>
              </p:cNvSpPr>
              <p:nvPr/>
            </p:nvSpPr>
            <p:spPr bwMode="auto">
              <a:xfrm flipV="1">
                <a:off x="1832" y="199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4" name="Line 96"/>
              <p:cNvSpPr>
                <a:spLocks noChangeShapeType="1"/>
              </p:cNvSpPr>
              <p:nvPr/>
            </p:nvSpPr>
            <p:spPr bwMode="auto">
              <a:xfrm flipV="1">
                <a:off x="1832" y="1828"/>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grpSp>
        <p:grpSp>
          <p:nvGrpSpPr>
            <p:cNvPr id="25" name="Group 76"/>
            <p:cNvGrpSpPr>
              <a:grpSpLocks/>
            </p:cNvGrpSpPr>
            <p:nvPr/>
          </p:nvGrpSpPr>
          <p:grpSpPr bwMode="auto">
            <a:xfrm>
              <a:off x="2947988" y="4070350"/>
              <a:ext cx="3119437" cy="911225"/>
              <a:chOff x="1857" y="2564"/>
              <a:chExt cx="1965" cy="574"/>
            </a:xfrm>
          </p:grpSpPr>
          <p:sp>
            <p:nvSpPr>
              <p:cNvPr id="26" name="Line 23"/>
              <p:cNvSpPr>
                <a:spLocks noChangeShapeType="1"/>
              </p:cNvSpPr>
              <p:nvPr/>
            </p:nvSpPr>
            <p:spPr bwMode="auto">
              <a:xfrm>
                <a:off x="1857" y="2564"/>
                <a:ext cx="1580" cy="0"/>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sp>
            <p:nvSpPr>
              <p:cNvPr id="27" name="Freeform 24"/>
              <p:cNvSpPr>
                <a:spLocks/>
              </p:cNvSpPr>
              <p:nvPr/>
            </p:nvSpPr>
            <p:spPr bwMode="auto">
              <a:xfrm>
                <a:off x="3434" y="2564"/>
                <a:ext cx="388" cy="574"/>
              </a:xfrm>
              <a:custGeom>
                <a:avLst/>
                <a:gdLst/>
                <a:ahLst/>
                <a:cxnLst>
                  <a:cxn ang="0">
                    <a:pos x="0" y="0"/>
                  </a:cxn>
                  <a:cxn ang="0">
                    <a:pos x="130" y="38"/>
                  </a:cxn>
                  <a:cxn ang="0">
                    <a:pos x="226" y="160"/>
                  </a:cxn>
                  <a:cxn ang="0">
                    <a:pos x="388" y="574"/>
                  </a:cxn>
                </a:cxnLst>
                <a:rect l="0" t="0" r="r" b="b"/>
                <a:pathLst>
                  <a:path w="388" h="574">
                    <a:moveTo>
                      <a:pt x="0" y="0"/>
                    </a:moveTo>
                    <a:cubicBezTo>
                      <a:pt x="22" y="6"/>
                      <a:pt x="92" y="11"/>
                      <a:pt x="130" y="38"/>
                    </a:cubicBezTo>
                    <a:cubicBezTo>
                      <a:pt x="168" y="65"/>
                      <a:pt x="183" y="71"/>
                      <a:pt x="226" y="160"/>
                    </a:cubicBezTo>
                    <a:cubicBezTo>
                      <a:pt x="269" y="249"/>
                      <a:pt x="354" y="488"/>
                      <a:pt x="388" y="574"/>
                    </a:cubicBezTo>
                  </a:path>
                </a:pathLst>
              </a:custGeom>
              <a:noFill/>
              <a:ln w="38100" cmpd="sng">
                <a:solidFill>
                  <a:srgbClr val="C1003D"/>
                </a:solidFill>
                <a:round/>
                <a:headEnd/>
                <a:tailEnd/>
              </a:ln>
              <a:effectLst/>
            </p:spPr>
            <p:txBody>
              <a:bodyP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grpSp>
        <p:grpSp>
          <p:nvGrpSpPr>
            <p:cNvPr id="28" name="Group 75"/>
            <p:cNvGrpSpPr>
              <a:grpSpLocks/>
            </p:cNvGrpSpPr>
            <p:nvPr/>
          </p:nvGrpSpPr>
          <p:grpSpPr bwMode="auto">
            <a:xfrm>
              <a:off x="2963863" y="2935288"/>
              <a:ext cx="3743325" cy="712787"/>
              <a:chOff x="1867" y="1849"/>
              <a:chExt cx="2358" cy="449"/>
            </a:xfrm>
          </p:grpSpPr>
          <p:sp>
            <p:nvSpPr>
              <p:cNvPr id="29" name="Line 30"/>
              <p:cNvSpPr>
                <a:spLocks noChangeShapeType="1"/>
              </p:cNvSpPr>
              <p:nvPr/>
            </p:nvSpPr>
            <p:spPr bwMode="auto">
              <a:xfrm>
                <a:off x="3529" y="1849"/>
                <a:ext cx="696" cy="0"/>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sp>
            <p:nvSpPr>
              <p:cNvPr id="30" name="Freeform 35"/>
              <p:cNvSpPr>
                <a:spLocks/>
              </p:cNvSpPr>
              <p:nvPr/>
            </p:nvSpPr>
            <p:spPr bwMode="auto">
              <a:xfrm>
                <a:off x="1867" y="1849"/>
                <a:ext cx="1670" cy="449"/>
              </a:xfrm>
              <a:custGeom>
                <a:avLst/>
                <a:gdLst/>
                <a:ahLst/>
                <a:cxnLst>
                  <a:cxn ang="0">
                    <a:pos x="0" y="432"/>
                  </a:cxn>
                  <a:cxn ang="0">
                    <a:pos x="1056" y="288"/>
                  </a:cxn>
                  <a:cxn ang="0">
                    <a:pos x="1632" y="0"/>
                  </a:cxn>
                </a:cxnLst>
                <a:rect l="0" t="0" r="r" b="b"/>
                <a:pathLst>
                  <a:path w="1632" h="432">
                    <a:moveTo>
                      <a:pt x="0" y="432"/>
                    </a:moveTo>
                    <a:cubicBezTo>
                      <a:pt x="392" y="396"/>
                      <a:pt x="784" y="360"/>
                      <a:pt x="1056" y="288"/>
                    </a:cubicBezTo>
                    <a:cubicBezTo>
                      <a:pt x="1328" y="216"/>
                      <a:pt x="1536" y="48"/>
                      <a:pt x="1632" y="0"/>
                    </a:cubicBezTo>
                  </a:path>
                </a:pathLst>
              </a:custGeom>
              <a:noFill/>
              <a:ln w="41275" cmpd="sng">
                <a:solidFill>
                  <a:srgbClr val="C1003D"/>
                </a:solidFill>
                <a:round/>
                <a:headEnd/>
                <a:tailEnd/>
              </a:ln>
              <a:effectLst/>
            </p:spPr>
            <p:txBody>
              <a:bodyP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grpSp>
        <p:grpSp>
          <p:nvGrpSpPr>
            <p:cNvPr id="31" name="Group 74"/>
            <p:cNvGrpSpPr>
              <a:grpSpLocks/>
            </p:cNvGrpSpPr>
            <p:nvPr/>
          </p:nvGrpSpPr>
          <p:grpSpPr bwMode="auto">
            <a:xfrm>
              <a:off x="2947988" y="1663700"/>
              <a:ext cx="3743325" cy="795338"/>
              <a:chOff x="1857" y="1048"/>
              <a:chExt cx="2358" cy="501"/>
            </a:xfrm>
          </p:grpSpPr>
          <p:sp>
            <p:nvSpPr>
              <p:cNvPr id="32" name="Arc 43"/>
              <p:cNvSpPr>
                <a:spLocks/>
              </p:cNvSpPr>
              <p:nvPr/>
            </p:nvSpPr>
            <p:spPr bwMode="auto">
              <a:xfrm>
                <a:off x="1857" y="1048"/>
                <a:ext cx="1380" cy="501"/>
              </a:xfrm>
              <a:custGeom>
                <a:avLst/>
                <a:gdLst>
                  <a:gd name="G0" fmla="+- 0 0 0"/>
                  <a:gd name="G1" fmla="+- 21600 0 0"/>
                  <a:gd name="G2" fmla="+- 21600 0 0"/>
                  <a:gd name="T0" fmla="*/ 0 w 21139"/>
                  <a:gd name="T1" fmla="*/ 0 h 21600"/>
                  <a:gd name="T2" fmla="*/ 21139 w 21139"/>
                  <a:gd name="T3" fmla="*/ 17166 h 21600"/>
                  <a:gd name="T4" fmla="*/ 0 w 21139"/>
                  <a:gd name="T5" fmla="*/ 21600 h 21600"/>
                </a:gdLst>
                <a:ahLst/>
                <a:cxnLst>
                  <a:cxn ang="0">
                    <a:pos x="T0" y="T1"/>
                  </a:cxn>
                  <a:cxn ang="0">
                    <a:pos x="T2" y="T3"/>
                  </a:cxn>
                  <a:cxn ang="0">
                    <a:pos x="T4" y="T5"/>
                  </a:cxn>
                </a:cxnLst>
                <a:rect l="0" t="0" r="r" b="b"/>
                <a:pathLst>
                  <a:path w="21139" h="21600" fill="none" extrusionOk="0">
                    <a:moveTo>
                      <a:pt x="0" y="-1"/>
                    </a:moveTo>
                    <a:cubicBezTo>
                      <a:pt x="10220" y="-1"/>
                      <a:pt x="19041" y="7163"/>
                      <a:pt x="21139" y="17165"/>
                    </a:cubicBezTo>
                  </a:path>
                  <a:path w="21139" h="21600" stroke="0" extrusionOk="0">
                    <a:moveTo>
                      <a:pt x="0" y="-1"/>
                    </a:moveTo>
                    <a:cubicBezTo>
                      <a:pt x="10220" y="-1"/>
                      <a:pt x="19041" y="7163"/>
                      <a:pt x="21139" y="17165"/>
                    </a:cubicBezTo>
                    <a:lnTo>
                      <a:pt x="0" y="21600"/>
                    </a:lnTo>
                    <a:close/>
                  </a:path>
                </a:pathLst>
              </a:custGeom>
              <a:noFill/>
              <a:ln w="41275">
                <a:solidFill>
                  <a:srgbClr val="C1003D"/>
                </a:solidFill>
                <a:round/>
                <a:headEnd/>
                <a:tailEnd/>
              </a:ln>
              <a:effectLst/>
            </p:spPr>
            <p:txBody>
              <a:bodyPr wrap="none" anchor="ct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sp>
            <p:nvSpPr>
              <p:cNvPr id="33" name="Line 44"/>
              <p:cNvSpPr>
                <a:spLocks noChangeShapeType="1"/>
              </p:cNvSpPr>
              <p:nvPr/>
            </p:nvSpPr>
            <p:spPr bwMode="auto">
              <a:xfrm flipV="1">
                <a:off x="3226" y="1439"/>
                <a:ext cx="989" cy="2"/>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grpSp>
      </p:grpSp>
    </p:spTree>
    <p:extLst>
      <p:ext uri="{BB962C8B-B14F-4D97-AF65-F5344CB8AC3E}">
        <p14:creationId xmlns:p14="http://schemas.microsoft.com/office/powerpoint/2010/main" val="680918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Major Bleeding</a:t>
            </a:r>
            <a:endParaRPr lang="en-GB" sz="1800" dirty="0">
              <a:ln w="0"/>
              <a:solidFill>
                <a:srgbClr val="3A79BD"/>
              </a:solidFill>
            </a:endParaRPr>
          </a:p>
          <a:p>
            <a:pPr marL="0" indent="0">
              <a:buNone/>
            </a:pPr>
            <a:endParaRPr lang="en-GB" sz="1800" dirty="0">
              <a:ln w="0"/>
              <a:solidFill>
                <a:schemeClr val="tx1"/>
              </a:solidFill>
            </a:endParaRPr>
          </a:p>
          <a:p>
            <a:pPr marL="0" indent="0">
              <a:buClr>
                <a:srgbClr val="00B050"/>
              </a:buClr>
              <a:buNone/>
            </a:pPr>
            <a:r>
              <a:rPr lang="en-GB" sz="1800" b="1" dirty="0">
                <a:ln w="0"/>
                <a:solidFill>
                  <a:srgbClr val="00B050"/>
                </a:solidFill>
              </a:rPr>
              <a:t>Treatment</a:t>
            </a:r>
          </a:p>
          <a:p>
            <a:pPr>
              <a:buClr>
                <a:srgbClr val="00B050"/>
              </a:buClr>
              <a:buFont typeface="Wingdings" panose="05000000000000000000" pitchFamily="2" charset="2"/>
              <a:buChar char="§"/>
            </a:pPr>
            <a:r>
              <a:rPr lang="en-GB" sz="1800" dirty="0">
                <a:ln w="0"/>
                <a:solidFill>
                  <a:srgbClr val="00B050"/>
                </a:solidFill>
              </a:rPr>
              <a:t>Ensure you wear personal protective equipment e.g. nitrile gloves.</a:t>
            </a:r>
          </a:p>
          <a:p>
            <a:pPr>
              <a:buClr>
                <a:srgbClr val="00B050"/>
              </a:buClr>
              <a:buFont typeface="Wingdings" panose="05000000000000000000" pitchFamily="2" charset="2"/>
              <a:buChar char="§"/>
            </a:pPr>
            <a:r>
              <a:rPr lang="en-GB" sz="1800" dirty="0">
                <a:ln w="0"/>
                <a:solidFill>
                  <a:srgbClr val="00B050"/>
                </a:solidFill>
              </a:rPr>
              <a:t>Sit or lay the casualty down on the floor is possible.</a:t>
            </a:r>
          </a:p>
          <a:p>
            <a:pPr>
              <a:buClr>
                <a:srgbClr val="00B050"/>
              </a:buClr>
              <a:buFont typeface="Wingdings" panose="05000000000000000000" pitchFamily="2" charset="2"/>
              <a:buChar char="§"/>
            </a:pPr>
            <a:r>
              <a:rPr lang="en-GB" sz="1800" dirty="0">
                <a:ln w="0"/>
                <a:solidFill>
                  <a:srgbClr val="00B050"/>
                </a:solidFill>
              </a:rPr>
              <a:t>Examine the wound but do not attempt to remove any foreign objects.</a:t>
            </a:r>
          </a:p>
          <a:p>
            <a:pPr>
              <a:buClr>
                <a:srgbClr val="00B050"/>
              </a:buClr>
              <a:buFont typeface="Wingdings" panose="05000000000000000000" pitchFamily="2" charset="2"/>
              <a:buChar char="§"/>
            </a:pPr>
            <a:r>
              <a:rPr lang="en-GB" sz="1800" dirty="0">
                <a:ln w="0"/>
                <a:solidFill>
                  <a:srgbClr val="00B050"/>
                </a:solidFill>
              </a:rPr>
              <a:t>Apply direct pressure onto the wound and try to stop the bleeding.</a:t>
            </a:r>
          </a:p>
          <a:p>
            <a:pPr>
              <a:buClr>
                <a:srgbClr val="00B050"/>
              </a:buClr>
              <a:buFont typeface="Wingdings" panose="05000000000000000000" pitchFamily="2" charset="2"/>
              <a:buChar char="§"/>
            </a:pPr>
            <a:r>
              <a:rPr lang="en-GB" sz="1800" dirty="0">
                <a:ln w="0"/>
                <a:solidFill>
                  <a:srgbClr val="00B050"/>
                </a:solidFill>
              </a:rPr>
              <a:t>Dress the wound with a sterile dressing.</a:t>
            </a:r>
          </a:p>
          <a:p>
            <a:pPr>
              <a:buClr>
                <a:srgbClr val="00B050"/>
              </a:buClr>
              <a:buFont typeface="Wingdings" panose="05000000000000000000" pitchFamily="2" charset="2"/>
              <a:buChar char="§"/>
            </a:pPr>
            <a:r>
              <a:rPr lang="en-GB" sz="1800" dirty="0">
                <a:ln w="0"/>
                <a:solidFill>
                  <a:srgbClr val="00B050"/>
                </a:solidFill>
              </a:rPr>
              <a:t>If the wound bleeds through the dressing remove it completely and stop the bleeding before applying another dressing.</a:t>
            </a:r>
          </a:p>
          <a:p>
            <a:pPr>
              <a:buClr>
                <a:srgbClr val="00B050"/>
              </a:buClr>
              <a:buFont typeface="Wingdings" panose="05000000000000000000" pitchFamily="2" charset="2"/>
              <a:buChar char="§"/>
            </a:pPr>
            <a:r>
              <a:rPr lang="en-GB" sz="1800" dirty="0">
                <a:ln w="0"/>
                <a:solidFill>
                  <a:srgbClr val="00B050"/>
                </a:solidFill>
              </a:rPr>
              <a:t>Call for an ambulance if necessary 999/112 and treat the casualty for shock.</a:t>
            </a:r>
          </a:p>
        </p:txBody>
      </p:sp>
    </p:spTree>
    <p:extLst>
      <p:ext uri="{BB962C8B-B14F-4D97-AF65-F5344CB8AC3E}">
        <p14:creationId xmlns:p14="http://schemas.microsoft.com/office/powerpoint/2010/main" val="7823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Catastrophic Bleeding </a:t>
            </a:r>
            <a:endParaRPr lang="en-GB" sz="1800" dirty="0">
              <a:ln w="0"/>
              <a:solidFill>
                <a:srgbClr val="3A79BD"/>
              </a:solidFill>
            </a:endParaRPr>
          </a:p>
          <a:p>
            <a:pPr marL="0" indent="0">
              <a:buNone/>
            </a:pPr>
            <a:r>
              <a:rPr lang="en-GB" sz="1800" dirty="0">
                <a:ln w="0"/>
                <a:solidFill>
                  <a:schemeClr val="tx1"/>
                </a:solidFill>
              </a:rPr>
              <a:t>A catastrophic bleed is life threatening and must be treated accordingly to keep the casualty alive. </a:t>
            </a:r>
          </a:p>
          <a:p>
            <a:pPr marL="0" indent="0">
              <a:buNone/>
            </a:pPr>
            <a:endParaRPr lang="en-GB" sz="1800" dirty="0">
              <a:ln w="0"/>
              <a:solidFill>
                <a:schemeClr val="tx1"/>
              </a:solidFill>
            </a:endParaRPr>
          </a:p>
          <a:p>
            <a:pPr marL="0" indent="0">
              <a:buNone/>
            </a:pPr>
            <a:r>
              <a:rPr lang="en-GB" sz="1800" dirty="0">
                <a:ln w="0"/>
                <a:solidFill>
                  <a:schemeClr val="tx1"/>
                </a:solidFill>
              </a:rPr>
              <a:t>Following extensive use and research in combat, there is a wealth of evidence that </a:t>
            </a:r>
            <a:r>
              <a:rPr lang="en-GB" sz="1800" b="1" dirty="0">
                <a:ln w="0"/>
                <a:solidFill>
                  <a:schemeClr val="tx1"/>
                </a:solidFill>
              </a:rPr>
              <a:t>tourniquets</a:t>
            </a:r>
            <a:r>
              <a:rPr lang="en-GB" sz="1800" dirty="0">
                <a:ln w="0"/>
                <a:solidFill>
                  <a:schemeClr val="tx1"/>
                </a:solidFill>
              </a:rPr>
              <a:t> are effective, save lives and have a relatively low rate of complications following application. </a:t>
            </a:r>
          </a:p>
          <a:p>
            <a:pPr marL="0" indent="0">
              <a:buNone/>
            </a:pPr>
            <a:endParaRPr lang="en-GB" sz="1800" dirty="0">
              <a:ln w="0"/>
              <a:solidFill>
                <a:schemeClr val="tx1"/>
              </a:solidFill>
            </a:endParaRPr>
          </a:p>
          <a:p>
            <a:pPr marL="0" indent="0">
              <a:buNone/>
            </a:pPr>
            <a:r>
              <a:rPr lang="en-GB" sz="1800" dirty="0">
                <a:ln w="0"/>
                <a:solidFill>
                  <a:schemeClr val="tx1"/>
                </a:solidFill>
              </a:rPr>
              <a:t>Similarly, </a:t>
            </a:r>
            <a:r>
              <a:rPr lang="en-GB" sz="1800" b="1" dirty="0">
                <a:ln w="0"/>
                <a:solidFill>
                  <a:schemeClr val="tx1"/>
                </a:solidFill>
              </a:rPr>
              <a:t>haemostatic dressings</a:t>
            </a:r>
            <a:r>
              <a:rPr lang="en-GB" sz="1800" dirty="0">
                <a:ln w="0"/>
                <a:solidFill>
                  <a:schemeClr val="tx1"/>
                </a:solidFill>
              </a:rPr>
              <a:t> have also undergone significant improvements in recent years, have low complication rates and have saved many lives.</a:t>
            </a:r>
          </a:p>
        </p:txBody>
      </p:sp>
    </p:spTree>
    <p:extLst>
      <p:ext uri="{BB962C8B-B14F-4D97-AF65-F5344CB8AC3E}">
        <p14:creationId xmlns:p14="http://schemas.microsoft.com/office/powerpoint/2010/main" val="2816256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59584"/>
          </a:xfrm>
        </p:spPr>
        <p:txBody>
          <a:bodyPr>
            <a:normAutofit/>
          </a:bodyPr>
          <a:lstStyle/>
          <a:p>
            <a:pPr marL="0" indent="0">
              <a:buNone/>
            </a:pPr>
            <a:r>
              <a:rPr lang="en-GB" sz="2400" b="1" dirty="0">
                <a:ln w="0"/>
                <a:solidFill>
                  <a:srgbClr val="3A79BD"/>
                </a:solidFill>
              </a:rPr>
              <a:t>Catastrophic Bleeding – CAT Tourniquet</a:t>
            </a:r>
            <a:endParaRPr lang="en-GB" sz="1800" dirty="0">
              <a:ln w="0"/>
              <a:solidFill>
                <a:srgbClr val="3A79BD"/>
              </a:solidFill>
            </a:endParaRPr>
          </a:p>
        </p:txBody>
      </p:sp>
      <p:pic>
        <p:nvPicPr>
          <p:cNvPr id="2" name="Bleeding - CAT Tournique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80" y="2305318"/>
            <a:ext cx="7042168" cy="3961220"/>
          </a:xfrm>
          <a:prstGeom prst="rect">
            <a:avLst/>
          </a:prstGeom>
        </p:spPr>
      </p:pic>
      <p:sp>
        <p:nvSpPr>
          <p:cNvPr id="5" name="TextBox 4"/>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The First Aid Show</a:t>
            </a:r>
          </a:p>
        </p:txBody>
      </p:sp>
      <p:pic>
        <p:nvPicPr>
          <p:cNvPr id="7170" name="Picture 2" descr="https://goo.gl/GyG6b6.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1305" y="4952566"/>
            <a:ext cx="483244" cy="48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1394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Clr>
                <a:srgbClr val="C00000"/>
              </a:buClr>
              <a:buNone/>
            </a:pPr>
            <a:r>
              <a:rPr lang="en-GB" sz="2400" b="1" dirty="0">
                <a:ln w="0"/>
                <a:solidFill>
                  <a:srgbClr val="3A79BD"/>
                </a:solidFill>
              </a:rPr>
              <a:t>Catastrophic Bleeding – Tourniquets</a:t>
            </a:r>
          </a:p>
          <a:p>
            <a:pPr marL="0" indent="0">
              <a:buClr>
                <a:srgbClr val="C00000"/>
              </a:buClr>
              <a:buNone/>
            </a:pPr>
            <a:endParaRPr lang="en-GB" sz="1800" dirty="0">
              <a:ln w="0"/>
              <a:solidFill>
                <a:srgbClr val="002060"/>
              </a:solidFill>
            </a:endParaRPr>
          </a:p>
          <a:p>
            <a:pPr marL="0" indent="0">
              <a:buClr>
                <a:srgbClr val="C00000"/>
              </a:buClr>
              <a:buNone/>
            </a:pPr>
            <a:r>
              <a:rPr lang="en-GB" sz="1800" b="1" dirty="0">
                <a:ln w="0"/>
                <a:solidFill>
                  <a:srgbClr val="C00000"/>
                </a:solidFill>
              </a:rPr>
              <a:t>Dangers</a:t>
            </a:r>
          </a:p>
          <a:p>
            <a:pPr>
              <a:buClr>
                <a:srgbClr val="C00000"/>
              </a:buClr>
              <a:buFont typeface="Wingdings" panose="05000000000000000000" pitchFamily="2" charset="2"/>
              <a:buChar char="§"/>
            </a:pPr>
            <a:r>
              <a:rPr lang="en-GB" sz="1800" dirty="0">
                <a:ln w="0"/>
                <a:solidFill>
                  <a:schemeClr val="tx1"/>
                </a:solidFill>
              </a:rPr>
              <a:t>Not applying tourniquet tight enough will cause blood to continue to pass through the artery but will restrict the flow back to the body by the veins.</a:t>
            </a:r>
          </a:p>
          <a:p>
            <a:pPr>
              <a:buClr>
                <a:srgbClr val="C00000"/>
              </a:buClr>
              <a:buFont typeface="Wingdings" panose="05000000000000000000" pitchFamily="2" charset="2"/>
              <a:buChar char="§"/>
            </a:pPr>
            <a:r>
              <a:rPr lang="en-GB" sz="1800" dirty="0">
                <a:ln w="0"/>
                <a:solidFill>
                  <a:schemeClr val="tx1"/>
                </a:solidFill>
              </a:rPr>
              <a:t>Hesitation.</a:t>
            </a:r>
          </a:p>
          <a:p>
            <a:pPr marL="0" indent="0">
              <a:buClr>
                <a:srgbClr val="C00000"/>
              </a:buClr>
              <a:buNone/>
            </a:pPr>
            <a:endParaRPr lang="en-GB" sz="1800" dirty="0">
              <a:ln w="0"/>
              <a:solidFill>
                <a:schemeClr val="tx1"/>
              </a:solidFill>
            </a:endParaRPr>
          </a:p>
          <a:p>
            <a:pPr marL="0" indent="0" algn="ctr">
              <a:buClr>
                <a:srgbClr val="C00000"/>
              </a:buClr>
              <a:buNone/>
            </a:pPr>
            <a:r>
              <a:rPr lang="en-GB" sz="2400" b="1" dirty="0">
                <a:ln w="0"/>
                <a:solidFill>
                  <a:srgbClr val="C00000"/>
                </a:solidFill>
              </a:rPr>
              <a:t>Remember to write the time on the tourniquet and tighten if bleeding still occurs.</a:t>
            </a:r>
          </a:p>
          <a:p>
            <a:pPr marL="0" indent="0" algn="ctr">
              <a:buClr>
                <a:srgbClr val="C00000"/>
              </a:buClr>
              <a:buNone/>
            </a:pPr>
            <a:r>
              <a:rPr lang="en-GB" sz="2400" b="1" dirty="0">
                <a:ln w="0"/>
                <a:solidFill>
                  <a:srgbClr val="C00000"/>
                </a:solidFill>
              </a:rPr>
              <a:t>Do not remove the tourniquet once applied.</a:t>
            </a:r>
          </a:p>
          <a:p>
            <a:pPr marL="0" indent="0">
              <a:buClr>
                <a:srgbClr val="C00000"/>
              </a:buClr>
              <a:buNone/>
            </a:pPr>
            <a:endParaRPr lang="en-GB" sz="2400" b="1" dirty="0">
              <a:ln w="0"/>
              <a:solidFill>
                <a:schemeClr val="tx1"/>
              </a:solidFill>
            </a:endParaRPr>
          </a:p>
        </p:txBody>
      </p:sp>
    </p:spTree>
    <p:extLst>
      <p:ext uri="{BB962C8B-B14F-4D97-AF65-F5344CB8AC3E}">
        <p14:creationId xmlns:p14="http://schemas.microsoft.com/office/powerpoint/2010/main" val="3834888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59584"/>
          </a:xfrm>
        </p:spPr>
        <p:txBody>
          <a:bodyPr>
            <a:normAutofit/>
          </a:bodyPr>
          <a:lstStyle/>
          <a:p>
            <a:pPr marL="0" indent="0">
              <a:buNone/>
            </a:pPr>
            <a:r>
              <a:rPr lang="en-GB" sz="2400" b="1" dirty="0">
                <a:ln w="0"/>
                <a:solidFill>
                  <a:srgbClr val="3A79BD"/>
                </a:solidFill>
              </a:rPr>
              <a:t>Catastrophic Bleeding – Haemostatic Dressing</a:t>
            </a:r>
            <a:endParaRPr lang="en-GB" sz="1800" dirty="0">
              <a:ln w="0"/>
              <a:solidFill>
                <a:srgbClr val="3A79BD"/>
              </a:solidFill>
            </a:endParaRPr>
          </a:p>
        </p:txBody>
      </p:sp>
      <p:pic>
        <p:nvPicPr>
          <p:cNvPr id="3" name="Bleeding - Haemostatic Dress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79" y="2305318"/>
            <a:ext cx="6920285" cy="3892660"/>
          </a:xfrm>
          <a:prstGeom prst="rect">
            <a:avLst/>
          </a:prstGeom>
        </p:spPr>
      </p:pic>
      <p:sp>
        <p:nvSpPr>
          <p:cNvPr id="5" name="TextBox 4"/>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The First Aid Show</a:t>
            </a:r>
          </a:p>
        </p:txBody>
      </p:sp>
      <p:pic>
        <p:nvPicPr>
          <p:cNvPr id="6146" name="Picture 2" descr="https://goo.gl/2AO6kN.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1305" y="4952566"/>
            <a:ext cx="483244" cy="48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5663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Minor Injuries</a:t>
            </a:r>
          </a:p>
        </p:txBody>
      </p:sp>
      <p:sp>
        <p:nvSpPr>
          <p:cNvPr id="5" name="Subtitle 4"/>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1144679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Minor Cuts and Grazes</a:t>
            </a:r>
            <a:endParaRPr lang="en-GB" sz="1800" dirty="0">
              <a:ln w="0"/>
              <a:solidFill>
                <a:srgbClr val="3A79BD"/>
              </a:solidFill>
            </a:endParaRPr>
          </a:p>
          <a:p>
            <a:pPr marL="0" indent="0">
              <a:buNone/>
            </a:pPr>
            <a:r>
              <a:rPr lang="en-GB" sz="1800" dirty="0">
                <a:ln w="0"/>
                <a:solidFill>
                  <a:schemeClr val="tx1"/>
                </a:solidFill>
              </a:rPr>
              <a:t>A minor cut or graze will not bleed excessively therefore the main concern is to protect the wound from infection.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Will not bleed excessively</a:t>
            </a:r>
          </a:p>
          <a:p>
            <a:pPr>
              <a:buClr>
                <a:srgbClr val="C00000"/>
              </a:buClr>
              <a:buFont typeface="Wingdings" panose="05000000000000000000" pitchFamily="2" charset="2"/>
              <a:buChar char="§"/>
            </a:pPr>
            <a:r>
              <a:rPr lang="en-GB" sz="1800" dirty="0">
                <a:solidFill>
                  <a:srgbClr val="C00000"/>
                </a:solidFill>
              </a:rPr>
              <a:t>  Ooze blood</a:t>
            </a:r>
          </a:p>
          <a:p>
            <a:pPr>
              <a:buClr>
                <a:srgbClr val="C00000"/>
              </a:buClr>
              <a:buFont typeface="Wingdings" panose="05000000000000000000" pitchFamily="2" charset="2"/>
              <a:buChar char="§"/>
            </a:pPr>
            <a:r>
              <a:rPr lang="en-GB" sz="1800" dirty="0">
                <a:solidFill>
                  <a:srgbClr val="C00000"/>
                </a:solidFill>
              </a:rPr>
              <a:t>  Sometimes very painful</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personal protective equipment. (e.g. nitrile gloves)</a:t>
            </a:r>
          </a:p>
          <a:p>
            <a:pPr>
              <a:buClr>
                <a:srgbClr val="00B050"/>
              </a:buClr>
              <a:buFont typeface="Wingdings" panose="05000000000000000000" pitchFamily="2" charset="2"/>
              <a:buChar char="§"/>
            </a:pPr>
            <a:r>
              <a:rPr lang="en-GB" sz="1800" dirty="0">
                <a:solidFill>
                  <a:srgbClr val="00B050"/>
                </a:solidFill>
              </a:rPr>
              <a:t>  Examine the wound for any foreign objects</a:t>
            </a:r>
          </a:p>
          <a:p>
            <a:pPr>
              <a:buClr>
                <a:srgbClr val="00B050"/>
              </a:buClr>
              <a:buFont typeface="Wingdings" panose="05000000000000000000" pitchFamily="2" charset="2"/>
              <a:buChar char="§"/>
            </a:pPr>
            <a:r>
              <a:rPr lang="en-GB" sz="1800" dirty="0">
                <a:solidFill>
                  <a:srgbClr val="00B050"/>
                </a:solidFill>
              </a:rPr>
              <a:t>  Clean the effected area with a sterile cleansing wipe</a:t>
            </a:r>
          </a:p>
          <a:p>
            <a:pPr>
              <a:buClr>
                <a:srgbClr val="00B050"/>
              </a:buClr>
              <a:buFont typeface="Wingdings" panose="05000000000000000000" pitchFamily="2" charset="2"/>
              <a:buChar char="§"/>
            </a:pPr>
            <a:r>
              <a:rPr lang="en-GB" sz="1800" dirty="0">
                <a:solidFill>
                  <a:srgbClr val="00B050"/>
                </a:solidFill>
              </a:rPr>
              <a:t>  Apply a sterile dressing to the wound</a:t>
            </a:r>
          </a:p>
        </p:txBody>
      </p:sp>
    </p:spTree>
    <p:extLst>
      <p:ext uri="{BB962C8B-B14F-4D97-AF65-F5344CB8AC3E}">
        <p14:creationId xmlns:p14="http://schemas.microsoft.com/office/powerpoint/2010/main" val="3261555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Contusion (bruises)</a:t>
            </a:r>
            <a:endParaRPr lang="en-GB" sz="1800" dirty="0">
              <a:ln w="0"/>
              <a:solidFill>
                <a:srgbClr val="3A79BD"/>
              </a:solidFill>
            </a:endParaRPr>
          </a:p>
          <a:p>
            <a:pPr marL="0" indent="0">
              <a:buNone/>
            </a:pPr>
            <a:r>
              <a:rPr lang="en-GB" sz="1800" dirty="0">
                <a:ln w="0"/>
                <a:solidFill>
                  <a:schemeClr val="tx1"/>
                </a:solidFill>
              </a:rPr>
              <a:t>A bruise will often be caused by a blunt blow or a violent movement of a joint such as during a fall.</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Swelling</a:t>
            </a:r>
          </a:p>
          <a:p>
            <a:pPr>
              <a:buClr>
                <a:srgbClr val="C00000"/>
              </a:buClr>
              <a:buFont typeface="Wingdings" panose="05000000000000000000" pitchFamily="2" charset="2"/>
              <a:buChar char="§"/>
            </a:pPr>
            <a:r>
              <a:rPr lang="en-GB" sz="1800" dirty="0">
                <a:solidFill>
                  <a:srgbClr val="C00000"/>
                </a:solidFill>
              </a:rPr>
              <a:t>  Blue, purple or black colouration</a:t>
            </a:r>
          </a:p>
          <a:p>
            <a:pPr>
              <a:buClr>
                <a:srgbClr val="C00000"/>
              </a:buClr>
              <a:buFont typeface="Wingdings" panose="05000000000000000000" pitchFamily="2" charset="2"/>
              <a:buChar char="§"/>
            </a:pPr>
            <a:r>
              <a:rPr lang="en-GB" sz="1800" dirty="0">
                <a:solidFill>
                  <a:srgbClr val="C00000"/>
                </a:solidFill>
              </a:rPr>
              <a:t>  Probable cause associated with injury (e.g. stairs)</a:t>
            </a:r>
          </a:p>
        </p:txBody>
      </p:sp>
      <p:sp>
        <p:nvSpPr>
          <p:cNvPr id="5" name="Content Placeholder 5"/>
          <p:cNvSpPr txBox="1">
            <a:spLocks/>
          </p:cNvSpPr>
          <p:nvPr/>
        </p:nvSpPr>
        <p:spPr>
          <a:xfrm>
            <a:off x="6217920" y="3096267"/>
            <a:ext cx="4937760" cy="2931045"/>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Rest</a:t>
            </a:r>
            <a:r>
              <a:rPr lang="en-GB" sz="1800" dirty="0">
                <a:solidFill>
                  <a:srgbClr val="00B050"/>
                </a:solidFill>
              </a:rPr>
              <a:t> the area where the bruise has developed</a:t>
            </a:r>
          </a:p>
          <a:p>
            <a:pPr>
              <a:buClr>
                <a:srgbClr val="00B050"/>
              </a:buClr>
              <a:buFont typeface="Wingdings" panose="05000000000000000000" pitchFamily="2" charset="2"/>
              <a:buChar char="§"/>
            </a:pPr>
            <a:r>
              <a:rPr lang="en-GB" sz="1800" dirty="0">
                <a:solidFill>
                  <a:srgbClr val="00B050"/>
                </a:solidFill>
              </a:rPr>
              <a:t>  Apply </a:t>
            </a:r>
            <a:r>
              <a:rPr lang="en-GB" sz="2400" b="1" dirty="0">
                <a:solidFill>
                  <a:srgbClr val="00B050"/>
                </a:solidFill>
              </a:rPr>
              <a:t>Ice</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Compress</a:t>
            </a:r>
            <a:r>
              <a:rPr lang="en-GB" sz="1800" dirty="0">
                <a:solidFill>
                  <a:srgbClr val="00B050"/>
                </a:solidFill>
              </a:rPr>
              <a:t> the area</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Elevate</a:t>
            </a:r>
            <a:r>
              <a:rPr lang="en-GB" sz="18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FF0000"/>
                </a:solidFill>
              </a:rPr>
              <a:t>R I C E</a:t>
            </a:r>
            <a:endParaRPr lang="en-GB" sz="4800" b="1" dirty="0">
              <a:solidFill>
                <a:srgbClr val="FF0000"/>
              </a:solidFill>
            </a:endParaRPr>
          </a:p>
        </p:txBody>
      </p:sp>
    </p:spTree>
    <p:extLst>
      <p:ext uri="{BB962C8B-B14F-4D97-AF65-F5344CB8AC3E}">
        <p14:creationId xmlns:p14="http://schemas.microsoft.com/office/powerpoint/2010/main" val="2114207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567167"/>
          </a:xfrm>
        </p:spPr>
        <p:txBody>
          <a:bodyPr>
            <a:normAutofit/>
          </a:bodyPr>
          <a:lstStyle/>
          <a:p>
            <a:pPr marL="0" indent="0">
              <a:buNone/>
            </a:pPr>
            <a:r>
              <a:rPr lang="en-GB" sz="2400" b="1" dirty="0">
                <a:ln w="0"/>
                <a:solidFill>
                  <a:srgbClr val="3A79BD"/>
                </a:solidFill>
              </a:rPr>
              <a:t>Foreign Objects</a:t>
            </a:r>
            <a:endParaRPr lang="en-GB" sz="1800" dirty="0">
              <a:ln w="0"/>
              <a:solidFill>
                <a:srgbClr val="3A79BD"/>
              </a:solidFill>
            </a:endParaRPr>
          </a:p>
          <a:p>
            <a:pPr marL="0" indent="0">
              <a:buNone/>
            </a:pPr>
            <a:r>
              <a:rPr lang="en-GB" sz="1800" dirty="0">
                <a:ln w="0"/>
                <a:solidFill>
                  <a:schemeClr val="tx1"/>
                </a:solidFill>
              </a:rPr>
              <a:t>Foreign objects can cause damage when they enter the body through wounds or orifices such as the nose or eye.  You should seek medical attention unless the injury is extremely minor (e.g. surface dirt in a graze).</a:t>
            </a:r>
          </a:p>
          <a:p>
            <a:pPr marL="0" indent="0">
              <a:buNone/>
            </a:pPr>
            <a:endParaRPr lang="en-GB" sz="1800" dirty="0">
              <a:ln w="0"/>
              <a:solidFill>
                <a:schemeClr val="tx1"/>
              </a:solidFill>
            </a:endParaRPr>
          </a:p>
        </p:txBody>
      </p:sp>
      <p:sp>
        <p:nvSpPr>
          <p:cNvPr id="4" name="Content Placeholder 5"/>
          <p:cNvSpPr txBox="1">
            <a:spLocks/>
          </p:cNvSpPr>
          <p:nvPr/>
        </p:nvSpPr>
        <p:spPr>
          <a:xfrm>
            <a:off x="1097280" y="3521271"/>
            <a:ext cx="4878517" cy="1803043"/>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Ear and nose treatment</a:t>
            </a:r>
          </a:p>
          <a:p>
            <a:pPr>
              <a:buClr>
                <a:srgbClr val="00B050"/>
              </a:buClr>
              <a:buFont typeface="Wingdings" panose="05000000000000000000" pitchFamily="2" charset="2"/>
              <a:buChar char="§"/>
            </a:pPr>
            <a:r>
              <a:rPr lang="en-GB" sz="1800" dirty="0">
                <a:solidFill>
                  <a:srgbClr val="00B050"/>
                </a:solidFill>
              </a:rPr>
              <a:t>  Do not attempt to remove the object</a:t>
            </a:r>
          </a:p>
          <a:p>
            <a:pPr>
              <a:buClr>
                <a:srgbClr val="00B050"/>
              </a:buClr>
              <a:buFont typeface="Wingdings" panose="05000000000000000000" pitchFamily="2" charset="2"/>
              <a:buChar char="§"/>
            </a:pPr>
            <a:r>
              <a:rPr lang="en-GB" sz="1800" dirty="0">
                <a:solidFill>
                  <a:srgbClr val="00B050"/>
                </a:solidFill>
              </a:rPr>
              <a:t>  Cover with a sterile dressing</a:t>
            </a:r>
          </a:p>
          <a:p>
            <a:pPr>
              <a:buClr>
                <a:srgbClr val="00B050"/>
              </a:buClr>
              <a:buFont typeface="Wingdings" panose="05000000000000000000" pitchFamily="2" charset="2"/>
              <a:buChar char="§"/>
            </a:pPr>
            <a:r>
              <a:rPr lang="en-GB" sz="1800" dirty="0">
                <a:solidFill>
                  <a:srgbClr val="00B050"/>
                </a:solidFill>
              </a:rPr>
              <a:t>  Seek medical attention (999/112) for advice</a:t>
            </a:r>
          </a:p>
        </p:txBody>
      </p:sp>
    </p:spTree>
    <p:extLst>
      <p:ext uri="{BB962C8B-B14F-4D97-AF65-F5344CB8AC3E}">
        <p14:creationId xmlns:p14="http://schemas.microsoft.com/office/powerpoint/2010/main" val="33956872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72463"/>
          </a:xfrm>
        </p:spPr>
        <p:txBody>
          <a:bodyPr>
            <a:normAutofit/>
          </a:bodyPr>
          <a:lstStyle/>
          <a:p>
            <a:pPr marL="0" indent="0">
              <a:buNone/>
            </a:pPr>
            <a:r>
              <a:rPr lang="en-GB" sz="2400" b="1" dirty="0">
                <a:ln w="0"/>
                <a:solidFill>
                  <a:srgbClr val="3A79BD"/>
                </a:solidFill>
              </a:rPr>
              <a:t>Burns and Scalds</a:t>
            </a:r>
            <a:endParaRPr lang="en-GB" sz="1800" dirty="0">
              <a:ln w="0"/>
              <a:solidFill>
                <a:srgbClr val="3A79BD"/>
              </a:solidFill>
            </a:endParaRPr>
          </a:p>
        </p:txBody>
      </p:sp>
      <p:sp>
        <p:nvSpPr>
          <p:cNvPr id="4" name="Content Placeholder 4"/>
          <p:cNvSpPr txBox="1">
            <a:spLocks/>
          </p:cNvSpPr>
          <p:nvPr/>
        </p:nvSpPr>
        <p:spPr>
          <a:xfrm>
            <a:off x="6845121" y="2841359"/>
            <a:ext cx="4310559" cy="1681796"/>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1800" b="1" dirty="0">
                <a:ln w="0"/>
                <a:solidFill>
                  <a:schemeClr val="tx1"/>
                </a:solidFill>
              </a:rPr>
              <a:t>Burns are classified into 3 levels of severity:</a:t>
            </a:r>
          </a:p>
          <a:p>
            <a:pPr>
              <a:buClrTx/>
              <a:buFont typeface="Wingdings" panose="05000000000000000000" pitchFamily="2" charset="2"/>
              <a:buChar char="§"/>
            </a:pPr>
            <a:r>
              <a:rPr lang="en-GB" sz="1800" dirty="0">
                <a:ln w="0"/>
                <a:solidFill>
                  <a:schemeClr val="tx1"/>
                </a:solidFill>
              </a:rPr>
              <a:t>  Superficial burn (1</a:t>
            </a:r>
            <a:r>
              <a:rPr lang="en-GB" sz="1800" baseline="30000" dirty="0">
                <a:ln w="0"/>
                <a:solidFill>
                  <a:schemeClr val="tx1"/>
                </a:solidFill>
              </a:rPr>
              <a:t>st</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Partial-thickness burn (2</a:t>
            </a:r>
            <a:r>
              <a:rPr lang="en-GB" sz="1800" baseline="30000" dirty="0">
                <a:ln w="0"/>
                <a:solidFill>
                  <a:schemeClr val="tx1"/>
                </a:solidFill>
              </a:rPr>
              <a:t>nd</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Full-thickness burn (3</a:t>
            </a:r>
            <a:r>
              <a:rPr lang="en-GB" sz="1800" baseline="30000" dirty="0">
                <a:ln w="0"/>
                <a:solidFill>
                  <a:schemeClr val="tx1"/>
                </a:solidFill>
              </a:rPr>
              <a:t>rd</a:t>
            </a:r>
            <a:r>
              <a:rPr lang="en-GB" sz="1800" dirty="0">
                <a:ln w="0"/>
                <a:solidFill>
                  <a:schemeClr val="tx1"/>
                </a:solidFill>
              </a:rPr>
              <a:t> degree burn)</a:t>
            </a:r>
          </a:p>
        </p:txBody>
      </p:sp>
      <p:sp>
        <p:nvSpPr>
          <p:cNvPr id="5" name="Content Placeholder 5"/>
          <p:cNvSpPr txBox="1">
            <a:spLocks/>
          </p:cNvSpPr>
          <p:nvPr/>
        </p:nvSpPr>
        <p:spPr>
          <a:xfrm>
            <a:off x="1097280" y="2426567"/>
            <a:ext cx="1805618" cy="251138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chemeClr val="tx1"/>
                </a:solidFill>
              </a:rPr>
              <a:t>Causes</a:t>
            </a:r>
          </a:p>
          <a:p>
            <a:pPr>
              <a:buClrTx/>
              <a:buFont typeface="Wingdings" panose="05000000000000000000" pitchFamily="2" charset="2"/>
              <a:buChar char="§"/>
            </a:pPr>
            <a:r>
              <a:rPr lang="en-GB" sz="1800" dirty="0">
                <a:solidFill>
                  <a:schemeClr val="tx1"/>
                </a:solidFill>
              </a:rPr>
              <a:t>  Dry heat</a:t>
            </a:r>
          </a:p>
          <a:p>
            <a:pPr>
              <a:buClrTx/>
              <a:buFont typeface="Wingdings" panose="05000000000000000000" pitchFamily="2" charset="2"/>
              <a:buChar char="§"/>
            </a:pPr>
            <a:r>
              <a:rPr lang="en-GB" sz="1800" dirty="0">
                <a:solidFill>
                  <a:schemeClr val="tx1"/>
                </a:solidFill>
              </a:rPr>
              <a:t>  Electricity</a:t>
            </a:r>
          </a:p>
          <a:p>
            <a:pPr>
              <a:buClrTx/>
              <a:buFont typeface="Wingdings" panose="05000000000000000000" pitchFamily="2" charset="2"/>
              <a:buChar char="§"/>
            </a:pPr>
            <a:r>
              <a:rPr lang="en-GB" sz="1800" dirty="0">
                <a:solidFill>
                  <a:schemeClr val="tx1"/>
                </a:solidFill>
              </a:rPr>
              <a:t>  Chemicals</a:t>
            </a:r>
          </a:p>
          <a:p>
            <a:pPr>
              <a:buClrTx/>
              <a:buFont typeface="Wingdings" panose="05000000000000000000" pitchFamily="2" charset="2"/>
              <a:buChar char="§"/>
            </a:pPr>
            <a:r>
              <a:rPr lang="en-GB" sz="1800" dirty="0">
                <a:solidFill>
                  <a:schemeClr val="tx1"/>
                </a:solidFill>
              </a:rPr>
              <a:t>  Extreme cold</a:t>
            </a:r>
          </a:p>
          <a:p>
            <a:pPr>
              <a:buClrTx/>
              <a:buFont typeface="Wingdings" panose="05000000000000000000" pitchFamily="2" charset="2"/>
              <a:buChar char="§"/>
            </a:pPr>
            <a:r>
              <a:rPr lang="en-GB" sz="1800" dirty="0">
                <a:solidFill>
                  <a:schemeClr val="tx1"/>
                </a:solidFill>
              </a:rPr>
              <a:t>  Radiation</a:t>
            </a:r>
          </a:p>
        </p:txBody>
      </p:sp>
      <p:pic>
        <p:nvPicPr>
          <p:cNvPr id="11266" name="Picture 2" descr="https://upload.wikimedia.org/wikipedia/commons/thumb/9/93/Burn_Degree_Diagram.svg/2000px-Burn_Degree_Diagram.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6600" y="2318197"/>
            <a:ext cx="2298521" cy="393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826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Superficial Burn (1</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superficial burn is where the topmost layer of  skin has been burnt.  A superficial burn is extremely painful as the nerve endings are sensitive</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at the site of the injury</a:t>
            </a:r>
          </a:p>
          <a:p>
            <a:pPr>
              <a:buClr>
                <a:srgbClr val="C00000"/>
              </a:buClr>
              <a:buFont typeface="Wingdings" panose="05000000000000000000" pitchFamily="2" charset="2"/>
              <a:buChar char="§"/>
            </a:pPr>
            <a:r>
              <a:rPr lang="en-GB" sz="1800" dirty="0">
                <a:solidFill>
                  <a:srgbClr val="C00000"/>
                </a:solidFill>
              </a:rPr>
              <a:t>  Redness, swelling and tenderness</a:t>
            </a:r>
          </a:p>
          <a:p>
            <a:pPr>
              <a:buClr>
                <a:srgbClr val="C00000"/>
              </a:buClr>
              <a:buFont typeface="Wingdings" panose="05000000000000000000" pitchFamily="2" charset="2"/>
              <a:buChar char="§"/>
            </a:pPr>
            <a:r>
              <a:rPr lang="en-GB" sz="1800" dirty="0">
                <a:solidFill>
                  <a:srgbClr val="C00000"/>
                </a:solidFill>
              </a:rPr>
              <a:t>  Possible blistering</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advice (999/112) if the burn covers more than 5%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525" t="6599" r="10490" b="63413"/>
          <a:stretch/>
        </p:blipFill>
        <p:spPr bwMode="auto">
          <a:xfrm>
            <a:off x="1349315" y="4618056"/>
            <a:ext cx="2928621" cy="1791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39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Partial-thickness Burn (2</a:t>
            </a:r>
            <a:r>
              <a:rPr lang="en-GB" sz="2400" b="1" baseline="30000" dirty="0">
                <a:ln w="0"/>
                <a:solidFill>
                  <a:srgbClr val="3A79BD"/>
                </a:solidFill>
              </a:rPr>
              <a:t>nd</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partial-thickness burn is where the epidermis and dermis have been burnt to varying degrees.  There is a high risk of infection and possibility of the casualty going into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Skill will appear raw and swollen</a:t>
            </a:r>
          </a:p>
          <a:p>
            <a:pPr>
              <a:buClr>
                <a:srgbClr val="C00000"/>
              </a:buClr>
              <a:buFont typeface="Wingdings" panose="05000000000000000000" pitchFamily="2" charset="2"/>
              <a:buChar char="§"/>
            </a:pPr>
            <a:r>
              <a:rPr lang="en-GB" sz="1800" dirty="0">
                <a:solidFill>
                  <a:srgbClr val="C00000"/>
                </a:solidFill>
              </a:rPr>
              <a:t>  Wound will be painful</a:t>
            </a:r>
          </a:p>
          <a:p>
            <a:pPr>
              <a:buClr>
                <a:srgbClr val="C00000"/>
              </a:buClr>
              <a:buFont typeface="Wingdings" panose="05000000000000000000" pitchFamily="2" charset="2"/>
              <a:buChar char="§"/>
            </a:pPr>
            <a:r>
              <a:rPr lang="en-GB" sz="1800" dirty="0">
                <a:solidFill>
                  <a:srgbClr val="C00000"/>
                </a:solidFill>
              </a:rPr>
              <a:t>  Blisters that emit a clear fluid maybe present</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(999/112) if the burn covers more than 1%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46" t="41195" r="4802" b="31718"/>
          <a:stretch/>
        </p:blipFill>
        <p:spPr bwMode="auto">
          <a:xfrm>
            <a:off x="1454039" y="4809710"/>
            <a:ext cx="2719173" cy="143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668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Full-thickness Burn (3</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full-thickness burn is where all layers of the dermis and even the subcutaneous layer have been damaged.  This has an very high risk if infection and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600" b="1" dirty="0">
                <a:solidFill>
                  <a:srgbClr val="C00000"/>
                </a:solidFill>
              </a:rPr>
              <a:t>  </a:t>
            </a:r>
            <a:r>
              <a:rPr lang="en-GB" sz="1400" dirty="0">
                <a:solidFill>
                  <a:srgbClr val="C00000"/>
                </a:solidFill>
              </a:rPr>
              <a:t>Injury will appear brown or black and often charred</a:t>
            </a:r>
          </a:p>
          <a:p>
            <a:pPr>
              <a:buClr>
                <a:srgbClr val="C00000"/>
              </a:buClr>
              <a:buFont typeface="Wingdings" panose="05000000000000000000" pitchFamily="2" charset="2"/>
              <a:buChar char="§"/>
            </a:pPr>
            <a:r>
              <a:rPr lang="en-GB" sz="1400" dirty="0">
                <a:solidFill>
                  <a:srgbClr val="C00000"/>
                </a:solidFill>
              </a:rPr>
              <a:t>  Dry and leathery texture</a:t>
            </a:r>
          </a:p>
          <a:p>
            <a:pPr>
              <a:buClr>
                <a:srgbClr val="C00000"/>
              </a:buClr>
              <a:buFont typeface="Wingdings" panose="05000000000000000000" pitchFamily="2" charset="2"/>
              <a:buChar char="§"/>
            </a:pPr>
            <a:r>
              <a:rPr lang="en-GB" sz="1400" dirty="0">
                <a:solidFill>
                  <a:srgbClr val="C00000"/>
                </a:solidFill>
              </a:rPr>
              <a:t>  Limited movement around the effected area</a:t>
            </a:r>
          </a:p>
          <a:p>
            <a:pPr>
              <a:buClr>
                <a:srgbClr val="C00000"/>
              </a:buClr>
              <a:buFont typeface="Wingdings" panose="05000000000000000000" pitchFamily="2" charset="2"/>
              <a:buChar char="§"/>
            </a:pPr>
            <a:r>
              <a:rPr lang="en-GB" sz="1400" dirty="0">
                <a:solidFill>
                  <a:srgbClr val="C00000"/>
                </a:solidFill>
              </a:rPr>
              <a:t>  Less pain than superficial burn as nerves have been burnt away</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immediately (999/112)</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20" t="68166" r="8280" b="1522"/>
          <a:stretch/>
        </p:blipFill>
        <p:spPr bwMode="auto">
          <a:xfrm>
            <a:off x="1660465" y="5037795"/>
            <a:ext cx="2306321" cy="1372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3905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3A79BD"/>
                </a:solidFill>
              </a:rPr>
              <a:t>Sprains and Strains</a:t>
            </a:r>
          </a:p>
          <a:p>
            <a:pPr marL="0" indent="0">
              <a:buNone/>
            </a:pPr>
            <a:r>
              <a:rPr lang="en-GB" sz="1800" dirty="0">
                <a:ln w="0"/>
                <a:solidFill>
                  <a:schemeClr val="tx1"/>
                </a:solidFill>
              </a:rPr>
              <a:t>A sprain or strain attributed to activity or playing sport.  It is caused by a sharp movement or overstretch to a muscle or joint.</a:t>
            </a:r>
          </a:p>
        </p:txBody>
      </p:sp>
      <p:sp>
        <p:nvSpPr>
          <p:cNvPr id="4" name="Content Placeholder 4"/>
          <p:cNvSpPr txBox="1">
            <a:spLocks/>
          </p:cNvSpPr>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bruising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Cramps to muscle</a:t>
            </a:r>
          </a:p>
        </p:txBody>
      </p:sp>
      <p:sp>
        <p:nvSpPr>
          <p:cNvPr id="5" name="Content Placeholder 5"/>
          <p:cNvSpPr txBox="1">
            <a:spLocks/>
          </p:cNvSpPr>
          <p:nvPr/>
        </p:nvSpPr>
        <p:spPr>
          <a:xfrm>
            <a:off x="4997002" y="2987897"/>
            <a:ext cx="6158677" cy="2931045"/>
          </a:xfrm>
          <a:prstGeom prst="rect">
            <a:avLst/>
          </a:prstGeom>
        </p:spPr>
        <p:txBody>
          <a:bodyPr>
            <a:normAutofit fontScale="92500"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Rest</a:t>
            </a:r>
            <a:r>
              <a:rPr lang="en-GB" sz="1900" dirty="0">
                <a:solidFill>
                  <a:srgbClr val="00B050"/>
                </a:solidFill>
              </a:rPr>
              <a:t> the area where the bruise has developed</a:t>
            </a:r>
          </a:p>
          <a:p>
            <a:pPr>
              <a:buClr>
                <a:srgbClr val="00B050"/>
              </a:buClr>
              <a:buFont typeface="Wingdings" panose="05000000000000000000" pitchFamily="2" charset="2"/>
              <a:buChar char="§"/>
            </a:pPr>
            <a:r>
              <a:rPr lang="en-GB" sz="1900" dirty="0">
                <a:solidFill>
                  <a:srgbClr val="00B050"/>
                </a:solidFill>
              </a:rPr>
              <a:t>  Apply </a:t>
            </a:r>
            <a:r>
              <a:rPr lang="en-GB" sz="1900" b="1" dirty="0">
                <a:solidFill>
                  <a:srgbClr val="00B050"/>
                </a:solidFill>
              </a:rPr>
              <a:t>Ice</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Compress</a:t>
            </a:r>
            <a:r>
              <a:rPr lang="en-GB" sz="1900" dirty="0">
                <a:solidFill>
                  <a:srgbClr val="00B050"/>
                </a:solidFill>
              </a:rPr>
              <a:t> the area</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Elevate</a:t>
            </a:r>
            <a:r>
              <a:rPr lang="en-GB" sz="19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00B050"/>
                </a:solidFill>
              </a:rPr>
              <a:t>R. I. C. E.</a:t>
            </a:r>
            <a:endParaRPr lang="en-GB" sz="1800" dirty="0">
              <a:solidFill>
                <a:srgbClr val="00B050"/>
              </a:solidFill>
            </a:endParaRPr>
          </a:p>
        </p:txBody>
      </p:sp>
    </p:spTree>
    <p:extLst>
      <p:ext uri="{BB962C8B-B14F-4D97-AF65-F5344CB8AC3E}">
        <p14:creationId xmlns:p14="http://schemas.microsoft.com/office/powerpoint/2010/main" val="168420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5"/>
            <a:ext cx="10058400" cy="1515652"/>
          </a:xfrm>
        </p:spPr>
        <p:txBody>
          <a:bodyPr>
            <a:normAutofit/>
          </a:bodyPr>
          <a:lstStyle/>
          <a:p>
            <a:pPr marL="0" indent="0">
              <a:buNone/>
            </a:pPr>
            <a:r>
              <a:rPr lang="en-GB" sz="2400" b="1" dirty="0">
                <a:ln w="0"/>
                <a:solidFill>
                  <a:srgbClr val="3A79BD"/>
                </a:solidFill>
              </a:rPr>
              <a:t>Splinters</a:t>
            </a:r>
            <a:endParaRPr lang="en-GB" sz="1800" dirty="0">
              <a:ln w="0"/>
              <a:solidFill>
                <a:srgbClr val="3A79BD"/>
              </a:solidFill>
            </a:endParaRPr>
          </a:p>
          <a:p>
            <a:pPr marL="0" indent="0">
              <a:buNone/>
            </a:pPr>
            <a:r>
              <a:rPr lang="en-GB" sz="1800" dirty="0">
                <a:ln w="0"/>
                <a:solidFill>
                  <a:schemeClr val="tx1"/>
                </a:solidFill>
              </a:rPr>
              <a:t>Splinters are foreign objects which are embedded into the skin, these foreign objects such as; glass, wood, plastic or metal.</a:t>
            </a:r>
          </a:p>
          <a:p>
            <a:pPr marL="0" indent="0">
              <a:buNone/>
            </a:pPr>
            <a:endParaRPr lang="en-GB" sz="1800" dirty="0">
              <a:ln w="0"/>
              <a:solidFill>
                <a:schemeClr val="tx1"/>
              </a:solidFill>
            </a:endParaRPr>
          </a:p>
        </p:txBody>
      </p:sp>
      <p:sp>
        <p:nvSpPr>
          <p:cNvPr id="4" name="Content Placeholder 5"/>
          <p:cNvSpPr txBox="1">
            <a:spLocks/>
          </p:cNvSpPr>
          <p:nvPr/>
        </p:nvSpPr>
        <p:spPr>
          <a:xfrm>
            <a:off x="1097280" y="3118106"/>
            <a:ext cx="10058400" cy="3039413"/>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Wear appropriate P.P.E. (nitrile gloves)</a:t>
            </a:r>
          </a:p>
          <a:p>
            <a:pPr>
              <a:buClr>
                <a:srgbClr val="00B050"/>
              </a:buClr>
              <a:buFont typeface="Wingdings" panose="05000000000000000000" pitchFamily="2" charset="2"/>
              <a:buChar char="§"/>
            </a:pPr>
            <a:r>
              <a:rPr lang="en-GB" sz="1900" dirty="0">
                <a:solidFill>
                  <a:srgbClr val="00B050"/>
                </a:solidFill>
              </a:rPr>
              <a:t>  Examine the object to see if it is possible to remove</a:t>
            </a:r>
          </a:p>
          <a:p>
            <a:pPr>
              <a:buClr>
                <a:srgbClr val="00B050"/>
              </a:buClr>
              <a:buFont typeface="Wingdings" panose="05000000000000000000" pitchFamily="2" charset="2"/>
              <a:buChar char="§"/>
            </a:pPr>
            <a:r>
              <a:rPr lang="en-GB" sz="1900" dirty="0">
                <a:solidFill>
                  <a:srgbClr val="00B050"/>
                </a:solidFill>
              </a:rPr>
              <a:t>  If possible draw the splinter out in the same direction as the entry route</a:t>
            </a:r>
          </a:p>
          <a:p>
            <a:pPr>
              <a:buClr>
                <a:srgbClr val="00B050"/>
              </a:buClr>
              <a:buFont typeface="Wingdings" panose="05000000000000000000" pitchFamily="2" charset="2"/>
              <a:buChar char="§"/>
            </a:pPr>
            <a:r>
              <a:rPr lang="en-GB" sz="1900" dirty="0">
                <a:solidFill>
                  <a:srgbClr val="00B050"/>
                </a:solidFill>
              </a:rPr>
              <a:t>  If the splinter is removed, clean the surrounding area using antiseptic wipe and cover using a sterile dressing</a:t>
            </a:r>
            <a:endParaRPr lang="en-GB" sz="1800" dirty="0">
              <a:solidFill>
                <a:srgbClr val="00B050"/>
              </a:solidFill>
            </a:endParaRPr>
          </a:p>
          <a:p>
            <a:pPr marL="0" indent="0">
              <a:buClr>
                <a:srgbClr val="00B050"/>
              </a:buClr>
              <a:buNone/>
            </a:pPr>
            <a:endParaRPr lang="en-GB" sz="1800" dirty="0">
              <a:solidFill>
                <a:srgbClr val="00B050"/>
              </a:solidFill>
            </a:endParaRPr>
          </a:p>
          <a:p>
            <a:pPr marL="0" indent="0">
              <a:buClr>
                <a:srgbClr val="00B050"/>
              </a:buClr>
              <a:buNone/>
            </a:pPr>
            <a:r>
              <a:rPr lang="en-GB" sz="1900" b="1" dirty="0">
                <a:solidFill>
                  <a:srgbClr val="00B050"/>
                </a:solidFill>
              </a:rPr>
              <a:t>If the object can not be removed, cover using a sterile dressing and advice casualty to </a:t>
            </a:r>
          </a:p>
          <a:p>
            <a:pPr marL="0" indent="0">
              <a:buClr>
                <a:srgbClr val="00B050"/>
              </a:buClr>
              <a:buNone/>
            </a:pPr>
            <a:r>
              <a:rPr lang="en-GB" sz="1900" b="1" dirty="0">
                <a:solidFill>
                  <a:srgbClr val="00B050"/>
                </a:solidFill>
              </a:rPr>
              <a:t>seek medical assistance.</a:t>
            </a:r>
          </a:p>
          <a:p>
            <a:pPr marL="0" indent="0">
              <a:buClr>
                <a:srgbClr val="00B050"/>
              </a:buClr>
              <a:buNone/>
            </a:pPr>
            <a:endParaRPr lang="en-GB" sz="1800" dirty="0">
              <a:solidFill>
                <a:srgbClr val="00B050"/>
              </a:solidFill>
            </a:endParaRPr>
          </a:p>
        </p:txBody>
      </p:sp>
    </p:spTree>
    <p:extLst>
      <p:ext uri="{BB962C8B-B14F-4D97-AF65-F5344CB8AC3E}">
        <p14:creationId xmlns:p14="http://schemas.microsoft.com/office/powerpoint/2010/main" val="169489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Fractures and Dislocations</a:t>
            </a:r>
          </a:p>
        </p:txBody>
      </p:sp>
      <p:sp>
        <p:nvSpPr>
          <p:cNvPr id="5" name="Subtitle 4"/>
          <p:cNvSpPr>
            <a:spLocks noGrp="1"/>
          </p:cNvSpPr>
          <p:nvPr>
            <p:ph type="body" idx="1"/>
          </p:nvPr>
        </p:nvSpPr>
        <p:spPr/>
        <p:txBody>
          <a:bodyPr/>
          <a:lstStyle/>
          <a:p>
            <a:r>
              <a:rPr lang="en-GB" dirty="0"/>
              <a:t>Section 5</a:t>
            </a:r>
          </a:p>
        </p:txBody>
      </p:sp>
    </p:spTree>
    <p:extLst>
      <p:ext uri="{BB962C8B-B14F-4D97-AF65-F5344CB8AC3E}">
        <p14:creationId xmlns:p14="http://schemas.microsoft.com/office/powerpoint/2010/main" val="10766707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Fracture</a:t>
            </a:r>
          </a:p>
          <a:p>
            <a:pPr marL="0" indent="0">
              <a:buNone/>
            </a:pPr>
            <a:r>
              <a:rPr lang="en-GB" sz="1800" dirty="0">
                <a:ln w="0"/>
                <a:solidFill>
                  <a:schemeClr val="tx1"/>
                </a:solidFill>
              </a:rPr>
              <a:t>A fracture is a chip, crack or break in a bone.</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swelling, tenderness and bruising around the site of the injury</a:t>
            </a:r>
          </a:p>
          <a:p>
            <a:pPr>
              <a:buClr>
                <a:srgbClr val="C00000"/>
              </a:buClr>
              <a:buFont typeface="Wingdings" panose="05000000000000000000" pitchFamily="2" charset="2"/>
              <a:buChar char="§"/>
            </a:pPr>
            <a:r>
              <a:rPr lang="en-GB" sz="1800" dirty="0">
                <a:solidFill>
                  <a:srgbClr val="C00000"/>
                </a:solidFill>
              </a:rPr>
              <a:t>  Associated bleeding possible in open fractures</a:t>
            </a:r>
          </a:p>
          <a:p>
            <a:pPr>
              <a:buClr>
                <a:srgbClr val="C00000"/>
              </a:buClr>
              <a:buFont typeface="Wingdings" panose="05000000000000000000" pitchFamily="2" charset="2"/>
              <a:buChar char="§"/>
            </a:pPr>
            <a:r>
              <a:rPr lang="en-GB" sz="1800" dirty="0">
                <a:solidFill>
                  <a:srgbClr val="C00000"/>
                </a:solidFill>
              </a:rPr>
              <a:t>  Loss of mobility</a:t>
            </a:r>
          </a:p>
          <a:p>
            <a:pPr>
              <a:buClr>
                <a:srgbClr val="C00000"/>
              </a:buClr>
              <a:buFont typeface="Wingdings" panose="05000000000000000000" pitchFamily="2" charset="2"/>
              <a:buChar char="§"/>
            </a:pPr>
            <a:r>
              <a:rPr lang="en-GB" sz="1800" dirty="0">
                <a:solidFill>
                  <a:srgbClr val="C00000"/>
                </a:solidFill>
              </a:rPr>
              <a:t>  Nausea, pale, cold clammy skin</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P.P.E. (e.g. nitrile gloves)</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Immobilise the bone in the position that it is found and most comfortable</a:t>
            </a:r>
          </a:p>
          <a:p>
            <a:pPr>
              <a:buClr>
                <a:srgbClr val="00B050"/>
              </a:buClr>
              <a:buFont typeface="Wingdings" panose="05000000000000000000" pitchFamily="2" charset="2"/>
              <a:buChar char="§"/>
            </a:pPr>
            <a:r>
              <a:rPr lang="en-GB" sz="1800" dirty="0">
                <a:solidFill>
                  <a:srgbClr val="00B050"/>
                </a:solidFill>
              </a:rPr>
              <a:t>  Call for an ambulance (999/112)</a:t>
            </a:r>
          </a:p>
        </p:txBody>
      </p:sp>
    </p:spTree>
    <p:extLst>
      <p:ext uri="{BB962C8B-B14F-4D97-AF65-F5344CB8AC3E}">
        <p14:creationId xmlns:p14="http://schemas.microsoft.com/office/powerpoint/2010/main" val="11842567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5"/>
            <a:ext cx="6459220" cy="3348566"/>
          </a:xfrm>
        </p:spPr>
        <p:txBody>
          <a:bodyPr>
            <a:normAutofit lnSpcReduction="10000"/>
          </a:bodyPr>
          <a:lstStyle/>
          <a:p>
            <a:pPr marL="0" indent="0">
              <a:buNone/>
            </a:pPr>
            <a:r>
              <a:rPr lang="en-GB" sz="2400" b="1" dirty="0">
                <a:ln w="0"/>
                <a:solidFill>
                  <a:srgbClr val="3A79BD"/>
                </a:solidFill>
              </a:rPr>
              <a:t>Fracture</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Fractures are classed into the following:</a:t>
            </a:r>
          </a:p>
          <a:p>
            <a:pPr>
              <a:buClr>
                <a:srgbClr val="C00000"/>
              </a:buClr>
              <a:buFont typeface="Wingdings" panose="05000000000000000000" pitchFamily="2" charset="2"/>
              <a:buChar char="§"/>
            </a:pPr>
            <a:r>
              <a:rPr lang="en-GB" sz="1800" b="1" dirty="0">
                <a:ln w="0"/>
                <a:solidFill>
                  <a:srgbClr val="C00000"/>
                </a:solidFill>
              </a:rPr>
              <a:t>Closed</a:t>
            </a:r>
            <a:r>
              <a:rPr lang="en-GB" sz="1800" dirty="0">
                <a:ln w="0"/>
                <a:solidFill>
                  <a:schemeClr val="tx1"/>
                </a:solidFill>
              </a:rPr>
              <a:t> – bone has fractured but has not penetrated the skin.</a:t>
            </a:r>
          </a:p>
          <a:p>
            <a:pPr>
              <a:buClr>
                <a:srgbClr val="C00000"/>
              </a:buClr>
              <a:buFont typeface="Wingdings" panose="05000000000000000000" pitchFamily="2" charset="2"/>
              <a:buChar char="§"/>
            </a:pPr>
            <a:r>
              <a:rPr lang="en-GB" sz="1800" b="1" dirty="0">
                <a:ln w="0"/>
                <a:solidFill>
                  <a:srgbClr val="C00000"/>
                </a:solidFill>
              </a:rPr>
              <a:t>Open</a:t>
            </a:r>
            <a:r>
              <a:rPr lang="en-GB" sz="1800" dirty="0">
                <a:ln w="0"/>
                <a:solidFill>
                  <a:schemeClr val="tx1"/>
                </a:solidFill>
              </a:rPr>
              <a:t> – bone has fractured and penetrated the skin, this has a high risk of infection and bleeding.</a:t>
            </a:r>
          </a:p>
          <a:p>
            <a:pPr>
              <a:buClr>
                <a:srgbClr val="C00000"/>
              </a:buClr>
              <a:buFont typeface="Wingdings" panose="05000000000000000000" pitchFamily="2" charset="2"/>
              <a:buChar char="§"/>
            </a:pPr>
            <a:r>
              <a:rPr lang="en-GB" sz="1800" b="1" dirty="0">
                <a:ln w="0"/>
                <a:solidFill>
                  <a:srgbClr val="C00000"/>
                </a:solidFill>
              </a:rPr>
              <a:t>Complicated</a:t>
            </a:r>
            <a:r>
              <a:rPr lang="en-GB" sz="1800" dirty="0">
                <a:ln w="0"/>
                <a:solidFill>
                  <a:schemeClr val="tx1"/>
                </a:solidFill>
              </a:rPr>
              <a:t> – bone has shattered or broken up internally causing further damage to tendons, blood vessels or organs if moved.</a:t>
            </a:r>
          </a:p>
          <a:p>
            <a:pPr>
              <a:buClr>
                <a:srgbClr val="C00000"/>
              </a:buClr>
              <a:buFont typeface="Wingdings" panose="05000000000000000000" pitchFamily="2" charset="2"/>
              <a:buChar char="§"/>
            </a:pPr>
            <a:r>
              <a:rPr lang="en-GB" sz="1800" b="1" dirty="0">
                <a:ln w="0"/>
                <a:solidFill>
                  <a:srgbClr val="C00000"/>
                </a:solidFill>
              </a:rPr>
              <a:t>Green stick </a:t>
            </a:r>
            <a:r>
              <a:rPr lang="en-GB" sz="1800" dirty="0">
                <a:ln w="0"/>
                <a:solidFill>
                  <a:schemeClr val="tx1"/>
                </a:solidFill>
              </a:rPr>
              <a:t>– cracking or splintering of the bone.</a:t>
            </a:r>
          </a:p>
        </p:txBody>
      </p:sp>
      <p:pic>
        <p:nvPicPr>
          <p:cNvPr id="2050" name="Picture 2"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41529" t="9592" r="39934" b="65463"/>
          <a:stretch/>
        </p:blipFill>
        <p:spPr bwMode="auto">
          <a:xfrm>
            <a:off x="7816946" y="1650444"/>
            <a:ext cx="1010647" cy="17603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13804" t="10851" r="74149" b="65425"/>
          <a:stretch/>
        </p:blipFill>
        <p:spPr bwMode="auto">
          <a:xfrm>
            <a:off x="7592873" y="3530574"/>
            <a:ext cx="914500" cy="233107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43784" t="67720" r="41496" b="7287"/>
          <a:stretch/>
        </p:blipFill>
        <p:spPr bwMode="auto">
          <a:xfrm>
            <a:off x="9029538" y="2710956"/>
            <a:ext cx="1198480" cy="263369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75769" t="38516" r="13872" b="36913"/>
          <a:stretch/>
        </p:blipFill>
        <p:spPr bwMode="auto">
          <a:xfrm>
            <a:off x="10429963" y="1845735"/>
            <a:ext cx="923837" cy="2836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6026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Example - Fractures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pic>
        <p:nvPicPr>
          <p:cNvPr id="16386" name="Picture 2" descr="https://upload.wikimedia.org/wikipedia/commons/d/d7/Distalradiusfractu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3967" y="2202286"/>
            <a:ext cx="1945914" cy="2901801"/>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s://c1.staticflickr.com/1/21/25651285_682e3cae2c_z.jpg?zz=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5083" y="2697637"/>
            <a:ext cx="2460979" cy="1845734"/>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s://upload.wikimedia.org/wikipedia/commons/thumb/2/2d/Poignet_Gauche_suite_a_fracture_type_Pouteau_Colles.jpg/1280px-Poignet_Gauche_suite_a_fracture_type_Pouteau_Coll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7280" y="3620504"/>
            <a:ext cx="3196516" cy="240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8108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Spinal Injury</a:t>
            </a:r>
          </a:p>
          <a:p>
            <a:pPr marL="0" indent="0">
              <a:buNone/>
            </a:pPr>
            <a:r>
              <a:rPr lang="en-GB" sz="1800" dirty="0">
                <a:ln w="0"/>
                <a:solidFill>
                  <a:schemeClr val="tx1"/>
                </a:solidFill>
              </a:rPr>
              <a:t>Spinal injuries are very serious as the they may cause paralysis or even death.</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Unusual position of the head or body</a:t>
            </a:r>
          </a:p>
          <a:p>
            <a:pPr>
              <a:buClr>
                <a:srgbClr val="C00000"/>
              </a:buClr>
              <a:buFont typeface="Wingdings" panose="05000000000000000000" pitchFamily="2" charset="2"/>
              <a:buChar char="§"/>
            </a:pPr>
            <a:r>
              <a:rPr lang="en-GB" sz="1800" dirty="0">
                <a:solidFill>
                  <a:srgbClr val="C00000"/>
                </a:solidFill>
              </a:rPr>
              <a:t>  Pain at the site of the injury</a:t>
            </a:r>
          </a:p>
          <a:p>
            <a:pPr>
              <a:buClr>
                <a:srgbClr val="C00000"/>
              </a:buClr>
              <a:buFont typeface="Wingdings" panose="05000000000000000000" pitchFamily="2" charset="2"/>
              <a:buChar char="§"/>
            </a:pPr>
            <a:r>
              <a:rPr lang="en-GB" sz="1800" dirty="0">
                <a:solidFill>
                  <a:srgbClr val="C00000"/>
                </a:solidFill>
              </a:rPr>
              <a:t>  Lack of mobility</a:t>
            </a:r>
          </a:p>
          <a:p>
            <a:pPr>
              <a:buClr>
                <a:srgbClr val="C00000"/>
              </a:buClr>
              <a:buFont typeface="Wingdings" panose="05000000000000000000" pitchFamily="2" charset="2"/>
              <a:buChar char="§"/>
            </a:pPr>
            <a:r>
              <a:rPr lang="en-GB" sz="1800" dirty="0">
                <a:solidFill>
                  <a:srgbClr val="C00000"/>
                </a:solidFill>
              </a:rPr>
              <a:t>  Weakness and tingling sensations</a:t>
            </a:r>
          </a:p>
          <a:p>
            <a:pPr>
              <a:buClr>
                <a:srgbClr val="C00000"/>
              </a:buClr>
              <a:buFont typeface="Wingdings" panose="05000000000000000000" pitchFamily="2" charset="2"/>
              <a:buChar char="§"/>
            </a:pPr>
            <a:r>
              <a:rPr lang="en-GB" sz="1800" dirty="0">
                <a:solidFill>
                  <a:srgbClr val="C00000"/>
                </a:solidFill>
              </a:rPr>
              <a:t>  Loss of bowl or bladder control</a:t>
            </a:r>
          </a:p>
          <a:p>
            <a:pPr>
              <a:buClr>
                <a:srgbClr val="C00000"/>
              </a:buClr>
              <a:buFont typeface="Wingdings" panose="05000000000000000000" pitchFamily="2" charset="2"/>
              <a:buChar char="§"/>
            </a:pPr>
            <a:r>
              <a:rPr lang="en-GB" sz="1800" dirty="0">
                <a:solidFill>
                  <a:srgbClr val="C00000"/>
                </a:solidFill>
              </a:rPr>
              <a:t>  Signs of shock</a:t>
            </a:r>
          </a:p>
        </p:txBody>
      </p:sp>
      <p:sp>
        <p:nvSpPr>
          <p:cNvPr id="5" name="Content Placeholder 5"/>
          <p:cNvSpPr txBox="1">
            <a:spLocks/>
          </p:cNvSpPr>
          <p:nvPr/>
        </p:nvSpPr>
        <p:spPr>
          <a:xfrm>
            <a:off x="4829576" y="2987897"/>
            <a:ext cx="6326103" cy="2931045"/>
          </a:xfrm>
          <a:prstGeom prst="rect">
            <a:avLst/>
          </a:prstGeom>
        </p:spPr>
        <p:txBody>
          <a:bodyPr>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Keep the casualty in the position that you found them and immobilise the head and neck</a:t>
            </a:r>
          </a:p>
          <a:p>
            <a:pPr>
              <a:buClr>
                <a:srgbClr val="00B050"/>
              </a:buClr>
              <a:buFont typeface="Wingdings" panose="05000000000000000000" pitchFamily="2" charset="2"/>
              <a:buChar char="§"/>
            </a:pPr>
            <a:r>
              <a:rPr lang="en-GB" sz="1800" dirty="0">
                <a:solidFill>
                  <a:srgbClr val="00B050"/>
                </a:solidFill>
              </a:rPr>
              <a:t>  Reassure the casualty and ask them to remain still</a:t>
            </a:r>
          </a:p>
          <a:p>
            <a:pPr>
              <a:buClr>
                <a:srgbClr val="00B050"/>
              </a:buClr>
              <a:buFont typeface="Wingdings" panose="05000000000000000000" pitchFamily="2" charset="2"/>
              <a:buChar char="§"/>
            </a:pPr>
            <a:r>
              <a:rPr lang="en-GB" sz="1800" dirty="0">
                <a:solidFill>
                  <a:srgbClr val="00B050"/>
                </a:solidFill>
              </a:rPr>
              <a:t>  Keep the casualty warm</a:t>
            </a:r>
          </a:p>
          <a:p>
            <a:pPr>
              <a:buClr>
                <a:srgbClr val="00B050"/>
              </a:buClr>
              <a:buFont typeface="Wingdings" panose="05000000000000000000" pitchFamily="2" charset="2"/>
              <a:buChar char="§"/>
            </a:pPr>
            <a:r>
              <a:rPr lang="en-GB" sz="1800" dirty="0">
                <a:solidFill>
                  <a:srgbClr val="00B050"/>
                </a:solidFill>
              </a:rPr>
              <a:t>  Keep monitoring the casualties airway and breathing</a:t>
            </a:r>
          </a:p>
          <a:p>
            <a:pPr>
              <a:buClr>
                <a:srgbClr val="00B050"/>
              </a:buClr>
              <a:buFont typeface="Wingdings" panose="05000000000000000000" pitchFamily="2" charset="2"/>
              <a:buChar char="§"/>
            </a:pPr>
            <a:r>
              <a:rPr lang="en-GB" sz="1800" dirty="0">
                <a:solidFill>
                  <a:srgbClr val="00B050"/>
                </a:solidFill>
              </a:rPr>
              <a:t>  Be prepared to perform basic life support</a:t>
            </a:r>
          </a:p>
        </p:txBody>
      </p:sp>
    </p:spTree>
    <p:extLst>
      <p:ext uri="{BB962C8B-B14F-4D97-AF65-F5344CB8AC3E}">
        <p14:creationId xmlns:p14="http://schemas.microsoft.com/office/powerpoint/2010/main" val="40545878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3A79BD"/>
                </a:solidFill>
              </a:rPr>
              <a:t>Dislocation</a:t>
            </a:r>
          </a:p>
          <a:p>
            <a:pPr marL="0" indent="0">
              <a:buNone/>
            </a:pPr>
            <a:r>
              <a:rPr lang="en-GB" sz="1800" dirty="0">
                <a:ln w="0"/>
                <a:solidFill>
                  <a:schemeClr val="tx1"/>
                </a:solidFill>
              </a:rPr>
              <a:t>A dislocation occurs when a joint becomes displaced or misaligned.  A dislocations are often caused by a sudden impact to the joint.</a:t>
            </a:r>
          </a:p>
        </p:txBody>
      </p:sp>
      <p:sp>
        <p:nvSpPr>
          <p:cNvPr id="4" name="Content Placeholder 4"/>
          <p:cNvSpPr txBox="1">
            <a:spLocks/>
          </p:cNvSpPr>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redness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Deformity</a:t>
            </a:r>
          </a:p>
        </p:txBody>
      </p:sp>
      <p:sp>
        <p:nvSpPr>
          <p:cNvPr id="5" name="Content Placeholder 5"/>
          <p:cNvSpPr txBox="1">
            <a:spLocks/>
          </p:cNvSpPr>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Immobilise and support in the position found</a:t>
            </a:r>
          </a:p>
          <a:p>
            <a:pPr>
              <a:buClr>
                <a:srgbClr val="00B050"/>
              </a:buClr>
              <a:buFont typeface="Wingdings" panose="05000000000000000000" pitchFamily="2" charset="2"/>
              <a:buChar char="§"/>
            </a:pPr>
            <a:r>
              <a:rPr lang="en-GB" sz="1800" dirty="0">
                <a:solidFill>
                  <a:srgbClr val="00B050"/>
                </a:solidFill>
              </a:rPr>
              <a:t>  Allow the casualty to get in a comfortable position</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Treat for shock if necessary</a:t>
            </a:r>
          </a:p>
        </p:txBody>
      </p:sp>
    </p:spTree>
    <p:extLst>
      <p:ext uri="{BB962C8B-B14F-4D97-AF65-F5344CB8AC3E}">
        <p14:creationId xmlns:p14="http://schemas.microsoft.com/office/powerpoint/2010/main" val="8261411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Example - Dislocation</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pic>
        <p:nvPicPr>
          <p:cNvPr id="19458" name="Picture 2" descr="https://upload.wikimedia.org/wikipedia/commons/9/9e/Luxation_acromioclaviculair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2031" y="2343955"/>
            <a:ext cx="4367867" cy="2752857"/>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ttps://c1.staticflickr.com/9/8265/8664714549_526e3767d2_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5007" y="3420379"/>
            <a:ext cx="3606085" cy="255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788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23130509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Choking</a:t>
            </a:r>
          </a:p>
        </p:txBody>
      </p:sp>
      <p:sp>
        <p:nvSpPr>
          <p:cNvPr id="5" name="Subtitle 4"/>
          <p:cNvSpPr>
            <a:spLocks noGrp="1"/>
          </p:cNvSpPr>
          <p:nvPr>
            <p:ph type="body" idx="1"/>
          </p:nvPr>
        </p:nvSpPr>
        <p:spPr/>
        <p:txBody>
          <a:bodyPr/>
          <a:lstStyle/>
          <a:p>
            <a:r>
              <a:rPr lang="en-GB" dirty="0"/>
              <a:t>Section 6</a:t>
            </a:r>
          </a:p>
        </p:txBody>
      </p:sp>
    </p:spTree>
    <p:extLst>
      <p:ext uri="{BB962C8B-B14F-4D97-AF65-F5344CB8AC3E}">
        <p14:creationId xmlns:p14="http://schemas.microsoft.com/office/powerpoint/2010/main" val="31371539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Choking Casualties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 casualty will ether have a mild or severe airway obstruction.  The severity of the blockage will determine how to treat the casualty.</a:t>
            </a:r>
          </a:p>
          <a:p>
            <a:pPr marL="0" indent="0">
              <a:buNone/>
            </a:pPr>
            <a:endParaRPr lang="en-GB" sz="1800" dirty="0">
              <a:ln w="0"/>
              <a:solidFill>
                <a:schemeClr val="tx1"/>
              </a:solidFill>
            </a:endParaRPr>
          </a:p>
          <a:p>
            <a:pPr marL="0" indent="0">
              <a:buNone/>
            </a:pPr>
            <a:r>
              <a:rPr lang="en-GB" sz="1800" b="1" dirty="0">
                <a:ln w="0"/>
                <a:solidFill>
                  <a:srgbClr val="C00000"/>
                </a:solidFill>
              </a:rPr>
              <a:t>Recognition:</a:t>
            </a:r>
          </a:p>
          <a:p>
            <a:pPr>
              <a:buClr>
                <a:srgbClr val="C00000"/>
              </a:buClr>
              <a:buFont typeface="Wingdings" panose="05000000000000000000" pitchFamily="2" charset="2"/>
              <a:buChar char="§"/>
            </a:pPr>
            <a:r>
              <a:rPr lang="en-GB" sz="1800" dirty="0">
                <a:ln w="0"/>
                <a:solidFill>
                  <a:srgbClr val="C00000"/>
                </a:solidFill>
              </a:rPr>
              <a:t>Gasping for air</a:t>
            </a:r>
          </a:p>
          <a:p>
            <a:pPr>
              <a:buClr>
                <a:srgbClr val="C00000"/>
              </a:buClr>
              <a:buFont typeface="Wingdings" panose="05000000000000000000" pitchFamily="2" charset="2"/>
              <a:buChar char="§"/>
            </a:pPr>
            <a:r>
              <a:rPr lang="en-GB" sz="1800" dirty="0">
                <a:ln w="0"/>
                <a:solidFill>
                  <a:srgbClr val="C00000"/>
                </a:solidFill>
              </a:rPr>
              <a:t>In distress</a:t>
            </a:r>
          </a:p>
          <a:p>
            <a:pPr>
              <a:buClr>
                <a:srgbClr val="C00000"/>
              </a:buClr>
              <a:buFont typeface="Wingdings" panose="05000000000000000000" pitchFamily="2" charset="2"/>
              <a:buChar char="§"/>
            </a:pPr>
            <a:r>
              <a:rPr lang="en-GB" sz="1800" dirty="0">
                <a:ln w="0"/>
                <a:solidFill>
                  <a:srgbClr val="C00000"/>
                </a:solidFill>
              </a:rPr>
              <a:t>Difficulty breathing or speaking</a:t>
            </a:r>
          </a:p>
          <a:p>
            <a:pPr>
              <a:buClr>
                <a:srgbClr val="C00000"/>
              </a:buClr>
              <a:buFont typeface="Wingdings" panose="05000000000000000000" pitchFamily="2" charset="2"/>
              <a:buChar char="§"/>
            </a:pPr>
            <a:r>
              <a:rPr lang="en-GB" sz="1800" dirty="0">
                <a:ln w="0"/>
                <a:solidFill>
                  <a:srgbClr val="C00000"/>
                </a:solidFill>
              </a:rPr>
              <a:t>Grasping the throat</a:t>
            </a:r>
          </a:p>
          <a:p>
            <a:pPr>
              <a:buClr>
                <a:srgbClr val="C00000"/>
              </a:buClr>
              <a:buFont typeface="Wingdings" panose="05000000000000000000" pitchFamily="2" charset="2"/>
              <a:buChar char="§"/>
            </a:pPr>
            <a:r>
              <a:rPr lang="en-GB" sz="1800" dirty="0">
                <a:ln w="0"/>
                <a:solidFill>
                  <a:srgbClr val="C00000"/>
                </a:solidFill>
              </a:rPr>
              <a:t>Red in the face</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5378"/>
          <a:stretch/>
        </p:blipFill>
        <p:spPr>
          <a:xfrm>
            <a:off x="5739605" y="3086993"/>
            <a:ext cx="2225899" cy="3159261"/>
          </a:xfrm>
          <a:prstGeom prst="rect">
            <a:avLst/>
          </a:prstGeom>
        </p:spPr>
      </p:pic>
    </p:spTree>
    <p:extLst>
      <p:ext uri="{BB962C8B-B14F-4D97-AF65-F5344CB8AC3E}">
        <p14:creationId xmlns:p14="http://schemas.microsoft.com/office/powerpoint/2010/main" val="2433397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 Blockage</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 casualty with a partial blockage can be helped by: </a:t>
            </a:r>
          </a:p>
          <a:p>
            <a:pPr>
              <a:buFont typeface="Wingdings" panose="05000000000000000000" pitchFamily="2" charset="2"/>
              <a:buChar char="§"/>
            </a:pPr>
            <a:r>
              <a:rPr lang="en-GB" sz="1800" dirty="0">
                <a:ln w="0"/>
                <a:solidFill>
                  <a:schemeClr val="tx1"/>
                </a:solidFill>
              </a:rPr>
              <a:t>  Lean the casualty forward</a:t>
            </a:r>
          </a:p>
          <a:p>
            <a:pPr>
              <a:buFont typeface="Wingdings" panose="05000000000000000000" pitchFamily="2" charset="2"/>
              <a:buChar char="§"/>
            </a:pPr>
            <a:r>
              <a:rPr lang="en-GB" sz="1800" dirty="0">
                <a:ln w="0"/>
                <a:solidFill>
                  <a:schemeClr val="tx1"/>
                </a:solidFill>
              </a:rPr>
              <a:t>  Encouraging the casualty to cough</a:t>
            </a:r>
          </a:p>
          <a:p>
            <a:pPr marL="0" indent="0">
              <a:buNone/>
            </a:pPr>
            <a:endParaRPr lang="en-GB" sz="1800" dirty="0">
              <a:ln w="0"/>
              <a:solidFill>
                <a:schemeClr val="tx1"/>
              </a:solidFill>
            </a:endParaRPr>
          </a:p>
          <a:p>
            <a:pPr marL="0" indent="0">
              <a:buNone/>
            </a:pPr>
            <a:r>
              <a:rPr lang="en-GB" sz="1800" b="1" dirty="0">
                <a:ln w="0"/>
                <a:solidFill>
                  <a:schemeClr val="tx1"/>
                </a:solidFill>
              </a:rPr>
              <a:t>This will normally clear the partial blockage.</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4272354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Fully Blocked Airway</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If this procedure does not work then more aggressive action is necessary, follow the following procedure:</a:t>
            </a:r>
          </a:p>
          <a:p>
            <a:pPr marL="0" indent="0">
              <a:buNone/>
            </a:pPr>
            <a:endParaRPr lang="en-GB" sz="1800" dirty="0">
              <a:ln w="0"/>
              <a:solidFill>
                <a:schemeClr val="tx1"/>
              </a:solidFill>
            </a:endParaRPr>
          </a:p>
          <a:p>
            <a:pPr marL="0" indent="0">
              <a:buNone/>
            </a:pPr>
            <a:r>
              <a:rPr lang="en-GB" sz="1800" b="1" dirty="0">
                <a:ln w="0"/>
                <a:solidFill>
                  <a:schemeClr val="tx1"/>
                </a:solidFill>
              </a:rPr>
              <a:t>Abdominal Thrust</a:t>
            </a:r>
          </a:p>
          <a:p>
            <a:pPr>
              <a:buFont typeface="Wingdings" panose="05000000000000000000" pitchFamily="2" charset="2"/>
              <a:buChar char="§"/>
            </a:pPr>
            <a:r>
              <a:rPr lang="en-GB" sz="1800" dirty="0">
                <a:ln w="0"/>
                <a:solidFill>
                  <a:schemeClr val="tx1"/>
                </a:solidFill>
              </a:rPr>
              <a:t>Stand the casualty and put both arms around the casualties abdomen just below the rib cage.</a:t>
            </a:r>
          </a:p>
          <a:p>
            <a:pPr>
              <a:buFont typeface="Wingdings" panose="05000000000000000000" pitchFamily="2" charset="2"/>
              <a:buChar char="§"/>
            </a:pPr>
            <a:r>
              <a:rPr lang="en-GB" sz="1800" dirty="0">
                <a:ln w="0"/>
                <a:solidFill>
                  <a:schemeClr val="tx1"/>
                </a:solidFill>
              </a:rPr>
              <a:t>With one hand clench your fist and place it between the naval and rib cage.</a:t>
            </a:r>
          </a:p>
          <a:p>
            <a:pPr>
              <a:buFont typeface="Wingdings" panose="05000000000000000000" pitchFamily="2" charset="2"/>
              <a:buChar char="§"/>
            </a:pPr>
            <a:r>
              <a:rPr lang="en-GB" sz="1800" dirty="0">
                <a:ln w="0"/>
                <a:solidFill>
                  <a:schemeClr val="tx1"/>
                </a:solidFill>
              </a:rPr>
              <a:t>Grasp this hand with your other hand and pull sharply inwards and upwards.</a:t>
            </a:r>
          </a:p>
          <a:p>
            <a:pPr>
              <a:buFont typeface="Wingdings" panose="05000000000000000000" pitchFamily="2" charset="2"/>
              <a:buChar char="§"/>
            </a:pPr>
            <a:r>
              <a:rPr lang="en-GB" sz="1800" dirty="0">
                <a:ln w="0"/>
                <a:solidFill>
                  <a:schemeClr val="tx1"/>
                </a:solidFill>
              </a:rPr>
              <a:t>Repeat this up to 5 times and assess the casualties condition, if the casualties condition has not improved call 999/112 and repeat the cycles of back slaps and abdominal thrusts until qualified medical assistance arrives.</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8395778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3A79BD"/>
                </a:solidFill>
              </a:rPr>
              <a:t>Choking Adult Flow Chart</a:t>
            </a:r>
            <a:endParaRPr lang="en-GB" sz="1800" dirty="0">
              <a:ln w="0"/>
              <a:solidFill>
                <a:srgbClr val="3A79BD"/>
              </a:solidFill>
            </a:endParaRPr>
          </a:p>
          <a:p>
            <a:pPr marL="0" indent="0">
              <a:buNone/>
            </a:pPr>
            <a:endParaRPr lang="en-GB" sz="1800" dirty="0">
              <a:ln w="0"/>
              <a:solidFill>
                <a:schemeClr val="tx1"/>
              </a:solidFill>
            </a:endParaRPr>
          </a:p>
        </p:txBody>
      </p:sp>
      <p:graphicFrame>
        <p:nvGraphicFramePr>
          <p:cNvPr id="2" name="Diagram 1"/>
          <p:cNvGraphicFramePr/>
          <p:nvPr>
            <p:extLst/>
          </p:nvPr>
        </p:nvGraphicFramePr>
        <p:xfrm>
          <a:off x="0" y="2292439"/>
          <a:ext cx="12192000" cy="3168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39769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31125660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Assessing an Incident</a:t>
            </a:r>
            <a:br>
              <a:rPr lang="en-GB" dirty="0"/>
            </a:br>
            <a:r>
              <a:rPr lang="en-GB" dirty="0"/>
              <a:t>and</a:t>
            </a:r>
            <a:br>
              <a:rPr lang="en-GB" dirty="0"/>
            </a:br>
            <a:r>
              <a:rPr lang="en-GB" dirty="0"/>
              <a:t>Casualty Handling</a:t>
            </a:r>
          </a:p>
        </p:txBody>
      </p:sp>
      <p:sp>
        <p:nvSpPr>
          <p:cNvPr id="5" name="Subtitle 4"/>
          <p:cNvSpPr>
            <a:spLocks noGrp="1"/>
          </p:cNvSpPr>
          <p:nvPr>
            <p:ph type="body" idx="1"/>
          </p:nvPr>
        </p:nvSpPr>
        <p:spPr/>
        <p:txBody>
          <a:bodyPr/>
          <a:lstStyle/>
          <a:p>
            <a:r>
              <a:rPr lang="en-GB" dirty="0"/>
              <a:t>Section 7</a:t>
            </a:r>
          </a:p>
        </p:txBody>
      </p:sp>
    </p:spTree>
    <p:extLst>
      <p:ext uri="{BB962C8B-B14F-4D97-AF65-F5344CB8AC3E}">
        <p14:creationId xmlns:p14="http://schemas.microsoft.com/office/powerpoint/2010/main" val="6955666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271732"/>
          </a:xfrm>
        </p:spPr>
        <p:txBody>
          <a:bodyPr>
            <a:normAutofit/>
          </a:bodyPr>
          <a:lstStyle/>
          <a:p>
            <a:pPr marL="0" indent="0">
              <a:buNone/>
            </a:pPr>
            <a:r>
              <a:rPr lang="en-GB" sz="2400" b="1" dirty="0">
                <a:ln w="0"/>
                <a:solidFill>
                  <a:srgbClr val="3A79BD"/>
                </a:solidFill>
              </a:rPr>
              <a:t>Scene Survey</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Upon arrival at an incident a scene survey must be conducted to ensure the safety of the casualty, any bystanders and the first aider.</a:t>
            </a:r>
          </a:p>
          <a:p>
            <a:pPr marL="0" indent="0">
              <a:buNone/>
            </a:pPr>
            <a:r>
              <a:rPr lang="en-GB" sz="1800" b="1" dirty="0">
                <a:ln w="0"/>
                <a:solidFill>
                  <a:schemeClr val="tx1"/>
                </a:solidFill>
              </a:rPr>
              <a:t>The scene survey should be conducted in the following way:</a:t>
            </a:r>
          </a:p>
          <a:p>
            <a:pPr>
              <a:buFont typeface="Wingdings" panose="05000000000000000000" pitchFamily="2" charset="2"/>
              <a:buChar char="§"/>
            </a:pPr>
            <a:r>
              <a:rPr lang="en-GB" sz="1800" dirty="0">
                <a:ln w="0"/>
                <a:solidFill>
                  <a:schemeClr val="tx1"/>
                </a:solidFill>
              </a:rPr>
              <a:t>Control the situation </a:t>
            </a:r>
          </a:p>
          <a:p>
            <a:pPr>
              <a:buFont typeface="Wingdings" panose="05000000000000000000" pitchFamily="2" charset="2"/>
              <a:buChar char="§"/>
            </a:pPr>
            <a:r>
              <a:rPr lang="en-GB" sz="1800" dirty="0">
                <a:ln w="0"/>
                <a:solidFill>
                  <a:schemeClr val="tx1"/>
                </a:solidFill>
              </a:rPr>
              <a:t>Look for potential hazards </a:t>
            </a:r>
          </a:p>
          <a:p>
            <a:pPr>
              <a:buFont typeface="Wingdings" panose="05000000000000000000" pitchFamily="2" charset="2"/>
              <a:buChar char="§"/>
            </a:pPr>
            <a:r>
              <a:rPr lang="en-GB" sz="1800" dirty="0">
                <a:ln w="0"/>
                <a:solidFill>
                  <a:schemeClr val="tx1"/>
                </a:solidFill>
              </a:rPr>
              <a:t>Assess the situation </a:t>
            </a:r>
          </a:p>
          <a:p>
            <a:pPr>
              <a:buFont typeface="Wingdings" panose="05000000000000000000" pitchFamily="2" charset="2"/>
              <a:buChar char="§"/>
            </a:pPr>
            <a:r>
              <a:rPr lang="en-GB" sz="1800" dirty="0">
                <a:ln w="0"/>
                <a:solidFill>
                  <a:schemeClr val="tx1"/>
                </a:solidFill>
              </a:rPr>
              <a:t>Protect and prioritise</a:t>
            </a:r>
            <a:endParaRPr lang="en-GB" sz="2400" dirty="0">
              <a:ln w="0"/>
              <a:solidFill>
                <a:schemeClr val="tx1"/>
              </a:solidFill>
            </a:endParaRPr>
          </a:p>
        </p:txBody>
      </p:sp>
      <p:pic>
        <p:nvPicPr>
          <p:cNvPr id="4098" name="Picture 2" descr="http://s0.geograph.org.uk/geophotos/02/75/15/2751532_a19832e0.jpg"/>
          <p:cNvPicPr>
            <a:picLocks noChangeAspect="1" noChangeArrowheads="1"/>
          </p:cNvPicPr>
          <p:nvPr/>
        </p:nvPicPr>
        <p:blipFill rotWithShape="1">
          <a:blip r:embed="rId2">
            <a:extLst>
              <a:ext uri="{28A0092B-C50C-407E-A947-70E740481C1C}">
                <a14:useLocalDpi xmlns:a14="http://schemas.microsoft.com/office/drawing/2010/main" val="0"/>
              </a:ext>
            </a:extLst>
          </a:blip>
          <a:srcRect l="23856" t="13901"/>
          <a:stretch/>
        </p:blipFill>
        <p:spPr bwMode="auto">
          <a:xfrm>
            <a:off x="8503385" y="3116687"/>
            <a:ext cx="2652295" cy="224928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7216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Gathering Patient Information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Whilst communicating with the casualty it is important to gather as much information about them and the situation as possible, this will help you the first aider as well as the emergency services when they arrive.</a:t>
            </a:r>
          </a:p>
          <a:p>
            <a:pPr marL="0" indent="0">
              <a:buNone/>
            </a:pPr>
            <a:endParaRPr lang="en-GB" sz="1800" dirty="0">
              <a:ln w="0"/>
              <a:solidFill>
                <a:schemeClr val="tx1"/>
              </a:solidFill>
            </a:endParaRPr>
          </a:p>
          <a:p>
            <a:pPr marL="0" indent="0">
              <a:buNone/>
            </a:pPr>
            <a:r>
              <a:rPr lang="en-GB" sz="1800" dirty="0">
                <a:ln w="0"/>
                <a:solidFill>
                  <a:schemeClr val="tx1"/>
                </a:solidFill>
              </a:rPr>
              <a:t>The best way to gather information is to look at the casualties:</a:t>
            </a:r>
          </a:p>
          <a:p>
            <a:pPr>
              <a:buFont typeface="Wingdings" panose="05000000000000000000" pitchFamily="2" charset="2"/>
              <a:buChar char="§"/>
            </a:pPr>
            <a:r>
              <a:rPr lang="en-GB" sz="1800" b="1" dirty="0">
                <a:ln w="0"/>
                <a:solidFill>
                  <a:schemeClr val="tx1"/>
                </a:solidFill>
              </a:rPr>
              <a:t>History</a:t>
            </a:r>
            <a:r>
              <a:rPr lang="en-GB" sz="1800" dirty="0">
                <a:ln w="0"/>
                <a:solidFill>
                  <a:schemeClr val="tx1"/>
                </a:solidFill>
              </a:rPr>
              <a:t> – uncover as much information about the casualty as possible, information such as; time, location, nature of the accident, witnesses and injuries sustained.  It is also important to find out if the casualty is taking any prescribed medication and a history of similar injuries or conditions.</a:t>
            </a:r>
          </a:p>
          <a:p>
            <a:pPr>
              <a:buFont typeface="Wingdings" panose="05000000000000000000" pitchFamily="2" charset="2"/>
              <a:buChar char="§"/>
            </a:pPr>
            <a:r>
              <a:rPr lang="en-GB" sz="1800" b="1" dirty="0">
                <a:ln w="0"/>
                <a:solidFill>
                  <a:schemeClr val="tx1"/>
                </a:solidFill>
              </a:rPr>
              <a:t>Signs</a:t>
            </a:r>
            <a:r>
              <a:rPr lang="en-GB" sz="1800" dirty="0">
                <a:ln w="0"/>
                <a:solidFill>
                  <a:schemeClr val="tx1"/>
                </a:solidFill>
              </a:rPr>
              <a:t> – what you as the first aider can see, smell or hear.</a:t>
            </a:r>
          </a:p>
          <a:p>
            <a:pPr>
              <a:buFont typeface="Wingdings" panose="05000000000000000000" pitchFamily="2" charset="2"/>
              <a:buChar char="§"/>
            </a:pPr>
            <a:r>
              <a:rPr lang="en-GB" sz="1800" b="1" dirty="0">
                <a:ln w="0"/>
                <a:solidFill>
                  <a:schemeClr val="tx1"/>
                </a:solidFill>
              </a:rPr>
              <a:t>Symptoms</a:t>
            </a:r>
            <a:r>
              <a:rPr lang="en-GB" sz="1800" dirty="0">
                <a:ln w="0"/>
                <a:solidFill>
                  <a:schemeClr val="tx1"/>
                </a:solidFill>
              </a:rPr>
              <a:t> – what the casualty actually feels such as any pain or feeling nauseous or weak.</a:t>
            </a:r>
          </a:p>
        </p:txBody>
      </p:sp>
    </p:spTree>
    <p:extLst>
      <p:ext uri="{BB962C8B-B14F-4D97-AF65-F5344CB8AC3E}">
        <p14:creationId xmlns:p14="http://schemas.microsoft.com/office/powerpoint/2010/main" val="12517501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400520"/>
          </a:xfrm>
        </p:spPr>
        <p:txBody>
          <a:bodyPr numCol="2">
            <a:normAutofit/>
          </a:bodyPr>
          <a:lstStyle/>
          <a:p>
            <a:pPr marL="0" indent="0">
              <a:buNone/>
            </a:pPr>
            <a:r>
              <a:rPr lang="en-GB" sz="2400" b="1" dirty="0">
                <a:ln w="0"/>
                <a:solidFill>
                  <a:srgbClr val="3A79BD"/>
                </a:solidFill>
              </a:rPr>
              <a:t>Gathering Patient Information</a:t>
            </a:r>
            <a:endParaRPr lang="en-GB" sz="1800" dirty="0">
              <a:ln w="0"/>
              <a:solidFill>
                <a:srgbClr val="3A79BD"/>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W</a:t>
            </a:r>
            <a:r>
              <a:rPr lang="en-GB" sz="1800" dirty="0">
                <a:ln w="0"/>
                <a:solidFill>
                  <a:schemeClr val="tx1"/>
                </a:solidFill>
              </a:rPr>
              <a:t>  - </a:t>
            </a:r>
            <a:r>
              <a:rPr lang="en-GB" sz="1600" dirty="0">
                <a:ln w="0"/>
                <a:solidFill>
                  <a:schemeClr val="tx1"/>
                </a:solidFill>
              </a:rPr>
              <a:t>What happened</a:t>
            </a:r>
          </a:p>
          <a:p>
            <a:pPr marL="0" indent="0">
              <a:buNone/>
            </a:pPr>
            <a:r>
              <a:rPr lang="en-GB" sz="2800" b="1" dirty="0">
                <a:ln w="0"/>
                <a:solidFill>
                  <a:srgbClr val="FF0000"/>
                </a:solidFill>
              </a:rPr>
              <a:t>H</a:t>
            </a:r>
            <a:r>
              <a:rPr lang="en-GB" sz="1800" dirty="0">
                <a:ln w="0"/>
                <a:solidFill>
                  <a:schemeClr val="tx1"/>
                </a:solidFill>
              </a:rPr>
              <a:t>  - </a:t>
            </a:r>
            <a:r>
              <a:rPr lang="en-GB" sz="1600" dirty="0">
                <a:ln w="0"/>
                <a:solidFill>
                  <a:schemeClr val="tx1"/>
                </a:solidFill>
              </a:rPr>
              <a:t>How did it happen</a:t>
            </a:r>
          </a:p>
          <a:p>
            <a:pPr marL="0" indent="0">
              <a:buNone/>
            </a:pPr>
            <a:r>
              <a:rPr lang="en-GB" sz="2800" b="1" dirty="0">
                <a:ln w="0"/>
                <a:solidFill>
                  <a:srgbClr val="FF0000"/>
                </a:solidFill>
              </a:rPr>
              <a:t>A</a:t>
            </a:r>
            <a:r>
              <a:rPr lang="en-GB" sz="1800" dirty="0">
                <a:ln w="0"/>
                <a:solidFill>
                  <a:schemeClr val="tx1"/>
                </a:solidFill>
              </a:rPr>
              <a:t>  - </a:t>
            </a:r>
            <a:r>
              <a:rPr lang="en-GB" sz="1600" dirty="0">
                <a:ln w="0"/>
                <a:solidFill>
                  <a:schemeClr val="tx1"/>
                </a:solidFill>
              </a:rPr>
              <a:t>Are they wearing a medical alert bracelet?</a:t>
            </a:r>
          </a:p>
          <a:p>
            <a:pPr marL="0" indent="0">
              <a:buNone/>
            </a:pPr>
            <a:r>
              <a:rPr lang="en-GB" sz="2800" b="1" dirty="0">
                <a:ln w="0"/>
                <a:solidFill>
                  <a:srgbClr val="FF0000"/>
                </a:solidFill>
              </a:rPr>
              <a:t>T</a:t>
            </a:r>
            <a:r>
              <a:rPr lang="en-GB" sz="1800" dirty="0">
                <a:ln w="0"/>
                <a:solidFill>
                  <a:schemeClr val="tx1"/>
                </a:solidFill>
              </a:rPr>
              <a:t>  - </a:t>
            </a:r>
            <a:r>
              <a:rPr lang="en-GB" sz="1600" dirty="0">
                <a:ln w="0"/>
                <a:solidFill>
                  <a:schemeClr val="tx1"/>
                </a:solidFill>
              </a:rPr>
              <a:t>The time of the accident/incident</a:t>
            </a:r>
          </a:p>
          <a:p>
            <a:pPr marL="0" indent="0">
              <a:buNone/>
            </a:pPr>
            <a:r>
              <a:rPr lang="en-GB" sz="2800" b="1" dirty="0">
                <a:ln w="0"/>
                <a:solidFill>
                  <a:srgbClr val="FF0000"/>
                </a:solidFill>
              </a:rPr>
              <a:t>S</a:t>
            </a:r>
            <a:r>
              <a:rPr lang="en-GB" sz="1800" dirty="0">
                <a:ln w="0"/>
                <a:solidFill>
                  <a:schemeClr val="tx1"/>
                </a:solidFill>
              </a:rPr>
              <a:t>  </a:t>
            </a:r>
            <a:r>
              <a:rPr lang="en-GB" sz="1800" dirty="0">
                <a:ln w="0"/>
              </a:rPr>
              <a:t>- </a:t>
            </a:r>
            <a:r>
              <a:rPr lang="en-GB" sz="1600" dirty="0">
                <a:ln w="0"/>
                <a:solidFill>
                  <a:schemeClr val="tx1"/>
                </a:solidFill>
              </a:rPr>
              <a:t>Sign of injury</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2400" dirty="0">
              <a:ln w="0"/>
              <a:solidFill>
                <a:schemeClr val="tx1"/>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K</a:t>
            </a:r>
            <a:r>
              <a:rPr lang="en-GB" sz="1800" dirty="0">
                <a:ln w="0"/>
                <a:solidFill>
                  <a:schemeClr val="tx1"/>
                </a:solidFill>
              </a:rPr>
              <a:t>  - </a:t>
            </a:r>
            <a:r>
              <a:rPr lang="en-GB" sz="1600" dirty="0">
                <a:ln w="0"/>
                <a:solidFill>
                  <a:schemeClr val="tx1"/>
                </a:solidFill>
              </a:rPr>
              <a:t>Known medication/previous injuries/allergies</a:t>
            </a:r>
          </a:p>
          <a:p>
            <a:pPr marL="0" indent="0">
              <a:buNone/>
            </a:pPr>
            <a:r>
              <a:rPr lang="en-GB" sz="2800" b="1" dirty="0">
                <a:ln w="0"/>
                <a:solidFill>
                  <a:srgbClr val="FF0000"/>
                </a:solidFill>
              </a:rPr>
              <a:t>E</a:t>
            </a:r>
            <a:r>
              <a:rPr lang="en-GB" sz="1800" dirty="0">
                <a:ln w="0"/>
                <a:solidFill>
                  <a:schemeClr val="tx1"/>
                </a:solidFill>
              </a:rPr>
              <a:t>  - </a:t>
            </a:r>
            <a:r>
              <a:rPr lang="en-GB" sz="1600" dirty="0">
                <a:ln w="0"/>
                <a:solidFill>
                  <a:schemeClr val="tx1"/>
                </a:solidFill>
              </a:rPr>
              <a:t>Eating time of last meal</a:t>
            </a:r>
          </a:p>
          <a:p>
            <a:pPr marL="0" indent="0">
              <a:buNone/>
            </a:pPr>
            <a:r>
              <a:rPr lang="en-GB" sz="2800" b="1" dirty="0">
                <a:ln w="0"/>
                <a:solidFill>
                  <a:srgbClr val="FF0000"/>
                </a:solidFill>
              </a:rPr>
              <a:t>Y</a:t>
            </a:r>
            <a:r>
              <a:rPr lang="en-GB" sz="1800" dirty="0">
                <a:ln w="0"/>
                <a:solidFill>
                  <a:schemeClr val="tx1"/>
                </a:solidFill>
              </a:rPr>
              <a:t>  - </a:t>
            </a:r>
            <a:r>
              <a:rPr lang="en-GB" sz="1600" dirty="0">
                <a:ln w="0"/>
                <a:solidFill>
                  <a:schemeClr val="tx1"/>
                </a:solidFill>
              </a:rPr>
              <a:t>You now need to conduct a secondary survey</a:t>
            </a:r>
          </a:p>
        </p:txBody>
      </p:sp>
    </p:spTree>
    <p:extLst>
      <p:ext uri="{BB962C8B-B14F-4D97-AF65-F5344CB8AC3E}">
        <p14:creationId xmlns:p14="http://schemas.microsoft.com/office/powerpoint/2010/main" val="16289272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Casualty Communication</a:t>
            </a:r>
            <a:endParaRPr lang="en-GB" sz="1800" dirty="0">
              <a:ln w="0"/>
              <a:solidFill>
                <a:srgbClr val="3A79BD"/>
              </a:solidFill>
            </a:endParaRPr>
          </a:p>
          <a:p>
            <a:pPr marL="0" indent="0">
              <a:buNone/>
            </a:pPr>
            <a:r>
              <a:rPr lang="en-GB" sz="1800" dirty="0">
                <a:ln w="0"/>
                <a:solidFill>
                  <a:schemeClr val="tx1"/>
                </a:solidFill>
              </a:rPr>
              <a:t>Clear and effective communication should be used at all times when dealing with a casualty.</a:t>
            </a:r>
          </a:p>
          <a:p>
            <a:pPr marL="0" indent="0">
              <a:buNone/>
            </a:pPr>
            <a:endParaRPr lang="en-GB" sz="1800" dirty="0">
              <a:ln w="0"/>
              <a:solidFill>
                <a:schemeClr val="tx1"/>
              </a:solidFill>
            </a:endParaRPr>
          </a:p>
          <a:p>
            <a:pPr marL="0" indent="0">
              <a:buNone/>
            </a:pPr>
            <a:r>
              <a:rPr lang="en-GB" sz="1800" dirty="0">
                <a:ln w="0"/>
                <a:solidFill>
                  <a:schemeClr val="tx1"/>
                </a:solidFill>
              </a:rPr>
              <a:t>A casualty maybe in a distressed or confused state, the first aider should remain calm and consider the following when dealing with the casualty:</a:t>
            </a:r>
          </a:p>
          <a:p>
            <a:pPr>
              <a:buFont typeface="Wingdings" panose="05000000000000000000" pitchFamily="2" charset="2"/>
              <a:buChar char="§"/>
            </a:pPr>
            <a:r>
              <a:rPr lang="en-GB" sz="1800" dirty="0">
                <a:ln w="0"/>
                <a:solidFill>
                  <a:schemeClr val="tx1"/>
                </a:solidFill>
              </a:rPr>
              <a:t>Gather as much information as possible about the situation, let the casualty explain if possible</a:t>
            </a:r>
          </a:p>
          <a:p>
            <a:pPr>
              <a:buFont typeface="Wingdings" panose="05000000000000000000" pitchFamily="2" charset="2"/>
              <a:buChar char="§"/>
            </a:pPr>
            <a:r>
              <a:rPr lang="en-GB" sz="1800" dirty="0">
                <a:ln w="0"/>
                <a:solidFill>
                  <a:schemeClr val="tx1"/>
                </a:solidFill>
              </a:rPr>
              <a:t>Only speak about facts, not what your opinion is</a:t>
            </a:r>
          </a:p>
          <a:p>
            <a:pPr>
              <a:buFont typeface="Wingdings" panose="05000000000000000000" pitchFamily="2" charset="2"/>
              <a:buChar char="§"/>
            </a:pPr>
            <a:r>
              <a:rPr lang="en-GB" sz="1800" dirty="0">
                <a:ln w="0"/>
                <a:solidFill>
                  <a:schemeClr val="tx1"/>
                </a:solidFill>
              </a:rPr>
              <a:t>Speak clearly and slowly without shouting and maintain eye contact</a:t>
            </a:r>
          </a:p>
          <a:p>
            <a:pPr>
              <a:buFont typeface="Wingdings" panose="05000000000000000000" pitchFamily="2" charset="2"/>
              <a:buChar char="§"/>
            </a:pPr>
            <a:r>
              <a:rPr lang="en-GB" sz="1800" dirty="0">
                <a:ln w="0"/>
                <a:solidFill>
                  <a:schemeClr val="tx1"/>
                </a:solidFill>
              </a:rPr>
              <a:t>Allow the casualty time to think and respond</a:t>
            </a:r>
          </a:p>
          <a:p>
            <a:pPr>
              <a:buFont typeface="Wingdings" panose="05000000000000000000" pitchFamily="2" charset="2"/>
              <a:buChar char="§"/>
            </a:pPr>
            <a:r>
              <a:rPr lang="en-GB" sz="1800" dirty="0">
                <a:ln w="0"/>
                <a:solidFill>
                  <a:schemeClr val="tx1"/>
                </a:solidFill>
              </a:rPr>
              <a:t>Ask the casualty to assist wherever possible (to distract them)</a:t>
            </a:r>
          </a:p>
        </p:txBody>
      </p:sp>
    </p:spTree>
    <p:extLst>
      <p:ext uri="{BB962C8B-B14F-4D97-AF65-F5344CB8AC3E}">
        <p14:creationId xmlns:p14="http://schemas.microsoft.com/office/powerpoint/2010/main" val="20815748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Primary Survey</a:t>
            </a:r>
            <a:endParaRPr lang="en-GB" sz="1800" dirty="0">
              <a:ln w="0"/>
              <a:solidFill>
                <a:srgbClr val="3A79BD"/>
              </a:solidFill>
            </a:endParaRPr>
          </a:p>
          <a:p>
            <a:pPr marL="0" indent="0">
              <a:buNone/>
            </a:pPr>
            <a:r>
              <a:rPr lang="en-GB" sz="1800" dirty="0">
                <a:ln w="0"/>
                <a:solidFill>
                  <a:schemeClr val="tx1"/>
                </a:solidFill>
              </a:rPr>
              <a:t>Having conducted a scene survey and established that the immediate area is safe from dangers you may now approach the casualty.</a:t>
            </a:r>
          </a:p>
          <a:p>
            <a:pPr marL="0" indent="0">
              <a:buNone/>
            </a:pPr>
            <a:endParaRPr lang="en-GB" sz="1800" dirty="0">
              <a:ln w="0"/>
              <a:solidFill>
                <a:schemeClr val="tx1"/>
              </a:solidFill>
            </a:endParaRPr>
          </a:p>
          <a:p>
            <a:pPr marL="0" indent="0">
              <a:buNone/>
            </a:pPr>
            <a:r>
              <a:rPr lang="en-GB" sz="1800" dirty="0">
                <a:ln w="0"/>
                <a:solidFill>
                  <a:schemeClr val="tx1"/>
                </a:solidFill>
              </a:rPr>
              <a:t>An initial assessment should be conducted on the casualty which is called a primary survey.</a:t>
            </a:r>
          </a:p>
          <a:p>
            <a:pPr marL="0" indent="0">
              <a:buNone/>
            </a:pPr>
            <a:endParaRPr lang="en-GB" sz="1800" dirty="0">
              <a:ln w="0"/>
              <a:solidFill>
                <a:schemeClr val="tx1"/>
              </a:solidFill>
            </a:endParaRPr>
          </a:p>
          <a:p>
            <a:pPr marL="0" indent="0">
              <a:buNone/>
            </a:pPr>
            <a:r>
              <a:rPr lang="en-GB" sz="1800" dirty="0">
                <a:ln w="0"/>
                <a:solidFill>
                  <a:schemeClr val="tx1"/>
                </a:solidFill>
              </a:rPr>
              <a:t>The primary survey is a systematic process of approaching, identifying and dealing with immediate and/or life threatening conditions.</a:t>
            </a:r>
          </a:p>
          <a:p>
            <a:pPr marL="0" indent="0">
              <a:buNone/>
            </a:pPr>
            <a:endParaRPr lang="en-GB" sz="1800" dirty="0">
              <a:ln w="0"/>
              <a:solidFill>
                <a:schemeClr val="tx1"/>
              </a:solidFill>
            </a:endParaRPr>
          </a:p>
          <a:p>
            <a:pPr marL="0" indent="0">
              <a:buNone/>
            </a:pPr>
            <a:r>
              <a:rPr lang="en-GB" sz="1800" dirty="0">
                <a:ln w="0"/>
                <a:solidFill>
                  <a:schemeClr val="tx1"/>
                </a:solidFill>
              </a:rPr>
              <a:t>The primary survey can be remembered by the acronym </a:t>
            </a:r>
            <a:r>
              <a:rPr lang="en-GB" sz="2800" b="1" dirty="0">
                <a:ln w="0"/>
                <a:solidFill>
                  <a:schemeClr val="tx1"/>
                </a:solidFill>
              </a:rPr>
              <a:t>D. R. A. B. C. D.</a:t>
            </a:r>
            <a:endParaRPr lang="en-GB" sz="3600" b="1" dirty="0">
              <a:ln w="0"/>
              <a:solidFill>
                <a:schemeClr val="tx1"/>
              </a:solidFill>
            </a:endParaRPr>
          </a:p>
        </p:txBody>
      </p:sp>
    </p:spTree>
    <p:extLst>
      <p:ext uri="{BB962C8B-B14F-4D97-AF65-F5344CB8AC3E}">
        <p14:creationId xmlns:p14="http://schemas.microsoft.com/office/powerpoint/2010/main" val="6794126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28801"/>
            <a:ext cx="10058400" cy="476518"/>
          </a:xfrm>
        </p:spPr>
        <p:txBody>
          <a:bodyPr>
            <a:normAutofit/>
          </a:bodyPr>
          <a:lstStyle/>
          <a:p>
            <a:pPr marL="0" indent="0">
              <a:buNone/>
            </a:pPr>
            <a:r>
              <a:rPr lang="en-GB" sz="2400" b="1" dirty="0">
                <a:ln w="0"/>
                <a:solidFill>
                  <a:srgbClr val="3A79BD"/>
                </a:solidFill>
              </a:rPr>
              <a:t>D. R. A. B. C. D.</a:t>
            </a:r>
            <a:endParaRPr lang="en-GB" sz="1800" dirty="0">
              <a:ln w="0"/>
              <a:solidFill>
                <a:srgbClr val="3A79BD"/>
              </a:solidFill>
            </a:endParaRPr>
          </a:p>
          <a:p>
            <a:pPr marL="0" indent="0">
              <a:buNone/>
            </a:pPr>
            <a:endParaRPr lang="en-GB" sz="1800" dirty="0">
              <a:ln w="0"/>
              <a:solidFill>
                <a:schemeClr val="tx1"/>
              </a:solidFill>
            </a:endParaRPr>
          </a:p>
        </p:txBody>
      </p:sp>
      <p:sp>
        <p:nvSpPr>
          <p:cNvPr id="2" name="TextBox 1"/>
          <p:cNvSpPr txBox="1"/>
          <p:nvPr/>
        </p:nvSpPr>
        <p:spPr>
          <a:xfrm>
            <a:off x="1146870"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Danger</a:t>
            </a:r>
            <a:endParaRPr lang="en-GB" sz="1050" dirty="0"/>
          </a:p>
        </p:txBody>
      </p:sp>
      <p:sp>
        <p:nvSpPr>
          <p:cNvPr id="19" name="TextBox 18"/>
          <p:cNvSpPr txBox="1"/>
          <p:nvPr/>
        </p:nvSpPr>
        <p:spPr>
          <a:xfrm>
            <a:off x="2887877"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Response</a:t>
            </a:r>
            <a:endParaRPr lang="en-GB" sz="1050" dirty="0"/>
          </a:p>
        </p:txBody>
      </p:sp>
      <p:sp>
        <p:nvSpPr>
          <p:cNvPr id="20" name="TextBox 19"/>
          <p:cNvSpPr txBox="1"/>
          <p:nvPr/>
        </p:nvSpPr>
        <p:spPr>
          <a:xfrm>
            <a:off x="4627599"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Airway</a:t>
            </a:r>
            <a:endParaRPr lang="en-GB" sz="1050" dirty="0"/>
          </a:p>
        </p:txBody>
      </p:sp>
      <p:sp>
        <p:nvSpPr>
          <p:cNvPr id="21" name="TextBox 20"/>
          <p:cNvSpPr txBox="1"/>
          <p:nvPr/>
        </p:nvSpPr>
        <p:spPr>
          <a:xfrm>
            <a:off x="6315161"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Breathing</a:t>
            </a:r>
            <a:endParaRPr lang="en-GB" sz="1050" dirty="0"/>
          </a:p>
        </p:txBody>
      </p:sp>
      <p:sp>
        <p:nvSpPr>
          <p:cNvPr id="22" name="TextBox 21"/>
          <p:cNvSpPr txBox="1"/>
          <p:nvPr/>
        </p:nvSpPr>
        <p:spPr>
          <a:xfrm>
            <a:off x="8002723" y="2396756"/>
            <a:ext cx="1311069" cy="646331"/>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Call 999 / Circulation</a:t>
            </a:r>
            <a:endParaRPr lang="en-GB" sz="1050" dirty="0"/>
          </a:p>
        </p:txBody>
      </p:sp>
      <p:sp>
        <p:nvSpPr>
          <p:cNvPr id="23" name="TextBox 22"/>
          <p:cNvSpPr txBox="1"/>
          <p:nvPr/>
        </p:nvSpPr>
        <p:spPr>
          <a:xfrm>
            <a:off x="9743730" y="2396756"/>
            <a:ext cx="1411950"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Defibrillation</a:t>
            </a:r>
            <a:endParaRPr lang="en-GB" sz="1050" dirty="0"/>
          </a:p>
        </p:txBody>
      </p:sp>
      <p:cxnSp>
        <p:nvCxnSpPr>
          <p:cNvPr id="25" name="Straight Arrow Connector 24"/>
          <p:cNvCxnSpPr>
            <a:stCxn id="2" idx="3"/>
            <a:endCxn id="19" idx="1"/>
          </p:cNvCxnSpPr>
          <p:nvPr/>
        </p:nvCxnSpPr>
        <p:spPr>
          <a:xfrm>
            <a:off x="2457939"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9" idx="3"/>
            <a:endCxn id="20" idx="1"/>
          </p:cNvCxnSpPr>
          <p:nvPr/>
        </p:nvCxnSpPr>
        <p:spPr>
          <a:xfrm>
            <a:off x="4198946" y="2581422"/>
            <a:ext cx="42865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0" idx="3"/>
            <a:endCxn id="21" idx="1"/>
          </p:cNvCxnSpPr>
          <p:nvPr/>
        </p:nvCxnSpPr>
        <p:spPr>
          <a:xfrm>
            <a:off x="5938668"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1" idx="3"/>
          </p:cNvCxnSpPr>
          <p:nvPr/>
        </p:nvCxnSpPr>
        <p:spPr>
          <a:xfrm>
            <a:off x="7626230"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23" idx="1"/>
          </p:cNvCxnSpPr>
          <p:nvPr/>
        </p:nvCxnSpPr>
        <p:spPr>
          <a:xfrm>
            <a:off x="9313792"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146870"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Prior to approaching the casualty, ensure the safety of the casualty, yourself and any bystanders.</a:t>
            </a:r>
          </a:p>
          <a:p>
            <a:pPr algn="ctr"/>
            <a:endParaRPr lang="en-GB" sz="1200" dirty="0"/>
          </a:p>
        </p:txBody>
      </p:sp>
      <p:sp>
        <p:nvSpPr>
          <p:cNvPr id="48" name="TextBox 47"/>
          <p:cNvSpPr txBox="1"/>
          <p:nvPr/>
        </p:nvSpPr>
        <p:spPr>
          <a:xfrm>
            <a:off x="2887876"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Check the casualty for response by asking the casualty if they are ok and tap them on their shoulder.</a:t>
            </a:r>
          </a:p>
        </p:txBody>
      </p:sp>
      <p:sp>
        <p:nvSpPr>
          <p:cNvPr id="49" name="TextBox 48"/>
          <p:cNvSpPr txBox="1"/>
          <p:nvPr/>
        </p:nvSpPr>
        <p:spPr>
          <a:xfrm>
            <a:off x="4627599"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the casualty on their back. Open the airway using the head tilt and chin lift method.</a:t>
            </a:r>
          </a:p>
          <a:p>
            <a:pPr algn="ctr"/>
            <a:endParaRPr lang="en-GB" sz="1200" dirty="0"/>
          </a:p>
          <a:p>
            <a:pPr algn="ctr"/>
            <a:endParaRPr lang="en-GB" sz="1200" dirty="0"/>
          </a:p>
        </p:txBody>
      </p:sp>
      <p:sp>
        <p:nvSpPr>
          <p:cNvPr id="50" name="TextBox 49"/>
          <p:cNvSpPr txBox="1"/>
          <p:nvPr/>
        </p:nvSpPr>
        <p:spPr>
          <a:xfrm>
            <a:off x="6315161"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your cheek next to the casualties mouth; look, listen and feel for normal breathing for 10 seconds.</a:t>
            </a:r>
          </a:p>
          <a:p>
            <a:pPr algn="ctr"/>
            <a:endParaRPr lang="en-GB" sz="1200" dirty="0"/>
          </a:p>
        </p:txBody>
      </p:sp>
      <p:sp>
        <p:nvSpPr>
          <p:cNvPr id="51" name="TextBox 50"/>
          <p:cNvSpPr txBox="1"/>
          <p:nvPr/>
        </p:nvSpPr>
        <p:spPr>
          <a:xfrm>
            <a:off x="8002722" y="3361384"/>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Ask a helper to call for medical assistance.</a:t>
            </a:r>
          </a:p>
          <a:p>
            <a:pPr algn="ctr"/>
            <a:endParaRPr lang="en-GB" sz="1200" dirty="0"/>
          </a:p>
          <a:p>
            <a:pPr algn="ctr"/>
            <a:r>
              <a:rPr lang="en-GB" sz="1200" dirty="0"/>
              <a:t>Send someone to get an AED if available and start CPR.</a:t>
            </a:r>
          </a:p>
        </p:txBody>
      </p:sp>
      <p:sp>
        <p:nvSpPr>
          <p:cNvPr id="52" name="TextBox 51"/>
          <p:cNvSpPr txBox="1"/>
          <p:nvPr/>
        </p:nvSpPr>
        <p:spPr>
          <a:xfrm>
            <a:off x="9742445" y="3361385"/>
            <a:ext cx="1413235"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If an AED arrives, switch it on and follow the prompts.  </a:t>
            </a:r>
          </a:p>
          <a:p>
            <a:pPr algn="ctr"/>
            <a:endParaRPr lang="en-GB" sz="1200" dirty="0"/>
          </a:p>
          <a:p>
            <a:pPr algn="ctr"/>
            <a:r>
              <a:rPr lang="en-GB" sz="1200" dirty="0"/>
              <a:t>An AED is used in conjunction with CPR.</a:t>
            </a:r>
          </a:p>
          <a:p>
            <a:pPr algn="ctr"/>
            <a:endParaRPr lang="en-GB" sz="1200" dirty="0"/>
          </a:p>
        </p:txBody>
      </p:sp>
      <p:cxnSp>
        <p:nvCxnSpPr>
          <p:cNvPr id="54" name="Straight Connector 53"/>
          <p:cNvCxnSpPr>
            <a:stCxn id="47" idx="0"/>
            <a:endCxn id="2" idx="2"/>
          </p:cNvCxnSpPr>
          <p:nvPr/>
        </p:nvCxnSpPr>
        <p:spPr>
          <a:xfrm flipV="1">
            <a:off x="1802405" y="2766088"/>
            <a:ext cx="0"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8" idx="0"/>
            <a:endCxn id="19" idx="2"/>
          </p:cNvCxnSpPr>
          <p:nvPr/>
        </p:nvCxnSpPr>
        <p:spPr>
          <a:xfrm flipV="1">
            <a:off x="3543411" y="2766088"/>
            <a:ext cx="1"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49" idx="0"/>
            <a:endCxn id="20" idx="2"/>
          </p:cNvCxnSpPr>
          <p:nvPr/>
        </p:nvCxnSpPr>
        <p:spPr>
          <a:xfrm flipV="1">
            <a:off x="5283134"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50" idx="0"/>
            <a:endCxn id="21" idx="2"/>
          </p:cNvCxnSpPr>
          <p:nvPr/>
        </p:nvCxnSpPr>
        <p:spPr>
          <a:xfrm flipV="1">
            <a:off x="6970696"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51" idx="0"/>
            <a:endCxn id="22" idx="2"/>
          </p:cNvCxnSpPr>
          <p:nvPr/>
        </p:nvCxnSpPr>
        <p:spPr>
          <a:xfrm flipV="1">
            <a:off x="8658257" y="3043087"/>
            <a:ext cx="1" cy="318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52" idx="0"/>
            <a:endCxn id="23" idx="2"/>
          </p:cNvCxnSpPr>
          <p:nvPr/>
        </p:nvCxnSpPr>
        <p:spPr>
          <a:xfrm flipV="1">
            <a:off x="10449063" y="2766088"/>
            <a:ext cx="642" cy="5952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3384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3648904"/>
          </a:xfrm>
        </p:spPr>
        <p:txBody>
          <a:bodyPr>
            <a:normAutofit/>
          </a:bodyPr>
          <a:lstStyle/>
          <a:p>
            <a:pPr marL="0" indent="0">
              <a:buNone/>
            </a:pPr>
            <a:r>
              <a:rPr lang="en-GB" sz="2400" b="1" dirty="0">
                <a:ln w="0"/>
                <a:solidFill>
                  <a:srgbClr val="3A79BD"/>
                </a:solidFill>
              </a:rPr>
              <a:t>The Recovery Position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Placing a casualty in the recovery position helps to keep the tongue from falling to the back of the tongue blocking the airway and also helps fluids run out of the mouth if the casualty vomits.</a:t>
            </a:r>
          </a:p>
          <a:p>
            <a:pPr marL="0" indent="0">
              <a:buNone/>
            </a:pPr>
            <a:endParaRPr lang="en-GB" sz="1800" dirty="0">
              <a:ln w="0"/>
              <a:solidFill>
                <a:schemeClr val="tx1"/>
              </a:solidFill>
            </a:endParaRPr>
          </a:p>
        </p:txBody>
      </p:sp>
      <p:pic>
        <p:nvPicPr>
          <p:cNvPr id="1026" name="Picture 2" descr="Image result for the recovery pos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0" y="3670186"/>
            <a:ext cx="5881129" cy="250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3965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1482352"/>
          </a:xfrm>
        </p:spPr>
        <p:txBody>
          <a:bodyPr>
            <a:normAutofit/>
          </a:bodyPr>
          <a:lstStyle/>
          <a:p>
            <a:pPr marL="0" indent="0">
              <a:buNone/>
            </a:pPr>
            <a:r>
              <a:rPr lang="en-GB" sz="2400" b="1" dirty="0">
                <a:ln w="0"/>
                <a:solidFill>
                  <a:srgbClr val="0070C0"/>
                </a:solidFill>
              </a:rPr>
              <a:t>Level of Consciousness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Glasgow coma scale (GCS) is how medical professionals determine how conscious a casualty is. A simplified version of this is as follows:</a:t>
            </a:r>
          </a:p>
          <a:p>
            <a:pPr marL="0" indent="0">
              <a:buNone/>
            </a:pPr>
            <a:endParaRPr lang="en-GB" sz="1800" dirty="0">
              <a:ln w="0"/>
              <a:solidFill>
                <a:schemeClr val="tx1"/>
              </a:solidFill>
            </a:endParaRPr>
          </a:p>
        </p:txBody>
      </p:sp>
      <p:sp>
        <p:nvSpPr>
          <p:cNvPr id="2" name="TextBox 1"/>
          <p:cNvSpPr txBox="1"/>
          <p:nvPr/>
        </p:nvSpPr>
        <p:spPr>
          <a:xfrm>
            <a:off x="1097280" y="3328086"/>
            <a:ext cx="630301" cy="1015663"/>
          </a:xfrm>
          <a:prstGeom prst="rect">
            <a:avLst/>
          </a:prstGeom>
          <a:noFill/>
        </p:spPr>
        <p:txBody>
          <a:bodyPr wrap="none" rtlCol="0">
            <a:spAutoFit/>
          </a:bodyPr>
          <a:lstStyle/>
          <a:p>
            <a:r>
              <a:rPr lang="en-GB" sz="6000" dirty="0">
                <a:solidFill>
                  <a:srgbClr val="C00000"/>
                </a:solidFill>
              </a:rPr>
              <a:t>A</a:t>
            </a:r>
          </a:p>
        </p:txBody>
      </p:sp>
      <p:sp>
        <p:nvSpPr>
          <p:cNvPr id="5" name="TextBox 4"/>
          <p:cNvSpPr txBox="1"/>
          <p:nvPr/>
        </p:nvSpPr>
        <p:spPr>
          <a:xfrm>
            <a:off x="4202945" y="3284234"/>
            <a:ext cx="630301" cy="1015663"/>
          </a:xfrm>
          <a:prstGeom prst="rect">
            <a:avLst/>
          </a:prstGeom>
          <a:noFill/>
        </p:spPr>
        <p:txBody>
          <a:bodyPr wrap="none" rtlCol="0">
            <a:spAutoFit/>
          </a:bodyPr>
          <a:lstStyle/>
          <a:p>
            <a:r>
              <a:rPr lang="en-GB" sz="6000" dirty="0">
                <a:solidFill>
                  <a:srgbClr val="C00000"/>
                </a:solidFill>
              </a:rPr>
              <a:t>V</a:t>
            </a:r>
          </a:p>
        </p:txBody>
      </p:sp>
      <p:sp>
        <p:nvSpPr>
          <p:cNvPr id="6" name="TextBox 5"/>
          <p:cNvSpPr txBox="1"/>
          <p:nvPr/>
        </p:nvSpPr>
        <p:spPr>
          <a:xfrm>
            <a:off x="7361797" y="3284234"/>
            <a:ext cx="582211" cy="1015663"/>
          </a:xfrm>
          <a:prstGeom prst="rect">
            <a:avLst/>
          </a:prstGeom>
          <a:noFill/>
        </p:spPr>
        <p:txBody>
          <a:bodyPr wrap="none" rtlCol="0">
            <a:spAutoFit/>
          </a:bodyPr>
          <a:lstStyle/>
          <a:p>
            <a:r>
              <a:rPr lang="en-GB" sz="6000" dirty="0">
                <a:solidFill>
                  <a:srgbClr val="C00000"/>
                </a:solidFill>
              </a:rPr>
              <a:t>P</a:t>
            </a:r>
          </a:p>
        </p:txBody>
      </p:sp>
      <p:sp>
        <p:nvSpPr>
          <p:cNvPr id="9" name="TextBox 8"/>
          <p:cNvSpPr txBox="1"/>
          <p:nvPr/>
        </p:nvSpPr>
        <p:spPr>
          <a:xfrm>
            <a:off x="10525379" y="3328085"/>
            <a:ext cx="678391" cy="1015663"/>
          </a:xfrm>
          <a:prstGeom prst="rect">
            <a:avLst/>
          </a:prstGeom>
          <a:noFill/>
        </p:spPr>
        <p:txBody>
          <a:bodyPr wrap="none" rtlCol="0">
            <a:spAutoFit/>
          </a:bodyPr>
          <a:lstStyle/>
          <a:p>
            <a:r>
              <a:rPr lang="en-GB" sz="6000" dirty="0">
                <a:solidFill>
                  <a:srgbClr val="C00000"/>
                </a:solidFill>
              </a:rPr>
              <a:t>U</a:t>
            </a:r>
          </a:p>
        </p:txBody>
      </p:sp>
      <p:cxnSp>
        <p:nvCxnSpPr>
          <p:cNvPr id="4" name="Straight Arrow Connector 3"/>
          <p:cNvCxnSpPr>
            <a:stCxn id="2" idx="2"/>
            <a:endCxn id="9" idx="2"/>
          </p:cNvCxnSpPr>
          <p:nvPr/>
        </p:nvCxnSpPr>
        <p:spPr>
          <a:xfrm flipV="1">
            <a:off x="1412431" y="4343748"/>
            <a:ext cx="9452144" cy="1"/>
          </a:xfrm>
          <a:prstGeom prst="straightConnector1">
            <a:avLst/>
          </a:prstGeom>
          <a:ln w="762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57378" y="4625772"/>
            <a:ext cx="643125" cy="369332"/>
          </a:xfrm>
          <a:prstGeom prst="rect">
            <a:avLst/>
          </a:prstGeom>
          <a:noFill/>
        </p:spPr>
        <p:txBody>
          <a:bodyPr wrap="none" rtlCol="0">
            <a:spAutoFit/>
          </a:bodyPr>
          <a:lstStyle/>
          <a:p>
            <a:r>
              <a:rPr lang="en-GB" dirty="0"/>
              <a:t>Alert</a:t>
            </a:r>
          </a:p>
        </p:txBody>
      </p:sp>
      <p:sp>
        <p:nvSpPr>
          <p:cNvPr id="11" name="TextBox 10"/>
          <p:cNvSpPr txBox="1"/>
          <p:nvPr/>
        </p:nvSpPr>
        <p:spPr>
          <a:xfrm>
            <a:off x="10133669" y="4625772"/>
            <a:ext cx="1461810" cy="369332"/>
          </a:xfrm>
          <a:prstGeom prst="rect">
            <a:avLst/>
          </a:prstGeom>
          <a:noFill/>
        </p:spPr>
        <p:txBody>
          <a:bodyPr wrap="none" rtlCol="0">
            <a:spAutoFit/>
          </a:bodyPr>
          <a:lstStyle/>
          <a:p>
            <a:r>
              <a:rPr lang="en-GB" dirty="0"/>
              <a:t>Unresponsive</a:t>
            </a:r>
          </a:p>
        </p:txBody>
      </p:sp>
      <p:sp>
        <p:nvSpPr>
          <p:cNvPr id="12" name="TextBox 11"/>
          <p:cNvSpPr txBox="1"/>
          <p:nvPr/>
        </p:nvSpPr>
        <p:spPr>
          <a:xfrm>
            <a:off x="3797385" y="4625772"/>
            <a:ext cx="1441420" cy="923330"/>
          </a:xfrm>
          <a:prstGeom prst="rect">
            <a:avLst/>
          </a:prstGeom>
          <a:noFill/>
        </p:spPr>
        <p:txBody>
          <a:bodyPr wrap="none" rtlCol="0">
            <a:spAutoFit/>
          </a:bodyPr>
          <a:lstStyle/>
          <a:p>
            <a:r>
              <a:rPr lang="en-GB" dirty="0"/>
              <a:t>Voice</a:t>
            </a:r>
          </a:p>
          <a:p>
            <a:pPr marL="285750" indent="-285750">
              <a:buFont typeface="Arial" panose="020B0604020202020204" pitchFamily="34" charset="0"/>
              <a:buChar char="•"/>
            </a:pPr>
            <a:r>
              <a:rPr lang="en-GB" dirty="0"/>
              <a:t>Command</a:t>
            </a:r>
          </a:p>
          <a:p>
            <a:pPr marL="285750" indent="-285750">
              <a:buFont typeface="Arial" panose="020B0604020202020204" pitchFamily="34" charset="0"/>
              <a:buChar char="•"/>
            </a:pPr>
            <a:r>
              <a:rPr lang="en-GB" dirty="0"/>
              <a:t>Question</a:t>
            </a:r>
          </a:p>
        </p:txBody>
      </p:sp>
      <p:sp>
        <p:nvSpPr>
          <p:cNvPr id="13" name="TextBox 12"/>
          <p:cNvSpPr txBox="1"/>
          <p:nvPr/>
        </p:nvSpPr>
        <p:spPr>
          <a:xfrm>
            <a:off x="6965527" y="4625772"/>
            <a:ext cx="1865575" cy="923330"/>
          </a:xfrm>
          <a:prstGeom prst="rect">
            <a:avLst/>
          </a:prstGeom>
          <a:noFill/>
        </p:spPr>
        <p:txBody>
          <a:bodyPr wrap="none" rtlCol="0">
            <a:spAutoFit/>
          </a:bodyPr>
          <a:lstStyle/>
          <a:p>
            <a:r>
              <a:rPr lang="en-GB" dirty="0"/>
              <a:t>Pain</a:t>
            </a:r>
          </a:p>
          <a:p>
            <a:pPr marL="285750" indent="-285750">
              <a:buFont typeface="Arial" panose="020B0604020202020204" pitchFamily="34" charset="0"/>
              <a:buChar char="•"/>
            </a:pPr>
            <a:r>
              <a:rPr lang="en-GB" dirty="0"/>
              <a:t>When touched</a:t>
            </a:r>
          </a:p>
          <a:p>
            <a:pPr marL="285750" indent="-285750">
              <a:buFont typeface="Arial" panose="020B0604020202020204" pitchFamily="34" charset="0"/>
              <a:buChar char="•"/>
            </a:pPr>
            <a:r>
              <a:rPr lang="en-GB" dirty="0"/>
              <a:t>When moved</a:t>
            </a:r>
          </a:p>
        </p:txBody>
      </p:sp>
    </p:spTree>
    <p:extLst>
      <p:ext uri="{BB962C8B-B14F-4D97-AF65-F5344CB8AC3E}">
        <p14:creationId xmlns:p14="http://schemas.microsoft.com/office/powerpoint/2010/main" val="29621161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Roll the casualty from front to back</a:t>
            </a:r>
          </a:p>
          <a:p>
            <a:pPr marL="285750" indent="-285750">
              <a:buFont typeface="Wingdings" panose="05000000000000000000" pitchFamily="2" charset="2"/>
              <a:buChar char="§"/>
            </a:pPr>
            <a:r>
              <a:rPr lang="en-GB" sz="1800" dirty="0">
                <a:ln w="0"/>
                <a:solidFill>
                  <a:schemeClr val="tx1"/>
                </a:solidFill>
              </a:rPr>
              <a:t>Check the casualties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Action as if the casualty was vomiting </a:t>
            </a:r>
          </a:p>
          <a:p>
            <a:pPr marL="285750" indent="-285750">
              <a:buFont typeface="Wingdings" panose="05000000000000000000" pitchFamily="2" charset="2"/>
              <a:buChar char="§"/>
            </a:pPr>
            <a:r>
              <a:rPr lang="en-GB" sz="1800" dirty="0">
                <a:ln w="0"/>
                <a:solidFill>
                  <a:schemeClr val="tx1"/>
                </a:solidFill>
              </a:rPr>
              <a:t>Recovery position</a:t>
            </a:r>
          </a:p>
        </p:txBody>
      </p:sp>
    </p:spTree>
    <p:extLst>
      <p:ext uri="{BB962C8B-B14F-4D97-AF65-F5344CB8AC3E}">
        <p14:creationId xmlns:p14="http://schemas.microsoft.com/office/powerpoint/2010/main" val="25133523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6887308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Cardio Pulmonary Resuscitation </a:t>
            </a:r>
          </a:p>
        </p:txBody>
      </p:sp>
      <p:sp>
        <p:nvSpPr>
          <p:cNvPr id="5" name="Subtitle 4"/>
          <p:cNvSpPr>
            <a:spLocks noGrp="1"/>
          </p:cNvSpPr>
          <p:nvPr>
            <p:ph type="body" idx="1"/>
          </p:nvPr>
        </p:nvSpPr>
        <p:spPr/>
        <p:txBody>
          <a:bodyPr/>
          <a:lstStyle/>
          <a:p>
            <a:r>
              <a:rPr lang="en-GB" dirty="0"/>
              <a:t>Section 8</a:t>
            </a:r>
          </a:p>
        </p:txBody>
      </p:sp>
    </p:spTree>
    <p:extLst>
      <p:ext uri="{BB962C8B-B14F-4D97-AF65-F5344CB8AC3E}">
        <p14:creationId xmlns:p14="http://schemas.microsoft.com/office/powerpoint/2010/main" val="39041276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2605924"/>
          </a:xfrm>
        </p:spPr>
        <p:txBody>
          <a:bodyPr>
            <a:normAutofit/>
          </a:bodyPr>
          <a:lstStyle/>
          <a:p>
            <a:pPr marL="0" indent="0">
              <a:buNone/>
            </a:pPr>
            <a:r>
              <a:rPr lang="en-GB" sz="2400" b="1" dirty="0">
                <a:ln w="0"/>
                <a:solidFill>
                  <a:srgbClr val="3A79BD"/>
                </a:solidFill>
              </a:rPr>
              <a:t>Chain of Survival</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chance of survival of a casualty who has suffered a cardiac arrest will diminish by around 6-10% with each passing minute unless action is taken.</a:t>
            </a:r>
          </a:p>
          <a:p>
            <a:pPr marL="0" indent="0">
              <a:buNone/>
            </a:pPr>
            <a:endParaRPr lang="en-GB" sz="1800" dirty="0">
              <a:ln w="0"/>
              <a:solidFill>
                <a:schemeClr val="tx1"/>
              </a:solidFill>
            </a:endParaRPr>
          </a:p>
          <a:p>
            <a:pPr marL="0" indent="0">
              <a:buNone/>
            </a:pPr>
            <a:r>
              <a:rPr lang="en-GB" sz="1800" dirty="0">
                <a:ln w="0"/>
                <a:solidFill>
                  <a:schemeClr val="tx1"/>
                </a:solidFill>
              </a:rPr>
              <a:t>The chain of survival is a series of actions, that when put into motion quickly will increase the casualties odds of survival.  If the chain has links broken the odds of survival will be reduced.</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8175" y="4451658"/>
            <a:ext cx="5276610" cy="1717322"/>
          </a:xfrm>
          <a:prstGeom prst="rect">
            <a:avLst/>
          </a:prstGeom>
        </p:spPr>
      </p:pic>
    </p:spTree>
    <p:extLst>
      <p:ext uri="{BB962C8B-B14F-4D97-AF65-F5344CB8AC3E}">
        <p14:creationId xmlns:p14="http://schemas.microsoft.com/office/powerpoint/2010/main" val="42382170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85342"/>
          </a:xfrm>
        </p:spPr>
        <p:txBody>
          <a:bodyPr>
            <a:normAutofit/>
          </a:bodyPr>
          <a:lstStyle/>
          <a:p>
            <a:pPr marL="0" indent="0">
              <a:buNone/>
            </a:pPr>
            <a:r>
              <a:rPr lang="en-GB" sz="2400" b="1" dirty="0">
                <a:ln w="0"/>
                <a:solidFill>
                  <a:srgbClr val="3A79BD"/>
                </a:solidFill>
              </a:rPr>
              <a:t>Adult Basic Lift Support and Automated External Defibrillation</a:t>
            </a:r>
            <a:endParaRPr lang="en-GB" sz="1800" dirty="0">
              <a:ln w="0"/>
              <a:solidFill>
                <a:srgbClr val="3A79BD"/>
              </a:solidFill>
            </a:endParaRPr>
          </a:p>
          <a:p>
            <a:pPr marL="0" indent="0">
              <a:buNone/>
            </a:pPr>
            <a:endParaRPr lang="en-GB" sz="1800" dirty="0">
              <a:ln w="0"/>
              <a:solidFill>
                <a:schemeClr val="tx1"/>
              </a:solidFill>
            </a:endParaRPr>
          </a:p>
          <a:p>
            <a:pPr>
              <a:buFont typeface="Wingdings" panose="05000000000000000000" pitchFamily="2" charset="2"/>
              <a:buChar char="§"/>
            </a:pPr>
            <a:endParaRPr lang="en-GB" sz="1800" dirty="0">
              <a:ln w="0"/>
              <a:solidFill>
                <a:schemeClr val="tx1"/>
              </a:solidFill>
            </a:endParaRPr>
          </a:p>
          <a:p>
            <a:pPr marL="0" indent="0">
              <a:buNone/>
            </a:pPr>
            <a:endParaRPr lang="en-GB" sz="1800" dirty="0">
              <a:ln w="0"/>
              <a:solidFill>
                <a:schemeClr val="tx1"/>
              </a:solidFill>
            </a:endParaRPr>
          </a:p>
        </p:txBody>
      </p:sp>
      <p:graphicFrame>
        <p:nvGraphicFramePr>
          <p:cNvPr id="2" name="Diagram 1"/>
          <p:cNvGraphicFramePr/>
          <p:nvPr>
            <p:extLst>
              <p:ext uri="{D42A27DB-BD31-4B8C-83A1-F6EECF244321}">
                <p14:modId xmlns:p14="http://schemas.microsoft.com/office/powerpoint/2010/main" val="2826462013"/>
              </p:ext>
            </p:extLst>
          </p:nvPr>
        </p:nvGraphicFramePr>
        <p:xfrm>
          <a:off x="1097280" y="2000676"/>
          <a:ext cx="10058400" cy="17772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Diagram 12"/>
          <p:cNvGraphicFramePr/>
          <p:nvPr>
            <p:extLst>
              <p:ext uri="{D42A27DB-BD31-4B8C-83A1-F6EECF244321}">
                <p14:modId xmlns:p14="http://schemas.microsoft.com/office/powerpoint/2010/main" val="2810873689"/>
              </p:ext>
            </p:extLst>
          </p:nvPr>
        </p:nvGraphicFramePr>
        <p:xfrm>
          <a:off x="1097280" y="3718026"/>
          <a:ext cx="10058400" cy="17772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4" name="Group 13"/>
          <p:cNvGrpSpPr/>
          <p:nvPr/>
        </p:nvGrpSpPr>
        <p:grpSpPr>
          <a:xfrm rot="5400000">
            <a:off x="9973747" y="3531017"/>
            <a:ext cx="409712" cy="479286"/>
            <a:chOff x="7541589" y="648999"/>
            <a:chExt cx="409712" cy="479286"/>
          </a:xfrm>
        </p:grpSpPr>
        <p:sp>
          <p:nvSpPr>
            <p:cNvPr id="15" name="Right Arrow 14"/>
            <p:cNvSpPr/>
            <p:nvPr/>
          </p:nvSpPr>
          <p:spPr>
            <a:xfrm>
              <a:off x="7541589" y="648999"/>
              <a:ext cx="409712" cy="479286"/>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6" name="Right Arrow 4"/>
            <p:cNvSpPr/>
            <p:nvPr/>
          </p:nvSpPr>
          <p:spPr>
            <a:xfrm>
              <a:off x="7541589" y="744856"/>
              <a:ext cx="286798" cy="287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dirty="0"/>
            </a:p>
          </p:txBody>
        </p:sp>
      </p:grpSp>
    </p:spTree>
    <p:extLst>
      <p:ext uri="{BB962C8B-B14F-4D97-AF65-F5344CB8AC3E}">
        <p14:creationId xmlns:p14="http://schemas.microsoft.com/office/powerpoint/2010/main" val="10764467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Agonal Breathing</a:t>
            </a:r>
            <a:endParaRPr lang="en-GB" sz="1800" dirty="0">
              <a:ln w="0"/>
              <a:solidFill>
                <a:srgbClr val="3A79BD"/>
              </a:solidFill>
            </a:endParaRPr>
          </a:p>
          <a:p>
            <a:pPr marL="0" indent="0">
              <a:buNone/>
            </a:pPr>
            <a:endParaRPr lang="en-GB" sz="1800" b="1" dirty="0">
              <a:ln w="0"/>
              <a:solidFill>
                <a:schemeClr val="tx1"/>
              </a:solidFill>
            </a:endParaRPr>
          </a:p>
          <a:p>
            <a:pPr marL="0" indent="0">
              <a:buNone/>
            </a:pPr>
            <a:r>
              <a:rPr lang="en-GB" sz="1800" dirty="0">
                <a:solidFill>
                  <a:schemeClr val="tx1"/>
                </a:solidFill>
              </a:rPr>
              <a:t>Agonal breathing is an abnormal pattern of breathing and brainstem reflex characterized by gasping, laboured breathing, accompanied by strange vocalizations.</a:t>
            </a:r>
          </a:p>
          <a:p>
            <a:pPr marL="0" indent="0">
              <a:buNone/>
            </a:pPr>
            <a:endParaRPr lang="en-GB" sz="1800" dirty="0">
              <a:ln w="0"/>
              <a:solidFill>
                <a:schemeClr val="tx1"/>
              </a:solidFill>
            </a:endParaRPr>
          </a:p>
          <a:p>
            <a:pPr marL="0" indent="0">
              <a:buNone/>
            </a:pPr>
            <a:r>
              <a:rPr lang="en-GB" sz="1800" dirty="0">
                <a:ln w="0"/>
                <a:solidFill>
                  <a:schemeClr val="tx1"/>
                </a:solidFill>
              </a:rPr>
              <a:t>In the first few minutes after a cardiac arrest, a casualty maybe barely breathing or taking infrequent slow noisy gasps.</a:t>
            </a:r>
            <a:endParaRPr lang="en-GB" sz="1800" b="1" dirty="0">
              <a:ln w="0"/>
              <a:solidFill>
                <a:schemeClr val="tx1"/>
              </a:solidFill>
            </a:endParaRPr>
          </a:p>
          <a:p>
            <a:pPr marL="0" indent="0">
              <a:buNone/>
            </a:pPr>
            <a:endParaRPr lang="en-GB" sz="1800" b="1" dirty="0">
              <a:ln w="0"/>
              <a:solidFill>
                <a:schemeClr val="tx1"/>
              </a:solidFill>
            </a:endParaRPr>
          </a:p>
          <a:p>
            <a:pPr marL="0" indent="0">
              <a:buNone/>
            </a:pPr>
            <a:r>
              <a:rPr lang="en-GB" sz="1800" b="1" dirty="0">
                <a:ln w="0"/>
                <a:solidFill>
                  <a:schemeClr val="tx1"/>
                </a:solidFill>
              </a:rPr>
              <a:t>Do not mistake this for normal breathing, if in any doubt act as if no breathing is present and prepare to start CPR.</a:t>
            </a:r>
            <a:endParaRPr lang="en-GB" sz="1800" dirty="0">
              <a:ln w="0"/>
              <a:solidFill>
                <a:schemeClr val="tx1"/>
              </a:solidFill>
            </a:endParaRPr>
          </a:p>
        </p:txBody>
      </p:sp>
    </p:spTree>
    <p:extLst>
      <p:ext uri="{BB962C8B-B14F-4D97-AF65-F5344CB8AC3E}">
        <p14:creationId xmlns:p14="http://schemas.microsoft.com/office/powerpoint/2010/main" val="42288033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33827"/>
          </a:xfrm>
        </p:spPr>
        <p:txBody>
          <a:bodyPr>
            <a:normAutofit/>
          </a:bodyPr>
          <a:lstStyle/>
          <a:p>
            <a:pPr marL="0" indent="0">
              <a:buNone/>
            </a:pPr>
            <a:r>
              <a:rPr lang="en-GB" sz="2400" b="1" dirty="0">
                <a:ln w="0"/>
                <a:solidFill>
                  <a:srgbClr val="3A79BD"/>
                </a:solidFill>
              </a:rPr>
              <a:t>Agonal Breathing</a:t>
            </a:r>
            <a:endParaRPr lang="en-GB" sz="1800" dirty="0">
              <a:ln w="0"/>
              <a:solidFill>
                <a:srgbClr val="3A79BD"/>
              </a:solidFill>
            </a:endParaRPr>
          </a:p>
          <a:p>
            <a:pPr marL="0" indent="0">
              <a:buNone/>
            </a:pPr>
            <a:endParaRPr lang="en-GB" sz="1800" dirty="0">
              <a:ln w="0"/>
              <a:solidFill>
                <a:schemeClr val="tx1"/>
              </a:solidFill>
            </a:endParaRPr>
          </a:p>
        </p:txBody>
      </p:sp>
      <p:sp>
        <p:nvSpPr>
          <p:cNvPr id="5" name="TextBox 4"/>
          <p:cNvSpPr txBox="1"/>
          <p:nvPr/>
        </p:nvSpPr>
        <p:spPr>
          <a:xfrm>
            <a:off x="6251536" y="5783178"/>
            <a:ext cx="2026716" cy="461665"/>
          </a:xfrm>
          <a:prstGeom prst="rect">
            <a:avLst/>
          </a:prstGeom>
          <a:noFill/>
        </p:spPr>
        <p:txBody>
          <a:bodyPr wrap="square" rtlCol="0">
            <a:spAutoFit/>
          </a:bodyPr>
          <a:lstStyle/>
          <a:p>
            <a:pPr algn="ctr"/>
            <a:r>
              <a:rPr lang="en-GB" sz="1400" dirty="0">
                <a:solidFill>
                  <a:srgbClr val="7030A0"/>
                </a:solidFill>
              </a:rPr>
              <a:t>Source:</a:t>
            </a:r>
          </a:p>
          <a:p>
            <a:pPr algn="ctr"/>
            <a:r>
              <a:rPr lang="en-GB" sz="1000" dirty="0"/>
              <a:t>American Heart Association</a:t>
            </a:r>
          </a:p>
        </p:txBody>
      </p:sp>
      <p:pic>
        <p:nvPicPr>
          <p:cNvPr id="1026" name="Picture 2" descr="https://goo.gl/umXdCg.q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37296" y="5783178"/>
            <a:ext cx="461665" cy="461665"/>
          </a:xfrm>
          <a:prstGeom prst="rect">
            <a:avLst/>
          </a:prstGeom>
          <a:noFill/>
          <a:extLst>
            <a:ext uri="{909E8E84-426E-40DD-AFC4-6F175D3DCCD1}">
              <a14:hiddenFill xmlns:a14="http://schemas.microsoft.com/office/drawing/2010/main">
                <a:solidFill>
                  <a:srgbClr val="FFFFFF"/>
                </a:solidFill>
              </a14:hiddenFill>
            </a:ext>
          </a:extLst>
        </p:spPr>
      </p:pic>
      <p:pic>
        <p:nvPicPr>
          <p:cNvPr id="3" name="Agonal Breath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80" y="2279560"/>
            <a:ext cx="5287044" cy="3965283"/>
          </a:xfrm>
          <a:prstGeom prst="rect">
            <a:avLst/>
          </a:prstGeom>
        </p:spPr>
      </p:pic>
    </p:spTree>
    <p:extLst>
      <p:ext uri="{BB962C8B-B14F-4D97-AF65-F5344CB8AC3E}">
        <p14:creationId xmlns:p14="http://schemas.microsoft.com/office/powerpoint/2010/main" val="36590116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7480050" cy="4417462"/>
          </a:xfrm>
        </p:spPr>
        <p:txBody>
          <a:bodyPr>
            <a:normAutofit/>
          </a:bodyPr>
          <a:lstStyle/>
          <a:p>
            <a:pPr marL="0" indent="0">
              <a:buNone/>
            </a:pPr>
            <a:r>
              <a:rPr lang="en-GB" sz="2400" b="1" dirty="0">
                <a:ln w="0"/>
                <a:solidFill>
                  <a:srgbClr val="3A79BD"/>
                </a:solidFill>
              </a:rPr>
              <a:t>Automated External Defibrillator (AED)</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 The AED is used in conjunction with effective CPR and will prompt you to do actions.</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The AED is completely safe to use by anyone as it does not require any training to be able to use and will not progress to the next prompt until it has detected that the step has been completed.</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1026" name="Picture 2" descr="Automate External Defibrillator (AE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7330" y="1845734"/>
            <a:ext cx="2578350" cy="2511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1890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5020185" cy="446705"/>
          </a:xfrm>
        </p:spPr>
        <p:txBody>
          <a:bodyPr>
            <a:normAutofit fontScale="92500"/>
          </a:bodyPr>
          <a:lstStyle/>
          <a:p>
            <a:pPr marL="0" indent="0">
              <a:buNone/>
            </a:pPr>
            <a:r>
              <a:rPr lang="en-GB" sz="2400" b="1" dirty="0">
                <a:ln w="0"/>
                <a:solidFill>
                  <a:srgbClr val="3A79BD"/>
                </a:solidFill>
              </a:rPr>
              <a:t>Automated External Defibrillator (AED)</a:t>
            </a:r>
            <a:endParaRPr lang="en-GB" sz="1800" dirty="0">
              <a:ln w="0"/>
              <a:solidFill>
                <a:srgbClr val="3A79BD"/>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3" name="Resuscitation Council (UK) CPR- AED Dem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79" y="2292439"/>
            <a:ext cx="7091979" cy="3989238"/>
          </a:xfrm>
          <a:prstGeom prst="rect">
            <a:avLst/>
          </a:prstGeom>
        </p:spPr>
      </p:pic>
      <p:sp>
        <p:nvSpPr>
          <p:cNvPr id="6" name="TextBox 5"/>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Resuscitation Council (UK)</a:t>
            </a:r>
          </a:p>
        </p:txBody>
      </p:sp>
      <p:pic>
        <p:nvPicPr>
          <p:cNvPr id="3076" name="Picture 4" descr="https://goo.gl/YYRVGs.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93418" y="4951969"/>
            <a:ext cx="462262" cy="462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9936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Automated External Defibrillator (AED)</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Leave the AED turned on until further medical assistance arrives as it provides a history of the casualty to the medical professionals.</a:t>
            </a:r>
          </a:p>
          <a:p>
            <a:pPr marL="0" indent="0">
              <a:buNone/>
            </a:pPr>
            <a:endParaRPr lang="en-GB" sz="1800" dirty="0">
              <a:ln w="0"/>
              <a:solidFill>
                <a:schemeClr val="tx1"/>
              </a:solidFill>
            </a:endParaRPr>
          </a:p>
          <a:p>
            <a:pPr marL="0" indent="0">
              <a:buNone/>
            </a:pPr>
            <a:r>
              <a:rPr lang="en-GB" sz="1800" dirty="0">
                <a:ln w="0"/>
                <a:solidFill>
                  <a:schemeClr val="tx1"/>
                </a:solidFill>
              </a:rPr>
              <a:t>Do not remove the electrode pads from the casualty or turn off the AED even if the casualty regains consciousness.</a:t>
            </a:r>
          </a:p>
          <a:p>
            <a:pPr marL="0" indent="0">
              <a:buNone/>
            </a:pPr>
            <a:endParaRPr lang="en-GB" sz="1800" dirty="0">
              <a:ln w="0"/>
              <a:solidFill>
                <a:schemeClr val="tx1"/>
              </a:solidFill>
            </a:endParaRPr>
          </a:p>
          <a:p>
            <a:pPr marL="0" indent="0">
              <a:buNone/>
            </a:pPr>
            <a:r>
              <a:rPr lang="en-GB" sz="1800" dirty="0">
                <a:ln w="0"/>
                <a:solidFill>
                  <a:schemeClr val="tx1"/>
                </a:solidFill>
              </a:rPr>
              <a:t>The AED will analyse the casualties heart rhythm every 2 minutes and advise a shock if necessary.</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2494198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3"/>
            <a:ext cx="10058400" cy="472463"/>
          </a:xfrm>
        </p:spPr>
        <p:txBody>
          <a:bodyPr>
            <a:normAutofit/>
          </a:bodyPr>
          <a:lstStyle/>
          <a:p>
            <a:pPr marL="0" indent="0">
              <a:buNone/>
            </a:pPr>
            <a:r>
              <a:rPr lang="en-GB" sz="2400" b="1" dirty="0">
                <a:ln w="0"/>
                <a:solidFill>
                  <a:srgbClr val="3A79BD"/>
                </a:solidFill>
              </a:rPr>
              <a:t>Safety Precautions</a:t>
            </a:r>
            <a:endParaRPr lang="en-GB" sz="1800" dirty="0">
              <a:ln w="0"/>
              <a:solidFill>
                <a:srgbClr val="3A79BD"/>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44"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097280" y="2426565"/>
            <a:ext cx="1805261" cy="1501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274182" y="2580394"/>
            <a:ext cx="1541722" cy="1521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8729267" y="2426565"/>
            <a:ext cx="1828801" cy="1675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518992" y="4393337"/>
            <a:ext cx="1930674" cy="1619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6344489" y="3689832"/>
            <a:ext cx="2013869" cy="1686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49377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3"/>
            <a:ext cx="10058400" cy="2236870"/>
          </a:xfrm>
        </p:spPr>
        <p:txBody>
          <a:bodyPr>
            <a:normAutofit/>
          </a:bodyPr>
          <a:lstStyle/>
          <a:p>
            <a:pPr marL="0" indent="0">
              <a:buNone/>
            </a:pPr>
            <a:r>
              <a:rPr lang="en-GB" sz="2400" b="1" dirty="0">
                <a:ln w="0"/>
                <a:solidFill>
                  <a:srgbClr val="3A79BD"/>
                </a:solidFill>
              </a:rPr>
              <a:t>Jewellery</a:t>
            </a:r>
          </a:p>
          <a:p>
            <a:pPr marL="0" indent="0">
              <a:buNone/>
            </a:pPr>
            <a:endParaRPr lang="en-GB" sz="1800" dirty="0">
              <a:ln w="0"/>
              <a:solidFill>
                <a:schemeClr val="tx1"/>
              </a:solidFill>
            </a:endParaRPr>
          </a:p>
          <a:p>
            <a:pPr marL="0" indent="0">
              <a:buNone/>
            </a:pPr>
            <a:r>
              <a:rPr lang="en-GB" sz="1800" dirty="0">
                <a:ln w="0"/>
                <a:solidFill>
                  <a:schemeClr val="tx1"/>
                </a:solidFill>
              </a:rPr>
              <a:t>The AED pads must not be placed on top of any jewellery such as necklaces and dermal piercings in the skin.</a:t>
            </a:r>
          </a:p>
          <a:p>
            <a:pPr marL="0" indent="0">
              <a:buNone/>
            </a:pPr>
            <a:endParaRPr lang="en-GB" sz="1800" dirty="0">
              <a:ln w="0"/>
              <a:solidFill>
                <a:schemeClr val="tx1"/>
              </a:solidFill>
            </a:endParaRPr>
          </a:p>
          <a:p>
            <a:pPr marL="0" indent="0">
              <a:buNone/>
            </a:pPr>
            <a:r>
              <a:rPr lang="en-GB" sz="1800" dirty="0">
                <a:ln w="0"/>
                <a:solidFill>
                  <a:schemeClr val="tx1"/>
                </a:solidFill>
              </a:rPr>
              <a:t>If a dermal piercing is present and cannot be removed you will need to alter the placement of the pads.</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1026" name="Picture 2" descr="http://img10.deviantart.net/959b/i/2008/104/d/7/dermal_anchors_white_brilli_by_2face_tattoo.jpg"/>
          <p:cNvPicPr>
            <a:picLocks noChangeAspect="1" noChangeArrowheads="1"/>
          </p:cNvPicPr>
          <p:nvPr/>
        </p:nvPicPr>
        <p:blipFill rotWithShape="1">
          <a:blip r:embed="rId2">
            <a:extLst>
              <a:ext uri="{28A0092B-C50C-407E-A947-70E740481C1C}">
                <a14:useLocalDpi xmlns:a14="http://schemas.microsoft.com/office/drawing/2010/main" val="0"/>
              </a:ext>
            </a:extLst>
          </a:blip>
          <a:srcRect l="40852" b="26011"/>
          <a:stretch/>
        </p:blipFill>
        <p:spPr bwMode="auto">
          <a:xfrm>
            <a:off x="1097280" y="4258318"/>
            <a:ext cx="2713640" cy="192354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028" name="Picture 4" descr="http://img05.deviantart.net/b72a/i/2008/097/8/0/dermal_anchor_neck_front_by_2face_tatto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7809" y="4258317"/>
            <a:ext cx="2887118" cy="192354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4026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3"/>
            <a:ext cx="5638371" cy="4245974"/>
          </a:xfrm>
        </p:spPr>
        <p:txBody>
          <a:bodyPr>
            <a:normAutofit/>
          </a:bodyPr>
          <a:lstStyle/>
          <a:p>
            <a:pPr marL="0" indent="0">
              <a:buNone/>
            </a:pPr>
            <a:r>
              <a:rPr lang="en-GB" sz="2400" b="1" dirty="0">
                <a:ln w="0"/>
                <a:solidFill>
                  <a:srgbClr val="3A79BD"/>
                </a:solidFill>
              </a:rPr>
              <a:t>Pad placement - Adult</a:t>
            </a:r>
          </a:p>
          <a:p>
            <a:pPr marL="0" indent="0">
              <a:buNone/>
            </a:pPr>
            <a:endParaRPr lang="en-GB" sz="1800" dirty="0">
              <a:ln w="0"/>
              <a:solidFill>
                <a:schemeClr val="tx1"/>
              </a:solidFill>
            </a:endParaRPr>
          </a:p>
          <a:p>
            <a:pPr marL="0" indent="0">
              <a:buNone/>
            </a:pPr>
            <a:r>
              <a:rPr lang="en-GB" sz="1800" dirty="0">
                <a:ln w="0"/>
                <a:solidFill>
                  <a:schemeClr val="tx1"/>
                </a:solidFill>
              </a:rPr>
              <a:t>On most AED’s both pads are the same, however pictures will show where to place the pads correctly.  </a:t>
            </a:r>
          </a:p>
          <a:p>
            <a:pPr marL="0" indent="0">
              <a:buNone/>
            </a:pPr>
            <a:endParaRPr lang="en-GB" sz="1800" dirty="0">
              <a:ln w="0"/>
              <a:solidFill>
                <a:schemeClr val="tx1"/>
              </a:solidFill>
            </a:endParaRPr>
          </a:p>
          <a:p>
            <a:pPr marL="0" indent="0">
              <a:buNone/>
            </a:pPr>
            <a:r>
              <a:rPr lang="en-GB" sz="1800" dirty="0">
                <a:ln w="0"/>
                <a:solidFill>
                  <a:schemeClr val="tx1"/>
                </a:solidFill>
              </a:rPr>
              <a:t>One pad will be placed to the right of the sternum, the other will be placed below the left armpit (approx. 10cm).</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36" t="3170" r="59285"/>
          <a:stretch/>
        </p:blipFill>
        <p:spPr bwMode="auto">
          <a:xfrm>
            <a:off x="7173531" y="1845733"/>
            <a:ext cx="2794716" cy="3810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261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Check the casualty’s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Call for assistance (999/112)</a:t>
            </a:r>
          </a:p>
          <a:p>
            <a:pPr marL="285750" indent="-285750">
              <a:buFont typeface="Wingdings" panose="05000000000000000000" pitchFamily="2" charset="2"/>
              <a:buChar char="§"/>
            </a:pPr>
            <a:r>
              <a:rPr lang="en-GB" sz="1800" dirty="0">
                <a:ln w="0"/>
                <a:solidFill>
                  <a:schemeClr val="tx1"/>
                </a:solidFill>
              </a:rPr>
              <a:t>Begin CPR</a:t>
            </a:r>
          </a:p>
          <a:p>
            <a:pPr marL="285750" indent="-285750">
              <a:buFont typeface="Wingdings" panose="05000000000000000000" pitchFamily="2" charset="2"/>
              <a:buChar char="§"/>
            </a:pPr>
            <a:r>
              <a:rPr lang="en-GB" sz="1800" dirty="0">
                <a:ln w="0"/>
                <a:solidFill>
                  <a:schemeClr val="tx1"/>
                </a:solidFill>
              </a:rPr>
              <a:t>When an AED arrives, place the AED onto the casualty and follow its instructions</a:t>
            </a:r>
          </a:p>
        </p:txBody>
      </p:sp>
    </p:spTree>
    <p:extLst>
      <p:ext uri="{BB962C8B-B14F-4D97-AF65-F5344CB8AC3E}">
        <p14:creationId xmlns:p14="http://schemas.microsoft.com/office/powerpoint/2010/main" val="22959162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9235763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First Aid</a:t>
            </a:r>
          </a:p>
        </p:txBody>
      </p:sp>
      <p:sp>
        <p:nvSpPr>
          <p:cNvPr id="5" name="Subtitle 4"/>
          <p:cNvSpPr>
            <a:spLocks noGrp="1"/>
          </p:cNvSpPr>
          <p:nvPr>
            <p:ph type="body" idx="1"/>
          </p:nvPr>
        </p:nvSpPr>
        <p:spPr/>
        <p:txBody>
          <a:bodyPr/>
          <a:lstStyle/>
          <a:p>
            <a:r>
              <a:rPr lang="en-GB" dirty="0"/>
              <a:t>Section 9</a:t>
            </a:r>
          </a:p>
        </p:txBody>
      </p:sp>
    </p:spTree>
    <p:extLst>
      <p:ext uri="{BB962C8B-B14F-4D97-AF65-F5344CB8AC3E}">
        <p14:creationId xmlns:p14="http://schemas.microsoft.com/office/powerpoint/2010/main" val="33500808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536858"/>
          </a:xfrm>
        </p:spPr>
        <p:txBody>
          <a:bodyPr>
            <a:normAutofit/>
          </a:bodyPr>
          <a:lstStyle/>
          <a:p>
            <a:pPr marL="0" indent="0">
              <a:buNone/>
            </a:pPr>
            <a:r>
              <a:rPr lang="en-GB" sz="2400" b="1" dirty="0">
                <a:ln w="0"/>
                <a:solidFill>
                  <a:srgbClr val="3A79BD"/>
                </a:solidFill>
              </a:rPr>
              <a:t>First Aid Boxes - Standard</a:t>
            </a:r>
          </a:p>
          <a:p>
            <a:pPr marL="0" indent="0">
              <a:buNone/>
            </a:pPr>
            <a:endParaRPr lang="en-GB" sz="2400" b="1" dirty="0">
              <a:ln w="0"/>
              <a:solidFill>
                <a:schemeClr val="accent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80556677"/>
              </p:ext>
            </p:extLst>
          </p:nvPr>
        </p:nvGraphicFramePr>
        <p:xfrm>
          <a:off x="-9" y="2382592"/>
          <a:ext cx="12192009" cy="4475406"/>
        </p:xfrm>
        <a:graphic>
          <a:graphicData uri="http://schemas.openxmlformats.org/drawingml/2006/table">
            <a:tbl>
              <a:tblPr firstRow="1" bandRow="1">
                <a:tableStyleId>{7DF18680-E054-41AD-8BC1-D1AEF772440D}</a:tableStyleId>
              </a:tblPr>
              <a:tblGrid>
                <a:gridCol w="1249251">
                  <a:extLst>
                    <a:ext uri="{9D8B030D-6E8A-4147-A177-3AD203B41FA5}">
                      <a16:colId xmlns:a16="http://schemas.microsoft.com/office/drawing/2014/main" val="20000"/>
                    </a:ext>
                  </a:extLst>
                </a:gridCol>
                <a:gridCol w="607931">
                  <a:extLst>
                    <a:ext uri="{9D8B030D-6E8A-4147-A177-3AD203B41FA5}">
                      <a16:colId xmlns:a16="http://schemas.microsoft.com/office/drawing/2014/main" val="20001"/>
                    </a:ext>
                  </a:extLst>
                </a:gridCol>
                <a:gridCol w="607931">
                  <a:extLst>
                    <a:ext uri="{9D8B030D-6E8A-4147-A177-3AD203B41FA5}">
                      <a16:colId xmlns:a16="http://schemas.microsoft.com/office/drawing/2014/main" val="20002"/>
                    </a:ext>
                  </a:extLst>
                </a:gridCol>
                <a:gridCol w="607931">
                  <a:extLst>
                    <a:ext uri="{9D8B030D-6E8A-4147-A177-3AD203B41FA5}">
                      <a16:colId xmlns:a16="http://schemas.microsoft.com/office/drawing/2014/main" val="20003"/>
                    </a:ext>
                  </a:extLst>
                </a:gridCol>
                <a:gridCol w="607931">
                  <a:extLst>
                    <a:ext uri="{9D8B030D-6E8A-4147-A177-3AD203B41FA5}">
                      <a16:colId xmlns:a16="http://schemas.microsoft.com/office/drawing/2014/main" val="20004"/>
                    </a:ext>
                  </a:extLst>
                </a:gridCol>
                <a:gridCol w="607931">
                  <a:extLst>
                    <a:ext uri="{9D8B030D-6E8A-4147-A177-3AD203B41FA5}">
                      <a16:colId xmlns:a16="http://schemas.microsoft.com/office/drawing/2014/main" val="20005"/>
                    </a:ext>
                  </a:extLst>
                </a:gridCol>
                <a:gridCol w="607931">
                  <a:extLst>
                    <a:ext uri="{9D8B030D-6E8A-4147-A177-3AD203B41FA5}">
                      <a16:colId xmlns:a16="http://schemas.microsoft.com/office/drawing/2014/main" val="20006"/>
                    </a:ext>
                  </a:extLst>
                </a:gridCol>
                <a:gridCol w="607931">
                  <a:extLst>
                    <a:ext uri="{9D8B030D-6E8A-4147-A177-3AD203B41FA5}">
                      <a16:colId xmlns:a16="http://schemas.microsoft.com/office/drawing/2014/main" val="20007"/>
                    </a:ext>
                  </a:extLst>
                </a:gridCol>
                <a:gridCol w="607931">
                  <a:extLst>
                    <a:ext uri="{9D8B030D-6E8A-4147-A177-3AD203B41FA5}">
                      <a16:colId xmlns:a16="http://schemas.microsoft.com/office/drawing/2014/main" val="20008"/>
                    </a:ext>
                  </a:extLst>
                </a:gridCol>
                <a:gridCol w="607931">
                  <a:extLst>
                    <a:ext uri="{9D8B030D-6E8A-4147-A177-3AD203B41FA5}">
                      <a16:colId xmlns:a16="http://schemas.microsoft.com/office/drawing/2014/main" val="20009"/>
                    </a:ext>
                  </a:extLst>
                </a:gridCol>
                <a:gridCol w="607931">
                  <a:extLst>
                    <a:ext uri="{9D8B030D-6E8A-4147-A177-3AD203B41FA5}">
                      <a16:colId xmlns:a16="http://schemas.microsoft.com/office/drawing/2014/main" val="20010"/>
                    </a:ext>
                  </a:extLst>
                </a:gridCol>
                <a:gridCol w="607931">
                  <a:extLst>
                    <a:ext uri="{9D8B030D-6E8A-4147-A177-3AD203B41FA5}">
                      <a16:colId xmlns:a16="http://schemas.microsoft.com/office/drawing/2014/main" val="20011"/>
                    </a:ext>
                  </a:extLst>
                </a:gridCol>
                <a:gridCol w="607931">
                  <a:extLst>
                    <a:ext uri="{9D8B030D-6E8A-4147-A177-3AD203B41FA5}">
                      <a16:colId xmlns:a16="http://schemas.microsoft.com/office/drawing/2014/main" val="20012"/>
                    </a:ext>
                  </a:extLst>
                </a:gridCol>
                <a:gridCol w="607931">
                  <a:extLst>
                    <a:ext uri="{9D8B030D-6E8A-4147-A177-3AD203B41FA5}">
                      <a16:colId xmlns:a16="http://schemas.microsoft.com/office/drawing/2014/main" val="20013"/>
                    </a:ext>
                  </a:extLst>
                </a:gridCol>
                <a:gridCol w="607931">
                  <a:extLst>
                    <a:ext uri="{9D8B030D-6E8A-4147-A177-3AD203B41FA5}">
                      <a16:colId xmlns:a16="http://schemas.microsoft.com/office/drawing/2014/main" val="20014"/>
                    </a:ext>
                  </a:extLst>
                </a:gridCol>
                <a:gridCol w="607931">
                  <a:extLst>
                    <a:ext uri="{9D8B030D-6E8A-4147-A177-3AD203B41FA5}">
                      <a16:colId xmlns:a16="http://schemas.microsoft.com/office/drawing/2014/main" val="20015"/>
                    </a:ext>
                  </a:extLst>
                </a:gridCol>
                <a:gridCol w="607931">
                  <a:extLst>
                    <a:ext uri="{9D8B030D-6E8A-4147-A177-3AD203B41FA5}">
                      <a16:colId xmlns:a16="http://schemas.microsoft.com/office/drawing/2014/main" val="20016"/>
                    </a:ext>
                  </a:extLst>
                </a:gridCol>
                <a:gridCol w="607931">
                  <a:extLst>
                    <a:ext uri="{9D8B030D-6E8A-4147-A177-3AD203B41FA5}">
                      <a16:colId xmlns:a16="http://schemas.microsoft.com/office/drawing/2014/main" val="20017"/>
                    </a:ext>
                  </a:extLst>
                </a:gridCol>
                <a:gridCol w="607931">
                  <a:extLst>
                    <a:ext uri="{9D8B030D-6E8A-4147-A177-3AD203B41FA5}">
                      <a16:colId xmlns:a16="http://schemas.microsoft.com/office/drawing/2014/main" val="20018"/>
                    </a:ext>
                  </a:extLst>
                </a:gridCol>
              </a:tblGrid>
              <a:tr h="2024290">
                <a:tc>
                  <a:txBody>
                    <a:bodyPr/>
                    <a:lstStyle/>
                    <a:p>
                      <a:pPr algn="ctr"/>
                      <a:r>
                        <a:rPr lang="en-GB" sz="3600" dirty="0"/>
                        <a:t>Contents</a:t>
                      </a:r>
                    </a:p>
                  </a:txBody>
                  <a:tcPr vert="vert270" anchor="ctr"/>
                </a:tc>
                <a:tc>
                  <a:txBody>
                    <a:bodyPr/>
                    <a:lstStyle/>
                    <a:p>
                      <a:pPr algn="l"/>
                      <a:r>
                        <a:rPr lang="en-GB" sz="1800" dirty="0"/>
                        <a:t>Leaflet</a:t>
                      </a:r>
                    </a:p>
                  </a:txBody>
                  <a:tcPr vert="vert270" anchor="ctr"/>
                </a:tc>
                <a:tc>
                  <a:txBody>
                    <a:bodyPr/>
                    <a:lstStyle/>
                    <a:p>
                      <a:pPr algn="l"/>
                      <a:r>
                        <a:rPr lang="en-GB" sz="1800" dirty="0"/>
                        <a:t>Contents list</a:t>
                      </a:r>
                    </a:p>
                  </a:txBody>
                  <a:tcPr vert="vert270" anchor="ctr"/>
                </a:tc>
                <a:tc>
                  <a:txBody>
                    <a:bodyPr/>
                    <a:lstStyle/>
                    <a:p>
                      <a:pPr algn="l"/>
                      <a:r>
                        <a:rPr lang="en-GB" sz="1800" dirty="0"/>
                        <a:t>Medium dressing</a:t>
                      </a:r>
                    </a:p>
                  </a:txBody>
                  <a:tcPr vert="vert270" anchor="ctr"/>
                </a:tc>
                <a:tc>
                  <a:txBody>
                    <a:bodyPr/>
                    <a:lstStyle/>
                    <a:p>
                      <a:pPr algn="l"/>
                      <a:r>
                        <a:rPr lang="en-GB" sz="1800" dirty="0"/>
                        <a:t>Large dressing</a:t>
                      </a:r>
                    </a:p>
                  </a:txBody>
                  <a:tcPr vert="vert270" anchor="ctr"/>
                </a:tc>
                <a:tc>
                  <a:txBody>
                    <a:bodyPr/>
                    <a:lstStyle/>
                    <a:p>
                      <a:pPr algn="l"/>
                      <a:r>
                        <a:rPr lang="en-GB" sz="1800" dirty="0"/>
                        <a:t>Triangular</a:t>
                      </a:r>
                      <a:r>
                        <a:rPr lang="en-GB" sz="1800" baseline="0" dirty="0"/>
                        <a:t> bandage</a:t>
                      </a:r>
                      <a:endParaRPr lang="en-GB" sz="1800" dirty="0"/>
                    </a:p>
                  </a:txBody>
                  <a:tcPr vert="vert270" anchor="ctr"/>
                </a:tc>
                <a:tc>
                  <a:txBody>
                    <a:bodyPr/>
                    <a:lstStyle/>
                    <a:p>
                      <a:pPr algn="l"/>
                      <a:r>
                        <a:rPr lang="en-GB" sz="1800" dirty="0"/>
                        <a:t>Safety pins</a:t>
                      </a:r>
                    </a:p>
                  </a:txBody>
                  <a:tcPr vert="vert270" anchor="ctr"/>
                </a:tc>
                <a:tc>
                  <a:txBody>
                    <a:bodyPr/>
                    <a:lstStyle/>
                    <a:p>
                      <a:pPr algn="l"/>
                      <a:r>
                        <a:rPr lang="en-GB" sz="1800" dirty="0"/>
                        <a:t>Eye pads</a:t>
                      </a:r>
                    </a:p>
                  </a:txBody>
                  <a:tcPr vert="vert270" anchor="ctr"/>
                </a:tc>
                <a:tc>
                  <a:txBody>
                    <a:bodyPr/>
                    <a:lstStyle/>
                    <a:p>
                      <a:pPr algn="l"/>
                      <a:r>
                        <a:rPr lang="en-GB" sz="1800" dirty="0"/>
                        <a:t>Plasters</a:t>
                      </a:r>
                    </a:p>
                  </a:txBody>
                  <a:tcPr vert="vert270" anchor="ctr"/>
                </a:tc>
                <a:tc>
                  <a:txBody>
                    <a:bodyPr/>
                    <a:lstStyle/>
                    <a:p>
                      <a:pPr algn="l"/>
                      <a:r>
                        <a:rPr lang="en-GB" sz="1800" dirty="0"/>
                        <a:t>Wipes</a:t>
                      </a:r>
                    </a:p>
                  </a:txBody>
                  <a:tcPr vert="vert270" anchor="ctr"/>
                </a:tc>
                <a:tc>
                  <a:txBody>
                    <a:bodyPr/>
                    <a:lstStyle/>
                    <a:p>
                      <a:pPr algn="l"/>
                      <a:r>
                        <a:rPr lang="en-GB" sz="1800" dirty="0"/>
                        <a:t>Adhesive tape</a:t>
                      </a:r>
                    </a:p>
                  </a:txBody>
                  <a:tcPr vert="vert270" anchor="ctr"/>
                </a:tc>
                <a:tc>
                  <a:txBody>
                    <a:bodyPr/>
                    <a:lstStyle/>
                    <a:p>
                      <a:pPr algn="l"/>
                      <a:r>
                        <a:rPr lang="en-GB" sz="1800" dirty="0"/>
                        <a:t>Nitrile gloves (pairs)</a:t>
                      </a:r>
                    </a:p>
                  </a:txBody>
                  <a:tcPr vert="vert270" anchor="ctr"/>
                </a:tc>
                <a:tc>
                  <a:txBody>
                    <a:bodyPr/>
                    <a:lstStyle/>
                    <a:p>
                      <a:pPr algn="l"/>
                      <a:r>
                        <a:rPr lang="en-GB" sz="1800" dirty="0"/>
                        <a:t>Finger dressing</a:t>
                      </a:r>
                    </a:p>
                  </a:txBody>
                  <a:tcPr vert="vert270" anchor="ctr"/>
                </a:tc>
                <a:tc>
                  <a:txBody>
                    <a:bodyPr/>
                    <a:lstStyle/>
                    <a:p>
                      <a:pPr algn="l"/>
                      <a:r>
                        <a:rPr lang="en-GB" sz="1800" dirty="0"/>
                        <a:t>Resus</a:t>
                      </a:r>
                      <a:r>
                        <a:rPr lang="en-GB" sz="1800" baseline="0" dirty="0"/>
                        <a:t> face shield</a:t>
                      </a:r>
                      <a:endParaRPr lang="en-GB" sz="1800" dirty="0"/>
                    </a:p>
                  </a:txBody>
                  <a:tcPr vert="vert270" anchor="ctr"/>
                </a:tc>
                <a:tc>
                  <a:txBody>
                    <a:bodyPr/>
                    <a:lstStyle/>
                    <a:p>
                      <a:pPr algn="l"/>
                      <a:r>
                        <a:rPr lang="en-GB" sz="1800" dirty="0"/>
                        <a:t>Foil blanket</a:t>
                      </a:r>
                    </a:p>
                  </a:txBody>
                  <a:tcPr vert="vert270" anchor="ctr"/>
                </a:tc>
                <a:tc>
                  <a:txBody>
                    <a:bodyPr/>
                    <a:lstStyle/>
                    <a:p>
                      <a:pPr algn="l"/>
                      <a:r>
                        <a:rPr lang="en-GB" sz="1800" dirty="0"/>
                        <a:t>Eyewash</a:t>
                      </a:r>
                      <a:r>
                        <a:rPr lang="en-GB" sz="1800" baseline="0" dirty="0"/>
                        <a:t> (250ml)</a:t>
                      </a:r>
                      <a:endParaRPr lang="en-GB" sz="1800" dirty="0"/>
                    </a:p>
                  </a:txBody>
                  <a:tcPr vert="vert270" anchor="ctr"/>
                </a:tc>
                <a:tc>
                  <a:txBody>
                    <a:bodyPr/>
                    <a:lstStyle/>
                    <a:p>
                      <a:pPr algn="l"/>
                      <a:r>
                        <a:rPr lang="en-GB" sz="1800" dirty="0"/>
                        <a:t>Burn</a:t>
                      </a:r>
                      <a:r>
                        <a:rPr lang="en-GB" sz="1800" baseline="0" dirty="0"/>
                        <a:t> dressing</a:t>
                      </a:r>
                      <a:endParaRPr lang="en-GB" sz="1800" dirty="0"/>
                    </a:p>
                  </a:txBody>
                  <a:tcPr vert="vert270" anchor="ctr"/>
                </a:tc>
                <a:tc>
                  <a:txBody>
                    <a:bodyPr/>
                    <a:lstStyle/>
                    <a:p>
                      <a:pPr algn="l"/>
                      <a:r>
                        <a:rPr lang="en-GB" sz="1800" dirty="0"/>
                        <a:t>Safety shears </a:t>
                      </a:r>
                    </a:p>
                  </a:txBody>
                  <a:tcPr vert="vert270" anchor="ctr"/>
                </a:tc>
                <a:tc>
                  <a:txBody>
                    <a:bodyPr/>
                    <a:lstStyle/>
                    <a:p>
                      <a:pPr algn="l"/>
                      <a:r>
                        <a:rPr lang="en-GB" sz="1800" dirty="0"/>
                        <a:t>Conforming bandage</a:t>
                      </a:r>
                    </a:p>
                  </a:txBody>
                  <a:tcPr vert="vert270" anchor="ctr"/>
                </a:tc>
                <a:extLst>
                  <a:ext uri="{0D108BD9-81ED-4DB2-BD59-A6C34878D82A}">
                    <a16:rowId xmlns:a16="http://schemas.microsoft.com/office/drawing/2014/main" val="10000"/>
                  </a:ext>
                </a:extLst>
              </a:tr>
              <a:tr h="612779">
                <a:tc>
                  <a:txBody>
                    <a:bodyPr/>
                    <a:lstStyle/>
                    <a:p>
                      <a:pPr algn="ctr"/>
                      <a:r>
                        <a:rPr lang="en-GB" sz="2000" dirty="0"/>
                        <a:t>Small</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4</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40</a:t>
                      </a:r>
                    </a:p>
                  </a:txBody>
                  <a:tcPr anchor="ctr"/>
                </a:tc>
                <a:tc>
                  <a:txBody>
                    <a:bodyPr/>
                    <a:lstStyle/>
                    <a:p>
                      <a:pPr algn="ctr"/>
                      <a:r>
                        <a:rPr lang="en-GB" sz="2000" dirty="0"/>
                        <a:t>20</a:t>
                      </a:r>
                    </a:p>
                  </a:txBody>
                  <a:tcPr anchor="ctr"/>
                </a:tc>
                <a:tc>
                  <a:txBody>
                    <a:bodyPr/>
                    <a:lstStyle/>
                    <a:p>
                      <a:pPr algn="ctr"/>
                      <a:r>
                        <a:rPr lang="en-GB" sz="2000" dirty="0"/>
                        <a:t>1</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0</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extLst>
                  <a:ext uri="{0D108BD9-81ED-4DB2-BD59-A6C34878D82A}">
                    <a16:rowId xmlns:a16="http://schemas.microsoft.com/office/drawing/2014/main" val="10001"/>
                  </a:ext>
                </a:extLst>
              </a:tr>
              <a:tr h="612779">
                <a:tc>
                  <a:txBody>
                    <a:bodyPr/>
                    <a:lstStyle/>
                    <a:p>
                      <a:pPr algn="ctr"/>
                      <a:r>
                        <a:rPr lang="en-GB" sz="2000" dirty="0"/>
                        <a:t>Medium</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3</a:t>
                      </a:r>
                    </a:p>
                  </a:txBody>
                  <a:tcPr anchor="ctr"/>
                </a:tc>
                <a:tc>
                  <a:txBody>
                    <a:bodyPr/>
                    <a:lstStyle/>
                    <a:p>
                      <a:pPr algn="ctr"/>
                      <a:r>
                        <a:rPr lang="en-GB" sz="2000" dirty="0"/>
                        <a:t>12</a:t>
                      </a:r>
                    </a:p>
                  </a:txBody>
                  <a:tcPr anchor="ctr"/>
                </a:tc>
                <a:tc>
                  <a:txBody>
                    <a:bodyPr/>
                    <a:lstStyle/>
                    <a:p>
                      <a:pPr algn="ctr"/>
                      <a:r>
                        <a:rPr lang="en-GB" sz="2000" dirty="0"/>
                        <a:t>3</a:t>
                      </a:r>
                    </a:p>
                  </a:txBody>
                  <a:tcPr anchor="ctr"/>
                </a:tc>
                <a:tc>
                  <a:txBody>
                    <a:bodyPr/>
                    <a:lstStyle/>
                    <a:p>
                      <a:pPr algn="ctr"/>
                      <a:r>
                        <a:rPr lang="en-GB" sz="2000" dirty="0"/>
                        <a:t>60</a:t>
                      </a:r>
                    </a:p>
                  </a:txBody>
                  <a:tcPr anchor="ctr"/>
                </a:tc>
                <a:tc>
                  <a:txBody>
                    <a:bodyPr/>
                    <a:lstStyle/>
                    <a:p>
                      <a:pPr algn="ctr"/>
                      <a:r>
                        <a:rPr lang="en-GB" sz="2000" dirty="0"/>
                        <a:t>30</a:t>
                      </a:r>
                    </a:p>
                  </a:txBody>
                  <a:tcPr anchor="ctr"/>
                </a:tc>
                <a:tc>
                  <a:txBody>
                    <a:bodyPr/>
                    <a:lstStyle/>
                    <a:p>
                      <a:pPr algn="ctr"/>
                      <a:r>
                        <a:rPr lang="en-GB" sz="2000" dirty="0"/>
                        <a:t>1</a:t>
                      </a:r>
                    </a:p>
                  </a:txBody>
                  <a:tcPr anchor="ctr"/>
                </a:tc>
                <a:tc>
                  <a:txBody>
                    <a:bodyPr/>
                    <a:lstStyle/>
                    <a:p>
                      <a:pPr algn="ctr"/>
                      <a:r>
                        <a:rPr lang="en-GB" sz="2000" dirty="0"/>
                        <a:t>9</a:t>
                      </a:r>
                    </a:p>
                  </a:txBody>
                  <a:tcPr anchor="ctr"/>
                </a:tc>
                <a:tc>
                  <a:txBody>
                    <a:bodyPr/>
                    <a:lstStyle/>
                    <a:p>
                      <a:pPr algn="ctr"/>
                      <a:r>
                        <a:rPr lang="en-GB" sz="2000" dirty="0"/>
                        <a:t>3</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0</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2</a:t>
                      </a:r>
                    </a:p>
                  </a:txBody>
                  <a:tcPr anchor="ctr"/>
                </a:tc>
                <a:extLst>
                  <a:ext uri="{0D108BD9-81ED-4DB2-BD59-A6C34878D82A}">
                    <a16:rowId xmlns:a16="http://schemas.microsoft.com/office/drawing/2014/main" val="10002"/>
                  </a:ext>
                </a:extLst>
              </a:tr>
              <a:tr h="612779">
                <a:tc>
                  <a:txBody>
                    <a:bodyPr/>
                    <a:lstStyle/>
                    <a:p>
                      <a:pPr algn="ctr"/>
                      <a:r>
                        <a:rPr lang="en-GB" sz="2000" dirty="0"/>
                        <a:t>Large</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8</a:t>
                      </a:r>
                    </a:p>
                  </a:txBody>
                  <a:tcPr anchor="ctr"/>
                </a:tc>
                <a:tc>
                  <a:txBody>
                    <a:bodyPr/>
                    <a:lstStyle/>
                    <a:p>
                      <a:pPr algn="ctr"/>
                      <a:r>
                        <a:rPr lang="en-GB" sz="2000" dirty="0"/>
                        <a:t>2</a:t>
                      </a:r>
                    </a:p>
                  </a:txBody>
                  <a:tcPr anchor="ctr"/>
                </a:tc>
                <a:tc>
                  <a:txBody>
                    <a:bodyPr/>
                    <a:lstStyle/>
                    <a:p>
                      <a:pPr algn="ctr"/>
                      <a:r>
                        <a:rPr lang="en-GB" sz="2000" dirty="0"/>
                        <a:t>4</a:t>
                      </a:r>
                    </a:p>
                  </a:txBody>
                  <a:tcPr anchor="ctr"/>
                </a:tc>
                <a:tc>
                  <a:txBody>
                    <a:bodyPr/>
                    <a:lstStyle/>
                    <a:p>
                      <a:pPr algn="ctr"/>
                      <a:r>
                        <a:rPr lang="en-GB" sz="2000" dirty="0"/>
                        <a:t>24</a:t>
                      </a:r>
                    </a:p>
                  </a:txBody>
                  <a:tcPr anchor="ctr"/>
                </a:tc>
                <a:tc>
                  <a:txBody>
                    <a:bodyPr/>
                    <a:lstStyle/>
                    <a:p>
                      <a:pPr algn="ctr"/>
                      <a:r>
                        <a:rPr lang="en-GB" sz="2000" dirty="0"/>
                        <a:t>4</a:t>
                      </a:r>
                    </a:p>
                  </a:txBody>
                  <a:tcPr anchor="ctr"/>
                </a:tc>
                <a:tc>
                  <a:txBody>
                    <a:bodyPr/>
                    <a:lstStyle/>
                    <a:p>
                      <a:pPr algn="ctr"/>
                      <a:r>
                        <a:rPr lang="en-GB" sz="2000" dirty="0"/>
                        <a:t>100</a:t>
                      </a:r>
                    </a:p>
                  </a:txBody>
                  <a:tcPr anchor="ctr"/>
                </a:tc>
                <a:tc>
                  <a:txBody>
                    <a:bodyPr/>
                    <a:lstStyle/>
                    <a:p>
                      <a:pPr algn="ctr"/>
                      <a:r>
                        <a:rPr lang="en-GB" sz="2000" dirty="0"/>
                        <a:t>40</a:t>
                      </a:r>
                    </a:p>
                  </a:txBody>
                  <a:tcPr anchor="ctr"/>
                </a:tc>
                <a:tc>
                  <a:txBody>
                    <a:bodyPr/>
                    <a:lstStyle/>
                    <a:p>
                      <a:pPr algn="ctr"/>
                      <a:r>
                        <a:rPr lang="en-GB" sz="2000" dirty="0"/>
                        <a:t>1</a:t>
                      </a:r>
                    </a:p>
                  </a:txBody>
                  <a:tcPr anchor="ctr"/>
                </a:tc>
                <a:tc>
                  <a:txBody>
                    <a:bodyPr/>
                    <a:lstStyle/>
                    <a:p>
                      <a:pPr algn="ctr"/>
                      <a:r>
                        <a:rPr lang="en-GB" sz="2000" dirty="0"/>
                        <a:t>12</a:t>
                      </a:r>
                    </a:p>
                  </a:txBody>
                  <a:tcPr anchor="ctr"/>
                </a:tc>
                <a:tc>
                  <a:txBody>
                    <a:bodyPr/>
                    <a:lstStyle/>
                    <a:p>
                      <a:pPr algn="ctr"/>
                      <a:r>
                        <a:rPr lang="en-GB" sz="2000" dirty="0"/>
                        <a:t>4</a:t>
                      </a:r>
                    </a:p>
                  </a:txBody>
                  <a:tcPr anchor="ctr"/>
                </a:tc>
                <a:tc>
                  <a:txBody>
                    <a:bodyPr/>
                    <a:lstStyle/>
                    <a:p>
                      <a:pPr algn="ctr"/>
                      <a:r>
                        <a:rPr lang="en-GB" sz="2000" dirty="0"/>
                        <a:t>2</a:t>
                      </a:r>
                    </a:p>
                  </a:txBody>
                  <a:tcPr anchor="ctr"/>
                </a:tc>
                <a:tc>
                  <a:txBody>
                    <a:bodyPr/>
                    <a:lstStyle/>
                    <a:p>
                      <a:pPr algn="ctr"/>
                      <a:r>
                        <a:rPr lang="en-GB" sz="2000" dirty="0"/>
                        <a:t>3</a:t>
                      </a:r>
                    </a:p>
                  </a:txBody>
                  <a:tcPr anchor="ctr"/>
                </a:tc>
                <a:tc>
                  <a:txBody>
                    <a:bodyPr/>
                    <a:lstStyle/>
                    <a:p>
                      <a:pPr algn="ctr"/>
                      <a:r>
                        <a:rPr lang="en-GB" sz="2000" dirty="0"/>
                        <a:t>0</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2</a:t>
                      </a:r>
                    </a:p>
                  </a:txBody>
                  <a:tcPr anchor="ctr"/>
                </a:tc>
                <a:extLst>
                  <a:ext uri="{0D108BD9-81ED-4DB2-BD59-A6C34878D82A}">
                    <a16:rowId xmlns:a16="http://schemas.microsoft.com/office/drawing/2014/main" val="10003"/>
                  </a:ext>
                </a:extLst>
              </a:tr>
              <a:tr h="612779">
                <a:tc>
                  <a:txBody>
                    <a:bodyPr/>
                    <a:lstStyle/>
                    <a:p>
                      <a:pPr algn="ctr"/>
                      <a:r>
                        <a:rPr lang="en-GB" sz="2000" dirty="0"/>
                        <a:t>Travel</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0</a:t>
                      </a:r>
                    </a:p>
                  </a:txBody>
                  <a:tcPr anchor="ctr"/>
                </a:tc>
                <a:tc>
                  <a:txBody>
                    <a:bodyPr/>
                    <a:lstStyle/>
                    <a:p>
                      <a:pPr algn="ctr"/>
                      <a:r>
                        <a:rPr lang="en-GB" sz="2000" dirty="0"/>
                        <a:t>10</a:t>
                      </a:r>
                    </a:p>
                  </a:txBody>
                  <a:tcPr anchor="ctr"/>
                </a:tc>
                <a:tc>
                  <a:txBody>
                    <a:bodyPr/>
                    <a:lstStyle/>
                    <a:p>
                      <a:pPr algn="ctr"/>
                      <a:r>
                        <a:rPr lang="en-GB" sz="2000" dirty="0"/>
                        <a:t>4</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0</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302745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4014154"/>
          </a:xfrm>
        </p:spPr>
        <p:txBody>
          <a:bodyPr>
            <a:normAutofit lnSpcReduction="10000"/>
          </a:bodyPr>
          <a:lstStyle/>
          <a:p>
            <a:pPr marL="0" indent="0">
              <a:buNone/>
            </a:pPr>
            <a:r>
              <a:rPr lang="en-GB" sz="2400" b="1" dirty="0">
                <a:ln w="0"/>
                <a:solidFill>
                  <a:srgbClr val="3A79BD"/>
                </a:solidFill>
              </a:rPr>
              <a:t>Incident Recording and Reporting</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any first aid incident it is important the incident is recorded and reported in full. </a:t>
            </a:r>
          </a:p>
          <a:p>
            <a:pPr marL="0" indent="0">
              <a:buNone/>
            </a:pPr>
            <a:endParaRPr lang="en-GB" sz="1800" dirty="0">
              <a:ln w="0"/>
              <a:solidFill>
                <a:schemeClr val="tx1"/>
              </a:solidFill>
            </a:endParaRPr>
          </a:p>
          <a:p>
            <a:pPr marL="0" indent="0">
              <a:buNone/>
            </a:pPr>
            <a:r>
              <a:rPr lang="en-GB" sz="1800" dirty="0">
                <a:ln w="0"/>
                <a:solidFill>
                  <a:schemeClr val="tx1"/>
                </a:solidFill>
              </a:rPr>
              <a:t>Ultimately the employer is responsible for the reporting of accidents however you should be clear on your role as the first aider in this process.</a:t>
            </a:r>
          </a:p>
          <a:p>
            <a:pPr marL="0" indent="0">
              <a:buNone/>
            </a:pPr>
            <a:endParaRPr lang="en-GB" sz="1800" dirty="0">
              <a:ln w="0"/>
              <a:solidFill>
                <a:schemeClr val="tx1"/>
              </a:solidFill>
            </a:endParaRPr>
          </a:p>
          <a:p>
            <a:pPr marL="0" indent="0">
              <a:buNone/>
            </a:pPr>
            <a:r>
              <a:rPr lang="en-GB" sz="1800" dirty="0">
                <a:ln w="0"/>
                <a:solidFill>
                  <a:schemeClr val="tx1"/>
                </a:solidFill>
              </a:rPr>
              <a:t>The accident book should be completed in full and populated with clear and concise information.  There may also be the necessity to report the incident under ‘R. I. D. D. O. R.’.</a:t>
            </a:r>
          </a:p>
          <a:p>
            <a:pPr marL="0" indent="0">
              <a:buNone/>
            </a:pPr>
            <a:endParaRPr lang="en-GB" sz="1800" dirty="0">
              <a:ln w="0"/>
              <a:solidFill>
                <a:schemeClr val="tx1"/>
              </a:solidFill>
            </a:endParaRPr>
          </a:p>
          <a:p>
            <a:pPr marL="0" indent="0">
              <a:buNone/>
            </a:pPr>
            <a:r>
              <a:rPr lang="en-GB" sz="1800" dirty="0">
                <a:ln w="0"/>
                <a:solidFill>
                  <a:schemeClr val="tx1"/>
                </a:solidFill>
              </a:rPr>
              <a:t>In cases where a public access AED has been used, there may be a requirement to report the event to your local authority or ambulance service.</a:t>
            </a:r>
          </a:p>
        </p:txBody>
      </p:sp>
    </p:spTree>
    <p:extLst>
      <p:ext uri="{BB962C8B-B14F-4D97-AF65-F5344CB8AC3E}">
        <p14:creationId xmlns:p14="http://schemas.microsoft.com/office/powerpoint/2010/main" val="24949666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256520" cy="472463"/>
          </a:xfrm>
        </p:spPr>
        <p:txBody>
          <a:bodyPr>
            <a:normAutofit fontScale="92500"/>
          </a:bodyPr>
          <a:lstStyle/>
          <a:p>
            <a:pPr marL="0" indent="0">
              <a:buNone/>
            </a:pPr>
            <a:r>
              <a:rPr lang="en-GB" sz="2400" b="1" dirty="0">
                <a:ln w="0"/>
                <a:solidFill>
                  <a:srgbClr val="0070C0"/>
                </a:solidFill>
              </a:rPr>
              <a:t>Reporting of Injuries, Diseases and Dangerous Occurrence Regulations (R. I. D. D. O. R.)</a:t>
            </a:r>
            <a:endParaRPr lang="en-GB" sz="1800" dirty="0">
              <a:ln w="0"/>
              <a:solidFill>
                <a:srgbClr val="0070C0"/>
              </a:solidFill>
            </a:endParaRPr>
          </a:p>
          <a:p>
            <a:pPr marL="0" indent="0">
              <a:buNone/>
            </a:pPr>
            <a:endParaRPr lang="en-GB" sz="1800" dirty="0">
              <a:ln w="0"/>
              <a:solidFill>
                <a:schemeClr val="tx1"/>
              </a:solidFill>
            </a:endParaRPr>
          </a:p>
        </p:txBody>
      </p:sp>
      <p:pic>
        <p:nvPicPr>
          <p:cNvPr id="3074" name="Picture 2" descr="http://www.ppconstructionsafety.com/files/riddor2013v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9798" y="2282851"/>
            <a:ext cx="3485882" cy="31249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97279" y="2268436"/>
            <a:ext cx="6320951" cy="3139321"/>
          </a:xfrm>
          <a:prstGeom prst="rect">
            <a:avLst/>
          </a:prstGeom>
          <a:noFill/>
        </p:spPr>
        <p:txBody>
          <a:bodyPr wrap="square" rtlCol="0">
            <a:spAutoFit/>
          </a:bodyPr>
          <a:lstStyle/>
          <a:p>
            <a:endParaRPr lang="en-GB" dirty="0">
              <a:ln w="0"/>
            </a:endParaRPr>
          </a:p>
          <a:p>
            <a:r>
              <a:rPr lang="en-GB" dirty="0">
                <a:ln w="0"/>
              </a:rPr>
              <a:t>R. I. D. D. O. R. is the law that requires employers, and other people in control of work premises, to report and keep records of:</a:t>
            </a:r>
          </a:p>
          <a:p>
            <a:endParaRPr lang="en-GB" dirty="0">
              <a:ln w="0"/>
            </a:endParaRPr>
          </a:p>
          <a:p>
            <a:pPr>
              <a:buFont typeface="Wingdings" panose="05000000000000000000" pitchFamily="2" charset="2"/>
              <a:buChar char="§"/>
            </a:pPr>
            <a:r>
              <a:rPr lang="en-GB" dirty="0">
                <a:ln w="0"/>
              </a:rPr>
              <a:t>  Work-related accidents which cause death.</a:t>
            </a:r>
          </a:p>
          <a:p>
            <a:pPr>
              <a:buFont typeface="Wingdings" panose="05000000000000000000" pitchFamily="2" charset="2"/>
              <a:buChar char="§"/>
            </a:pPr>
            <a:r>
              <a:rPr lang="en-GB" dirty="0">
                <a:ln w="0"/>
              </a:rPr>
              <a:t>  Work-related accidents which cause certain serious injuries (reportable injuries).</a:t>
            </a:r>
          </a:p>
          <a:p>
            <a:pPr>
              <a:buFont typeface="Wingdings" panose="05000000000000000000" pitchFamily="2" charset="2"/>
              <a:buChar char="§"/>
            </a:pPr>
            <a:r>
              <a:rPr lang="en-GB" dirty="0">
                <a:ln w="0"/>
              </a:rPr>
              <a:t>  Diagnosed cases of certain industrial diseases.</a:t>
            </a:r>
          </a:p>
          <a:p>
            <a:pPr>
              <a:buFont typeface="Wingdings" panose="05000000000000000000" pitchFamily="2" charset="2"/>
              <a:buChar char="§"/>
            </a:pPr>
            <a:r>
              <a:rPr lang="en-GB" dirty="0">
                <a:ln w="0"/>
              </a:rPr>
              <a:t>  Certain ‘dangerous occurrences’ (incidents with the potential to cause harm).</a:t>
            </a:r>
          </a:p>
          <a:p>
            <a:endParaRPr lang="en-GB" dirty="0"/>
          </a:p>
        </p:txBody>
      </p:sp>
    </p:spTree>
    <p:extLst>
      <p:ext uri="{BB962C8B-B14F-4D97-AF65-F5344CB8AC3E}">
        <p14:creationId xmlns:p14="http://schemas.microsoft.com/office/powerpoint/2010/main" val="6503918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Accident Form</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accident form should be filled out with as much detail as possible relating to the incident, including: </a:t>
            </a:r>
          </a:p>
          <a:p>
            <a:pPr>
              <a:buFont typeface="Wingdings" panose="05000000000000000000" pitchFamily="2" charset="2"/>
              <a:buChar char="§"/>
            </a:pPr>
            <a:r>
              <a:rPr lang="en-GB" sz="1800" dirty="0">
                <a:ln w="0"/>
                <a:solidFill>
                  <a:schemeClr val="tx1"/>
                </a:solidFill>
              </a:rPr>
              <a:t>  Who was involved</a:t>
            </a:r>
          </a:p>
          <a:p>
            <a:pPr>
              <a:buFont typeface="Wingdings" panose="05000000000000000000" pitchFamily="2" charset="2"/>
              <a:buChar char="§"/>
            </a:pPr>
            <a:r>
              <a:rPr lang="en-GB" sz="1800" dirty="0">
                <a:ln w="0"/>
                <a:solidFill>
                  <a:schemeClr val="tx1"/>
                </a:solidFill>
              </a:rPr>
              <a:t>  Specific details of the incident and injury</a:t>
            </a:r>
          </a:p>
          <a:p>
            <a:pPr>
              <a:buFont typeface="Wingdings" panose="05000000000000000000" pitchFamily="2" charset="2"/>
              <a:buChar char="§"/>
            </a:pPr>
            <a:r>
              <a:rPr lang="en-GB" sz="1800" dirty="0">
                <a:ln w="0"/>
                <a:solidFill>
                  <a:schemeClr val="tx1"/>
                </a:solidFill>
              </a:rPr>
              <a:t>  Witnesses present</a:t>
            </a:r>
          </a:p>
        </p:txBody>
      </p:sp>
      <p:pic>
        <p:nvPicPr>
          <p:cNvPr id="4" name="Picture 3" descr="Report Form"/>
          <p:cNvPicPr/>
          <p:nvPr/>
        </p:nvPicPr>
        <p:blipFill>
          <a:blip r:embed="rId2">
            <a:extLst>
              <a:ext uri="{28A0092B-C50C-407E-A947-70E740481C1C}">
                <a14:useLocalDpi xmlns:a14="http://schemas.microsoft.com/office/drawing/2010/main"/>
              </a:ext>
            </a:extLst>
          </a:blip>
          <a:srcRect/>
          <a:stretch>
            <a:fillRect/>
          </a:stretch>
        </p:blipFill>
        <p:spPr bwMode="auto">
          <a:xfrm>
            <a:off x="5820458" y="3305971"/>
            <a:ext cx="2064485" cy="27303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207667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Apply pressure and elevate the wound.</a:t>
            </a:r>
          </a:p>
          <a:p>
            <a:pPr marL="285750" indent="-285750">
              <a:buFont typeface="Wingdings" panose="05000000000000000000" pitchFamily="2" charset="2"/>
              <a:buChar char="§"/>
            </a:pPr>
            <a:r>
              <a:rPr lang="en-GB" sz="1800" dirty="0">
                <a:ln w="0"/>
                <a:solidFill>
                  <a:schemeClr val="tx1"/>
                </a:solidFill>
              </a:rPr>
              <a:t>Once bleeding has stopped, clean the wound.</a:t>
            </a:r>
          </a:p>
          <a:p>
            <a:pPr marL="285750" indent="-285750">
              <a:buFont typeface="Wingdings" panose="05000000000000000000" pitchFamily="2" charset="2"/>
              <a:buChar char="§"/>
            </a:pPr>
            <a:r>
              <a:rPr lang="en-GB" sz="1800" dirty="0">
                <a:ln w="0"/>
                <a:solidFill>
                  <a:schemeClr val="tx1"/>
                </a:solidFill>
              </a:rPr>
              <a:t>Apply a dressing to the wound.</a:t>
            </a:r>
          </a:p>
          <a:p>
            <a:pPr marL="285750" indent="-285750">
              <a:buFont typeface="Wingdings" panose="05000000000000000000" pitchFamily="2" charset="2"/>
              <a:buChar char="§"/>
            </a:pPr>
            <a:r>
              <a:rPr lang="en-GB" sz="1800" dirty="0">
                <a:ln w="0"/>
                <a:solidFill>
                  <a:schemeClr val="tx1"/>
                </a:solidFill>
              </a:rPr>
              <a:t>Place the wound in an elevation sling when appropriate.</a:t>
            </a:r>
          </a:p>
          <a:p>
            <a:pPr marL="285750" indent="-285750">
              <a:buFont typeface="Wingdings" panose="05000000000000000000" pitchFamily="2" charset="2"/>
              <a:buChar char="§"/>
            </a:pPr>
            <a:r>
              <a:rPr lang="en-GB" sz="1800" dirty="0">
                <a:ln w="0"/>
                <a:solidFill>
                  <a:schemeClr val="tx1"/>
                </a:solidFill>
              </a:rPr>
              <a:t>Fill out an accident report form (found in learner pack).</a:t>
            </a:r>
          </a:p>
        </p:txBody>
      </p:sp>
    </p:spTree>
    <p:extLst>
      <p:ext uri="{BB962C8B-B14F-4D97-AF65-F5344CB8AC3E}">
        <p14:creationId xmlns:p14="http://schemas.microsoft.com/office/powerpoint/2010/main" val="13688667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Summative Assessment</a:t>
            </a:r>
          </a:p>
        </p:txBody>
      </p:sp>
    </p:spTree>
    <p:extLst>
      <p:ext uri="{BB962C8B-B14F-4D97-AF65-F5344CB8AC3E}">
        <p14:creationId xmlns:p14="http://schemas.microsoft.com/office/powerpoint/2010/main" val="6951803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Thank you</a:t>
            </a:r>
          </a:p>
        </p:txBody>
      </p:sp>
    </p:spTree>
    <p:extLst>
      <p:ext uri="{BB962C8B-B14F-4D97-AF65-F5344CB8AC3E}">
        <p14:creationId xmlns:p14="http://schemas.microsoft.com/office/powerpoint/2010/main" val="48097153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LFTD Theme</Template>
  <TotalTime>4696</TotalTime>
  <Words>5086</Words>
  <Application>Microsoft Office PowerPoint</Application>
  <PresentationFormat>Widescreen</PresentationFormat>
  <Paragraphs>790</Paragraphs>
  <Slides>88</Slides>
  <Notes>0</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88</vt:i4>
      </vt:variant>
    </vt:vector>
  </HeadingPairs>
  <TitlesOfParts>
    <vt:vector size="95" baseType="lpstr">
      <vt:lpstr>ＭＳ Ｐゴシック</vt:lpstr>
      <vt:lpstr>Arial</vt:lpstr>
      <vt:lpstr>Calibri</vt:lpstr>
      <vt:lpstr>Calibri Light</vt:lpstr>
      <vt:lpstr>Times New Roman</vt:lpstr>
      <vt:lpstr>Wingdings</vt:lpstr>
      <vt:lpstr>Custom Design</vt:lpstr>
      <vt:lpstr>First Aid at Work (Level 3)   Day 1 </vt:lpstr>
      <vt:lpstr>House Keeping </vt:lpstr>
      <vt:lpstr>Learning Outcomes</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Seizures</vt:lpstr>
      <vt:lpstr>Seizures</vt:lpstr>
      <vt:lpstr>Seizures</vt:lpstr>
      <vt:lpstr>Seizures</vt:lpstr>
      <vt:lpstr>Seizures</vt:lpstr>
      <vt:lpstr>External Bleeding  &amp;  Hypovolemic Shock</vt:lpstr>
      <vt:lpstr>External Bleeding</vt:lpstr>
      <vt:lpstr>External Bleeding</vt:lpstr>
      <vt:lpstr>External Bleeding</vt:lpstr>
      <vt:lpstr>External Bleeding</vt:lpstr>
      <vt:lpstr>External Bleeding</vt:lpstr>
      <vt:lpstr>External Bleeding</vt:lpstr>
      <vt:lpstr>Hypovolemic Shock</vt:lpstr>
      <vt:lpstr>Hypovolemic Shock</vt:lpstr>
      <vt:lpstr>Hypovolemic Shock</vt:lpstr>
      <vt:lpstr>Hypovolemic Shock</vt:lpstr>
      <vt:lpstr>Hypovolemic Shock</vt:lpstr>
      <vt:lpstr>Hypovolemic Shock</vt:lpstr>
      <vt:lpstr>Hypovolemic Shock</vt:lpstr>
      <vt:lpstr>Minor Injuries</vt:lpstr>
      <vt:lpstr>Minor Injuries</vt:lpstr>
      <vt:lpstr>Minor Injuries</vt:lpstr>
      <vt:lpstr>Minor Injuries</vt:lpstr>
      <vt:lpstr>Minor Injuries</vt:lpstr>
      <vt:lpstr>Minor Injuries</vt:lpstr>
      <vt:lpstr>Minor Injuries</vt:lpstr>
      <vt:lpstr>Minor Injuries</vt:lpstr>
      <vt:lpstr>Minor Injuries</vt:lpstr>
      <vt:lpstr>Minor Injuries</vt:lpstr>
      <vt:lpstr>Fractures and Dislocations</vt:lpstr>
      <vt:lpstr>Fracture and Dislocation</vt:lpstr>
      <vt:lpstr>Fracture and Dislocation</vt:lpstr>
      <vt:lpstr>Fracture and Dislocation</vt:lpstr>
      <vt:lpstr>Fracture and Dislocation</vt:lpstr>
      <vt:lpstr>Fracture and Dislocation</vt:lpstr>
      <vt:lpstr>Fracture and Dislocation</vt:lpstr>
      <vt:lpstr>Comfort Break</vt:lpstr>
      <vt:lpstr>Choking</vt:lpstr>
      <vt:lpstr>Choking</vt:lpstr>
      <vt:lpstr>Choking</vt:lpstr>
      <vt:lpstr>Choking</vt:lpstr>
      <vt:lpstr>Choking</vt:lpstr>
      <vt:lpstr>Comfort Break</vt:lpstr>
      <vt:lpstr>Assessing an Incident and Casualty Handling</vt:lpstr>
      <vt:lpstr>Assessing an Incident</vt:lpstr>
      <vt:lpstr>Assessing an Incident</vt:lpstr>
      <vt:lpstr>Assessing an Incident</vt:lpstr>
      <vt:lpstr>Casualty Handling</vt:lpstr>
      <vt:lpstr>Casualty Handling</vt:lpstr>
      <vt:lpstr>Casualty Handling</vt:lpstr>
      <vt:lpstr>Casualty Handling</vt:lpstr>
      <vt:lpstr>Casualty Handling</vt:lpstr>
      <vt:lpstr>Tutor Demonstration and Learner Practice</vt:lpstr>
      <vt:lpstr>Comfort Break</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Tutor Demonstration and Learner Practice</vt:lpstr>
      <vt:lpstr>Comfort Break</vt:lpstr>
      <vt:lpstr>First Aid</vt:lpstr>
      <vt:lpstr>Roles and Responsibilities of the First Aider</vt:lpstr>
      <vt:lpstr>Roles and Responsibilities of the First Aider</vt:lpstr>
      <vt:lpstr>Roles and Responsibilities of the First Aider</vt:lpstr>
      <vt:lpstr>Roles and Responsibilities of the First Aider</vt:lpstr>
      <vt:lpstr>Tutor Demonstration and Learner Practice</vt:lpstr>
      <vt:lpstr>Summative Assessment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1 - First Aid at Work (2019 Edition)</dc:title>
  <dc:creator>Chris Potts</dc:creator>
  <cp:keywords>Leisure Force Training</cp:keywords>
  <cp:lastModifiedBy>christopher.potts</cp:lastModifiedBy>
  <cp:revision>242</cp:revision>
  <dcterms:created xsi:type="dcterms:W3CDTF">2016-05-21T14:09:17Z</dcterms:created>
  <dcterms:modified xsi:type="dcterms:W3CDTF">2019-01-15T23:13:09Z</dcterms:modified>
  <cp:contentStatus/>
</cp:coreProperties>
</file>